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7" r:id="rId2"/>
    <p:sldId id="257" r:id="rId3"/>
    <p:sldId id="265" r:id="rId4"/>
    <p:sldId id="266" r:id="rId5"/>
    <p:sldId id="258" r:id="rId6"/>
    <p:sldId id="259" r:id="rId7"/>
    <p:sldId id="260" r:id="rId8"/>
    <p:sldId id="261" r:id="rId9"/>
    <p:sldId id="262"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9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C0CF7-C410-764A-AB21-5D33CD231F1D}" type="datetimeFigureOut">
              <a:rPr lang="en-US" smtClean="0"/>
              <a:t>11/14/17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1D749C-6C5D-864C-87CE-D53823C66A93}" type="slidenum">
              <a:rPr lang="en-US" smtClean="0"/>
              <a:t>‹#›</a:t>
            </a:fld>
            <a:endParaRPr lang="en-US"/>
          </a:p>
        </p:txBody>
      </p:sp>
    </p:spTree>
    <p:extLst>
      <p:ext uri="{BB962C8B-B14F-4D97-AF65-F5344CB8AC3E}">
        <p14:creationId xmlns:p14="http://schemas.microsoft.com/office/powerpoint/2010/main" val="10622756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612900" y="685800"/>
            <a:ext cx="2032000" cy="152400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In the aftermath, there was discussions of cutting Medicaid to help pay for the rebuilding of New Orleans.</a:t>
            </a:r>
          </a:p>
          <a:p>
            <a:endParaRPr lang="en-US">
              <a:latin typeface="Times" charset="0"/>
            </a:endParaRPr>
          </a:p>
          <a:p>
            <a:r>
              <a:rPr lang="en-US">
                <a:latin typeface="Times" charset="0"/>
              </a:rPr>
              <a:t>While Katrina and Rita brought devastation to popular urban sites, the real victims (and their tragedies) were seen in rural, but their story wasn</a:t>
            </a:r>
            <a:r>
              <a:rPr lang="ja-JP" altLang="en-US">
                <a:latin typeface="Times" charset="0"/>
              </a:rPr>
              <a:t>’</a:t>
            </a:r>
            <a:r>
              <a:rPr lang="en-US">
                <a:latin typeface="Times" charset="0"/>
              </a:rPr>
              <a:t>t being told.</a:t>
            </a:r>
          </a:p>
          <a:p>
            <a:endParaRPr lang="en-US">
              <a:latin typeface="Times" charset="0"/>
            </a:endParaRPr>
          </a:p>
          <a:p>
            <a:r>
              <a:rPr lang="en-US">
                <a:latin typeface="Times" charset="0"/>
              </a:rPr>
              <a:t>I can</a:t>
            </a:r>
            <a:r>
              <a:rPr lang="ja-JP" altLang="en-US">
                <a:latin typeface="Times" charset="0"/>
              </a:rPr>
              <a:t>’</a:t>
            </a:r>
            <a:r>
              <a:rPr lang="en-US">
                <a:latin typeface="Times" charset="0"/>
              </a:rPr>
              <a:t>t say with certainty that the map helped, but it did equip the right people with evidence when talking to policymakers.</a:t>
            </a:r>
          </a:p>
          <a:p>
            <a:r>
              <a:rPr lang="en-US">
                <a:latin typeface="Times" charset="0"/>
              </a:rPr>
              <a:t>I know you</a:t>
            </a:r>
            <a:r>
              <a:rPr lang="ja-JP" altLang="en-US">
                <a:latin typeface="Times" charset="0"/>
              </a:rPr>
              <a:t>’</a:t>
            </a:r>
            <a:r>
              <a:rPr lang="en-US">
                <a:latin typeface="Times" charset="0"/>
              </a:rPr>
              <a:t>ve had a session on using GIS, but the value of a picture, whether it be an image or a map, cannot be overemphasized.</a:t>
            </a:r>
          </a:p>
          <a:p>
            <a:endParaRPr lang="en-US">
              <a:latin typeface="Times" charset="0"/>
            </a:endParaRPr>
          </a:p>
          <a:p>
            <a:r>
              <a:rPr lang="en-US">
                <a:latin typeface="Times" charset="0"/>
              </a:rPr>
              <a:t>So this was an innovative example of presenting data that told a story from a </a:t>
            </a:r>
            <a:r>
              <a:rPr lang="ja-JP" altLang="en-US">
                <a:latin typeface="Times" charset="0"/>
              </a:rPr>
              <a:t>‘</a:t>
            </a:r>
            <a:r>
              <a:rPr lang="en-US">
                <a:latin typeface="Times" charset="0"/>
              </a:rPr>
              <a:t>triage</a:t>
            </a:r>
            <a:r>
              <a:rPr lang="ja-JP" altLang="en-US">
                <a:latin typeface="Times" charset="0"/>
              </a:rPr>
              <a:t>’</a:t>
            </a:r>
            <a:r>
              <a:rPr lang="en-US">
                <a:latin typeface="Times" charset="0"/>
              </a:rPr>
              <a:t> perspective…what about </a:t>
            </a:r>
            <a:r>
              <a:rPr lang="ja-JP" altLang="en-US">
                <a:latin typeface="Times" charset="0"/>
              </a:rPr>
              <a:t>‘</a:t>
            </a:r>
            <a:r>
              <a:rPr lang="en-US">
                <a:latin typeface="Times" charset="0"/>
              </a:rPr>
              <a:t>prevention?</a:t>
            </a:r>
            <a:r>
              <a:rPr lang="ja-JP" altLang="en-US">
                <a:latin typeface="Times" charset="0"/>
              </a:rPr>
              <a:t>’</a:t>
            </a:r>
            <a:r>
              <a:rPr lang="en-US">
                <a:latin typeface="Times" charset="0"/>
              </a:rPr>
              <a:t>  In South Carolina, we applied the Katrina scenario for our folks; specifically, policymakers and healthcare leaders.</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4596AAE-1C12-7C48-8B25-260E77070C17}" type="slidenum">
              <a:rPr lang="en-US" sz="1200"/>
              <a:pPr/>
              <a:t>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DP-1 is from the</a:t>
            </a:r>
            <a:r>
              <a:rPr lang="en-US" baseline="0" dirty="0" smtClean="0"/>
              <a:t> 2010 census.  It contains population by age and sex:  Race &amp; Hispanic origin:  Relationship:  Households by types:  Housing Occupancy and Housing Tenure.  </a:t>
            </a:r>
            <a:endParaRPr lang="en-US" dirty="0"/>
          </a:p>
        </p:txBody>
      </p:sp>
      <p:sp>
        <p:nvSpPr>
          <p:cNvPr id="4" name="Slide Number Placeholder 3"/>
          <p:cNvSpPr>
            <a:spLocks noGrp="1"/>
          </p:cNvSpPr>
          <p:nvPr>
            <p:ph type="sldNum" sz="quarter" idx="10"/>
          </p:nvPr>
        </p:nvSpPr>
        <p:spPr/>
        <p:txBody>
          <a:bodyPr/>
          <a:lstStyle/>
          <a:p>
            <a:fld id="{F7C2DC14-BB65-45AB-B7DD-74AE246D76C1}" type="slidenum">
              <a:rPr lang="en-US" smtClean="0"/>
              <a:t>8</a:t>
            </a:fld>
            <a:endParaRPr lang="en-US"/>
          </a:p>
        </p:txBody>
      </p:sp>
    </p:spTree>
    <p:extLst>
      <p:ext uri="{BB962C8B-B14F-4D97-AF65-F5344CB8AC3E}">
        <p14:creationId xmlns:p14="http://schemas.microsoft.com/office/powerpoint/2010/main" val="55314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D7DB41-BF77-4049-A062-D8EEC1051DE8}"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1E38F-59EE-3444-ACCA-3175833C7672}" type="slidenum">
              <a:rPr lang="en-US" smtClean="0"/>
              <a:t>‹#›</a:t>
            </a:fld>
            <a:endParaRPr lang="en-US"/>
          </a:p>
        </p:txBody>
      </p:sp>
    </p:spTree>
    <p:extLst>
      <p:ext uri="{BB962C8B-B14F-4D97-AF65-F5344CB8AC3E}">
        <p14:creationId xmlns:p14="http://schemas.microsoft.com/office/powerpoint/2010/main" val="243648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7DB41-BF77-4049-A062-D8EEC1051DE8}"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1E38F-59EE-3444-ACCA-3175833C7672}" type="slidenum">
              <a:rPr lang="en-US" smtClean="0"/>
              <a:t>‹#›</a:t>
            </a:fld>
            <a:endParaRPr lang="en-US"/>
          </a:p>
        </p:txBody>
      </p:sp>
    </p:spTree>
    <p:extLst>
      <p:ext uri="{BB962C8B-B14F-4D97-AF65-F5344CB8AC3E}">
        <p14:creationId xmlns:p14="http://schemas.microsoft.com/office/powerpoint/2010/main" val="121951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7DB41-BF77-4049-A062-D8EEC1051DE8}"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1E38F-59EE-3444-ACCA-3175833C7672}" type="slidenum">
              <a:rPr lang="en-US" smtClean="0"/>
              <a:t>‹#›</a:t>
            </a:fld>
            <a:endParaRPr lang="en-US"/>
          </a:p>
        </p:txBody>
      </p:sp>
    </p:spTree>
    <p:extLst>
      <p:ext uri="{BB962C8B-B14F-4D97-AF65-F5344CB8AC3E}">
        <p14:creationId xmlns:p14="http://schemas.microsoft.com/office/powerpoint/2010/main" val="112827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7DB41-BF77-4049-A062-D8EEC1051DE8}"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1E38F-59EE-3444-ACCA-3175833C7672}" type="slidenum">
              <a:rPr lang="en-US" smtClean="0"/>
              <a:t>‹#›</a:t>
            </a:fld>
            <a:endParaRPr lang="en-US"/>
          </a:p>
        </p:txBody>
      </p:sp>
    </p:spTree>
    <p:extLst>
      <p:ext uri="{BB962C8B-B14F-4D97-AF65-F5344CB8AC3E}">
        <p14:creationId xmlns:p14="http://schemas.microsoft.com/office/powerpoint/2010/main" val="41800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7DB41-BF77-4049-A062-D8EEC1051DE8}"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1E38F-59EE-3444-ACCA-3175833C7672}" type="slidenum">
              <a:rPr lang="en-US" smtClean="0"/>
              <a:t>‹#›</a:t>
            </a:fld>
            <a:endParaRPr lang="en-US"/>
          </a:p>
        </p:txBody>
      </p:sp>
    </p:spTree>
    <p:extLst>
      <p:ext uri="{BB962C8B-B14F-4D97-AF65-F5344CB8AC3E}">
        <p14:creationId xmlns:p14="http://schemas.microsoft.com/office/powerpoint/2010/main" val="74460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7DB41-BF77-4049-A062-D8EEC1051DE8}"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1E38F-59EE-3444-ACCA-3175833C7672}" type="slidenum">
              <a:rPr lang="en-US" smtClean="0"/>
              <a:t>‹#›</a:t>
            </a:fld>
            <a:endParaRPr lang="en-US"/>
          </a:p>
        </p:txBody>
      </p:sp>
    </p:spTree>
    <p:extLst>
      <p:ext uri="{BB962C8B-B14F-4D97-AF65-F5344CB8AC3E}">
        <p14:creationId xmlns:p14="http://schemas.microsoft.com/office/powerpoint/2010/main" val="19344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D7DB41-BF77-4049-A062-D8EEC1051DE8}" type="datetimeFigureOut">
              <a:rPr lang="en-US" smtClean="0"/>
              <a:t>11/14/17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1E38F-59EE-3444-ACCA-3175833C7672}" type="slidenum">
              <a:rPr lang="en-US" smtClean="0"/>
              <a:t>‹#›</a:t>
            </a:fld>
            <a:endParaRPr lang="en-US"/>
          </a:p>
        </p:txBody>
      </p:sp>
    </p:spTree>
    <p:extLst>
      <p:ext uri="{BB962C8B-B14F-4D97-AF65-F5344CB8AC3E}">
        <p14:creationId xmlns:p14="http://schemas.microsoft.com/office/powerpoint/2010/main" val="35956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7DB41-BF77-4049-A062-D8EEC1051DE8}" type="datetimeFigureOut">
              <a:rPr lang="en-US" smtClean="0"/>
              <a:t>11/14/17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1E38F-59EE-3444-ACCA-3175833C7672}" type="slidenum">
              <a:rPr lang="en-US" smtClean="0"/>
              <a:t>‹#›</a:t>
            </a:fld>
            <a:endParaRPr lang="en-US"/>
          </a:p>
        </p:txBody>
      </p:sp>
    </p:spTree>
    <p:extLst>
      <p:ext uri="{BB962C8B-B14F-4D97-AF65-F5344CB8AC3E}">
        <p14:creationId xmlns:p14="http://schemas.microsoft.com/office/powerpoint/2010/main" val="379747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7DB41-BF77-4049-A062-D8EEC1051DE8}" type="datetimeFigureOut">
              <a:rPr lang="en-US" smtClean="0"/>
              <a:t>11/14/17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1E38F-59EE-3444-ACCA-3175833C7672}" type="slidenum">
              <a:rPr lang="en-US" smtClean="0"/>
              <a:t>‹#›</a:t>
            </a:fld>
            <a:endParaRPr lang="en-US"/>
          </a:p>
        </p:txBody>
      </p:sp>
    </p:spTree>
    <p:extLst>
      <p:ext uri="{BB962C8B-B14F-4D97-AF65-F5344CB8AC3E}">
        <p14:creationId xmlns:p14="http://schemas.microsoft.com/office/powerpoint/2010/main" val="337557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7DB41-BF77-4049-A062-D8EEC1051DE8}"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1E38F-59EE-3444-ACCA-3175833C7672}" type="slidenum">
              <a:rPr lang="en-US" smtClean="0"/>
              <a:t>‹#›</a:t>
            </a:fld>
            <a:endParaRPr lang="en-US"/>
          </a:p>
        </p:txBody>
      </p:sp>
    </p:spTree>
    <p:extLst>
      <p:ext uri="{BB962C8B-B14F-4D97-AF65-F5344CB8AC3E}">
        <p14:creationId xmlns:p14="http://schemas.microsoft.com/office/powerpoint/2010/main" val="235553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7DB41-BF77-4049-A062-D8EEC1051DE8}"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1E38F-59EE-3444-ACCA-3175833C7672}" type="slidenum">
              <a:rPr lang="en-US" smtClean="0"/>
              <a:t>‹#›</a:t>
            </a:fld>
            <a:endParaRPr lang="en-US"/>
          </a:p>
        </p:txBody>
      </p:sp>
    </p:spTree>
    <p:extLst>
      <p:ext uri="{BB962C8B-B14F-4D97-AF65-F5344CB8AC3E}">
        <p14:creationId xmlns:p14="http://schemas.microsoft.com/office/powerpoint/2010/main" val="25618648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7DB41-BF77-4049-A062-D8EEC1051DE8}" type="datetimeFigureOut">
              <a:rPr lang="en-US" smtClean="0"/>
              <a:t>11/14/17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1E38F-59EE-3444-ACCA-3175833C7672}" type="slidenum">
              <a:rPr lang="en-US" smtClean="0"/>
              <a:t>‹#›</a:t>
            </a:fld>
            <a:endParaRPr lang="en-US"/>
          </a:p>
        </p:txBody>
      </p:sp>
    </p:spTree>
    <p:extLst>
      <p:ext uri="{BB962C8B-B14F-4D97-AF65-F5344CB8AC3E}">
        <p14:creationId xmlns:p14="http://schemas.microsoft.com/office/powerpoint/2010/main" val="3386681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descr="Screen Shot 2017-11-14 at 2.33.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00" y="0"/>
            <a:ext cx="7269238" cy="6858000"/>
          </a:xfrm>
          <a:prstGeom prst="rect">
            <a:avLst/>
          </a:prstGeom>
        </p:spPr>
      </p:pic>
    </p:spTree>
    <p:extLst>
      <p:ext uri="{BB962C8B-B14F-4D97-AF65-F5344CB8AC3E}">
        <p14:creationId xmlns:p14="http://schemas.microsoft.com/office/powerpoint/2010/main" val="3658772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sz="4000" dirty="0"/>
              <a:t>Narrative and Graphic </a:t>
            </a:r>
            <a:r>
              <a:rPr lang="en-US" sz="4000" dirty="0" smtClean="0"/>
              <a:t>Form</a:t>
            </a:r>
            <a:br>
              <a:rPr lang="en-US" sz="4000" dirty="0" smtClean="0"/>
            </a:br>
            <a:r>
              <a:rPr lang="en-US" sz="2700" dirty="0" smtClean="0"/>
              <a:t>(Population &amp; Housing Narrative Profile ACS)</a:t>
            </a:r>
            <a:endParaRPr lang="en-US" sz="2700" dirty="0"/>
          </a:p>
        </p:txBody>
      </p:sp>
      <p:sp>
        <p:nvSpPr>
          <p:cNvPr id="3" name="Content Placeholder 2"/>
          <p:cNvSpPr>
            <a:spLocks noGrp="1"/>
          </p:cNvSpPr>
          <p:nvPr>
            <p:ph idx="1"/>
          </p:nvPr>
        </p:nvSpPr>
        <p:spPr>
          <a:xfrm>
            <a:off x="457200" y="1600201"/>
            <a:ext cx="8229600" cy="3733800"/>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05345"/>
            <a:ext cx="7620000" cy="250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733799"/>
            <a:ext cx="7696200" cy="250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0833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6948"/>
            <a:ext cx="7886700" cy="900333"/>
          </a:xfrm>
        </p:spPr>
        <p:txBody>
          <a:bodyPr/>
          <a:lstStyle/>
          <a:p>
            <a:r>
              <a:rPr lang="en-US" sz="3600" dirty="0" smtClean="0"/>
              <a:t>Presenting Data in Grant Proposals</a:t>
            </a:r>
            <a:endParaRPr lang="en-US" sz="3600" dirty="0"/>
          </a:p>
        </p:txBody>
      </p:sp>
      <p:sp>
        <p:nvSpPr>
          <p:cNvPr id="3" name="Content Placeholder 2"/>
          <p:cNvSpPr>
            <a:spLocks noGrp="1"/>
          </p:cNvSpPr>
          <p:nvPr>
            <p:ph sz="half" idx="1"/>
          </p:nvPr>
        </p:nvSpPr>
        <p:spPr>
          <a:xfrm>
            <a:off x="628650" y="1097281"/>
            <a:ext cx="3338440" cy="4234374"/>
          </a:xfrm>
        </p:spPr>
        <p:txBody>
          <a:bodyPr/>
          <a:lstStyle/>
          <a:p>
            <a:r>
              <a:rPr lang="en-US" dirty="0" smtClean="0"/>
              <a:t>Maps: helpful in providing spatial understanding</a:t>
            </a:r>
          </a:p>
          <a:p>
            <a:pPr lvl="1"/>
            <a:r>
              <a:rPr lang="en-US" dirty="0" smtClean="0"/>
              <a:t>Good resolution, clear, to the point!</a:t>
            </a:r>
          </a:p>
          <a:p>
            <a:pPr lvl="1"/>
            <a:r>
              <a:rPr lang="en-US" dirty="0" smtClean="0"/>
              <a:t>Must have a meaning, don’t use if it’s not warranted</a:t>
            </a:r>
          </a:p>
          <a:p>
            <a:pPr lvl="1"/>
            <a:endParaRPr lang="en-US"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090" y="1491175"/>
            <a:ext cx="4771367" cy="4494628"/>
          </a:xfrm>
          <a:prstGeom prst="rect">
            <a:avLst/>
          </a:prstGeom>
        </p:spPr>
      </p:pic>
    </p:spTree>
    <p:extLst>
      <p:ext uri="{BB962C8B-B14F-4D97-AF65-F5344CB8AC3E}">
        <p14:creationId xmlns:p14="http://schemas.microsoft.com/office/powerpoint/2010/main" val="50680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75" y="387602"/>
            <a:ext cx="7886700" cy="533915"/>
          </a:xfrm>
        </p:spPr>
        <p:txBody>
          <a:bodyPr>
            <a:normAutofit fontScale="90000"/>
          </a:bodyPr>
          <a:lstStyle/>
          <a:p>
            <a:r>
              <a:rPr lang="en-US" sz="4400" dirty="0">
                <a:latin typeface="Georgia"/>
                <a:cs typeface="Georgia"/>
              </a:rPr>
              <a:t>Example</a:t>
            </a:r>
          </a:p>
        </p:txBody>
      </p:sp>
      <p:sp>
        <p:nvSpPr>
          <p:cNvPr id="6" name="Content Placeholder 5"/>
          <p:cNvSpPr>
            <a:spLocks noGrp="1"/>
          </p:cNvSpPr>
          <p:nvPr>
            <p:ph sz="half" idx="1"/>
          </p:nvPr>
        </p:nvSpPr>
        <p:spPr>
          <a:xfrm>
            <a:off x="628650" y="1247420"/>
            <a:ext cx="3886200" cy="5053161"/>
          </a:xfrm>
        </p:spPr>
        <p:txBody>
          <a:bodyPr/>
          <a:lstStyle/>
          <a:p>
            <a:r>
              <a:rPr lang="en-US" sz="1600" dirty="0"/>
              <a:t>Independent of individual and population- level risk factors, women in Georgia who drive more than 45 minutes to their hospital are more than 1.5 times as likely to deliver preterm as women who drive less than 15 minutes. </a:t>
            </a:r>
          </a:p>
          <a:p>
            <a:r>
              <a:rPr lang="en-US" sz="1600" dirty="0"/>
              <a:t>Women who delivered preterm (&lt;37wks) lived an average of </a:t>
            </a:r>
            <a:r>
              <a:rPr lang="en-US" sz="1600" b="1" dirty="0"/>
              <a:t>40 minutes </a:t>
            </a:r>
            <a:r>
              <a:rPr lang="en-US" sz="1600" dirty="0"/>
              <a:t>from their delivery facility </a:t>
            </a:r>
          </a:p>
          <a:p>
            <a:r>
              <a:rPr lang="en-US" sz="1600" dirty="0"/>
              <a:t>Women who delivered at term lived an average of </a:t>
            </a:r>
            <a:r>
              <a:rPr lang="en-US" sz="1600" b="1" dirty="0"/>
              <a:t>32 minutes </a:t>
            </a:r>
            <a:r>
              <a:rPr lang="en-US" sz="1600" dirty="0"/>
              <a:t>from their facility </a:t>
            </a:r>
          </a:p>
          <a:p>
            <a:r>
              <a:rPr lang="en-US" sz="1600" b="1" dirty="0"/>
              <a:t>24% </a:t>
            </a:r>
            <a:r>
              <a:rPr lang="en-US" sz="1600" dirty="0"/>
              <a:t>of women delivering singleton infants had to </a:t>
            </a:r>
            <a:r>
              <a:rPr lang="en-US" sz="1600" b="1" dirty="0"/>
              <a:t>drive &gt;45min </a:t>
            </a:r>
            <a:r>
              <a:rPr lang="en-US" sz="1600" dirty="0"/>
              <a:t>to access obstetric services between 1999 and 2009 </a:t>
            </a:r>
          </a:p>
        </p:txBody>
      </p:sp>
      <p:pic>
        <p:nvPicPr>
          <p:cNvPr id="8" name="Picture 7" descr="Screen Shot 2016-04-15 at 10.25.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72" y="1202468"/>
            <a:ext cx="3495498" cy="4214888"/>
          </a:xfrm>
          <a:prstGeom prst="rect">
            <a:avLst/>
          </a:prstGeom>
          <a:noFill/>
          <a:ln>
            <a:noFill/>
          </a:ln>
        </p:spPr>
      </p:pic>
    </p:spTree>
    <p:extLst>
      <p:ext uri="{BB962C8B-B14F-4D97-AF65-F5344CB8AC3E}">
        <p14:creationId xmlns:p14="http://schemas.microsoft.com/office/powerpoint/2010/main" val="369697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04925"/>
            <a:ext cx="91440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152400" y="228600"/>
            <a:ext cx="8991600" cy="990600"/>
          </a:xfrm>
          <a:prstGeom prst="rect">
            <a:avLst/>
          </a:prstGeom>
          <a:noFill/>
          <a:ln w="9525">
            <a:noFill/>
            <a:miter lim="800000"/>
            <a:headEnd/>
            <a:tailEnd/>
          </a:ln>
          <a:effectLst/>
        </p:spPr>
        <p:txBody>
          <a:bodyPr lIns="92075" tIns="46038" rIns="92075" bIns="46038" anchor="ctr"/>
          <a:lstStyle/>
          <a:p>
            <a:pPr>
              <a:defRPr/>
            </a:pPr>
            <a:r>
              <a:rPr kumimoji="1" lang="en-US" sz="3600" b="1" kern="0" dirty="0">
                <a:solidFill>
                  <a:srgbClr val="821A30"/>
                </a:solidFill>
                <a:latin typeface="+mj-lt"/>
                <a:ea typeface="+mj-ea"/>
                <a:cs typeface="+mj-cs"/>
              </a:rPr>
              <a:t>Proposed $10 Billion in Medicaid Cuts:  And how would that have helped?</a:t>
            </a:r>
          </a:p>
        </p:txBody>
      </p:sp>
    </p:spTree>
    <p:extLst>
      <p:ext uri="{BB962C8B-B14F-4D97-AF65-F5344CB8AC3E}">
        <p14:creationId xmlns:p14="http://schemas.microsoft.com/office/powerpoint/2010/main" val="13091604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719"/>
            <a:ext cx="9144000" cy="1470025"/>
          </a:xfrm>
        </p:spPr>
        <p:txBody>
          <a:bodyPr>
            <a:normAutofit/>
          </a:bodyPr>
          <a:lstStyle/>
          <a:p>
            <a:r>
              <a:rPr lang="en-US" sz="4000" dirty="0" smtClean="0"/>
              <a:t>Using Census Data for Grant Writing</a:t>
            </a:r>
            <a:endParaRPr lang="en-US" sz="4000"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458200" cy="4495800"/>
          </a:xfrm>
          <a:prstGeom prst="rect">
            <a:avLst/>
          </a:prstGeom>
          <a:noFill/>
          <a:ln w="317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886200" y="5943600"/>
            <a:ext cx="4876800" cy="830997"/>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Tim </a:t>
            </a:r>
            <a:r>
              <a:rPr lang="en-US" sz="1600" b="1" dirty="0" err="1" smtClean="0">
                <a:solidFill>
                  <a:srgbClr val="FF0000"/>
                </a:solidFill>
                <a:latin typeface="Arial" panose="020B0604020202020204" pitchFamily="34" charset="0"/>
                <a:cs typeface="Arial" panose="020B0604020202020204" pitchFamily="34" charset="0"/>
              </a:rPr>
              <a:t>Sarko</a:t>
            </a:r>
            <a:endParaRPr lang="en-US" sz="1600" b="1" dirty="0" smtClean="0">
              <a:solidFill>
                <a:srgbClr val="FF0000"/>
              </a:solidFill>
              <a:latin typeface="Arial" panose="020B0604020202020204" pitchFamily="34" charset="0"/>
              <a:cs typeface="Arial" panose="020B0604020202020204" pitchFamily="34" charset="0"/>
            </a:endParaRPr>
          </a:p>
          <a:p>
            <a:r>
              <a:rPr lang="en-US" sz="1600" b="1" dirty="0" smtClean="0">
                <a:solidFill>
                  <a:srgbClr val="FF0000"/>
                </a:solidFill>
                <a:latin typeface="Arial" panose="020B0604020202020204" pitchFamily="34" charset="0"/>
                <a:cs typeface="Arial" panose="020B0604020202020204" pitchFamily="34" charset="0"/>
              </a:rPr>
              <a:t>Data Dissemination Specialist for West Virginia</a:t>
            </a:r>
          </a:p>
          <a:p>
            <a:r>
              <a:rPr lang="en-US" sz="1600" b="1" dirty="0" smtClean="0">
                <a:solidFill>
                  <a:srgbClr val="FF0000"/>
                </a:solidFill>
                <a:latin typeface="Arial" panose="020B0604020202020204" pitchFamily="34" charset="0"/>
                <a:cs typeface="Arial" panose="020B0604020202020204" pitchFamily="34" charset="0"/>
              </a:rPr>
              <a:t>U.S. Census Bureau</a:t>
            </a:r>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2927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290829"/>
            <a:ext cx="9144000" cy="1231106"/>
          </a:xfrm>
          <a:prstGeom prst="rect">
            <a:avLst/>
          </a:prstGeom>
        </p:spPr>
        <p:txBody>
          <a:bodyPr vert="horz" wrap="square" lIns="0" tIns="0" rIns="0" bIns="0" rtlCol="0">
            <a:spAutoFit/>
          </a:bodyPr>
          <a:lstStyle/>
          <a:p>
            <a:pPr algn="ctr">
              <a:lnSpc>
                <a:spcPct val="100000"/>
              </a:lnSpc>
            </a:pPr>
            <a:r>
              <a:rPr sz="4000" b="1" spc="-30" dirty="0">
                <a:latin typeface="Arial"/>
                <a:cs typeface="Arial"/>
              </a:rPr>
              <a:t>Ce</a:t>
            </a:r>
            <a:r>
              <a:rPr sz="4000" b="1" spc="-40" dirty="0">
                <a:latin typeface="Arial"/>
                <a:cs typeface="Arial"/>
              </a:rPr>
              <a:t>n</a:t>
            </a:r>
            <a:r>
              <a:rPr sz="4000" b="1" spc="-25" dirty="0">
                <a:latin typeface="Arial"/>
                <a:cs typeface="Arial"/>
              </a:rPr>
              <a:t>sus</a:t>
            </a:r>
            <a:r>
              <a:rPr sz="4000" b="1" spc="-5" dirty="0">
                <a:latin typeface="Arial"/>
                <a:cs typeface="Arial"/>
              </a:rPr>
              <a:t> </a:t>
            </a:r>
            <a:r>
              <a:rPr sz="4000" b="1" spc="-25" dirty="0">
                <a:latin typeface="Arial"/>
                <a:cs typeface="Arial"/>
              </a:rPr>
              <a:t>Data</a:t>
            </a:r>
            <a:r>
              <a:rPr sz="4000" b="1" spc="15" dirty="0">
                <a:latin typeface="Arial"/>
                <a:cs typeface="Arial"/>
              </a:rPr>
              <a:t> </a:t>
            </a:r>
            <a:r>
              <a:rPr sz="4000" b="1" spc="-20" dirty="0">
                <a:latin typeface="Arial"/>
                <a:cs typeface="Arial"/>
              </a:rPr>
              <a:t>Products</a:t>
            </a:r>
            <a:r>
              <a:rPr sz="4000" b="1" spc="-5" dirty="0">
                <a:latin typeface="Arial"/>
                <a:cs typeface="Arial"/>
              </a:rPr>
              <a:t> </a:t>
            </a:r>
            <a:r>
              <a:rPr sz="4000" b="1" spc="-20" dirty="0">
                <a:latin typeface="Arial"/>
                <a:cs typeface="Arial"/>
              </a:rPr>
              <a:t>Useful</a:t>
            </a:r>
            <a:r>
              <a:rPr sz="4000" b="1" spc="15" dirty="0">
                <a:latin typeface="Arial"/>
                <a:cs typeface="Arial"/>
              </a:rPr>
              <a:t> </a:t>
            </a:r>
            <a:r>
              <a:rPr sz="4000" b="1" spc="-20" dirty="0">
                <a:latin typeface="Arial"/>
                <a:cs typeface="Arial"/>
              </a:rPr>
              <a:t>for</a:t>
            </a:r>
            <a:endParaRPr sz="4000" b="1" dirty="0">
              <a:latin typeface="Arial"/>
              <a:cs typeface="Arial"/>
            </a:endParaRPr>
          </a:p>
          <a:p>
            <a:pPr marL="1270" algn="ctr">
              <a:lnSpc>
                <a:spcPct val="100000"/>
              </a:lnSpc>
            </a:pPr>
            <a:r>
              <a:rPr sz="4000" b="1" spc="-20" dirty="0">
                <a:latin typeface="Arial"/>
                <a:cs typeface="Arial"/>
              </a:rPr>
              <a:t>Writing</a:t>
            </a:r>
            <a:r>
              <a:rPr sz="4000" b="1" spc="-5" dirty="0">
                <a:latin typeface="Arial"/>
                <a:cs typeface="Arial"/>
              </a:rPr>
              <a:t> </a:t>
            </a:r>
            <a:r>
              <a:rPr sz="4000" b="1" spc="-25" dirty="0">
                <a:latin typeface="Arial"/>
                <a:cs typeface="Arial"/>
              </a:rPr>
              <a:t>Suc</a:t>
            </a:r>
            <a:r>
              <a:rPr sz="4000" b="1" spc="-10" dirty="0">
                <a:latin typeface="Arial"/>
                <a:cs typeface="Arial"/>
              </a:rPr>
              <a:t>c</a:t>
            </a:r>
            <a:r>
              <a:rPr sz="4000" b="1" spc="-25" dirty="0">
                <a:latin typeface="Arial"/>
                <a:cs typeface="Arial"/>
              </a:rPr>
              <a:t>ess</a:t>
            </a:r>
            <a:r>
              <a:rPr sz="4000" b="1" spc="-5" dirty="0">
                <a:latin typeface="Arial"/>
                <a:cs typeface="Arial"/>
              </a:rPr>
              <a:t>f</a:t>
            </a:r>
            <a:r>
              <a:rPr sz="4000" b="1" spc="-20" dirty="0">
                <a:latin typeface="Arial"/>
                <a:cs typeface="Arial"/>
              </a:rPr>
              <a:t>ul</a:t>
            </a:r>
            <a:r>
              <a:rPr sz="4000" b="1" spc="-5" dirty="0">
                <a:latin typeface="Arial"/>
                <a:cs typeface="Arial"/>
              </a:rPr>
              <a:t> </a:t>
            </a:r>
            <a:r>
              <a:rPr sz="4000" b="1" spc="-20" dirty="0">
                <a:latin typeface="Arial"/>
                <a:cs typeface="Arial"/>
              </a:rPr>
              <a:t>Grants</a:t>
            </a:r>
            <a:endParaRPr sz="4000" b="1" dirty="0">
              <a:latin typeface="Arial"/>
              <a:cs typeface="Arial"/>
            </a:endParaRPr>
          </a:p>
        </p:txBody>
      </p:sp>
      <p:sp>
        <p:nvSpPr>
          <p:cNvPr id="3" name="object 3"/>
          <p:cNvSpPr txBox="1"/>
          <p:nvPr/>
        </p:nvSpPr>
        <p:spPr>
          <a:xfrm>
            <a:off x="304800" y="2124583"/>
            <a:ext cx="8458200" cy="3247043"/>
          </a:xfrm>
          <a:prstGeom prst="rect">
            <a:avLst/>
          </a:prstGeom>
        </p:spPr>
        <p:txBody>
          <a:bodyPr vert="horz" wrap="square" lIns="0" tIns="0" rIns="0" bIns="0" rtlCol="0">
            <a:spAutoFit/>
          </a:bodyPr>
          <a:lstStyle/>
          <a:p>
            <a:pPr marL="355600" indent="-342900">
              <a:lnSpc>
                <a:spcPct val="100000"/>
              </a:lnSpc>
              <a:buClr>
                <a:schemeClr val="tx1"/>
              </a:buClr>
              <a:buFont typeface="Arial"/>
              <a:buChar char="•"/>
              <a:tabLst>
                <a:tab pos="356235" algn="l"/>
              </a:tabLst>
            </a:pPr>
            <a:r>
              <a:rPr sz="2800" b="1" spc="-20" dirty="0" smtClean="0">
                <a:latin typeface="Arial"/>
                <a:cs typeface="Arial"/>
              </a:rPr>
              <a:t>Ce</a:t>
            </a:r>
            <a:r>
              <a:rPr sz="2800" b="1" spc="-10" dirty="0" smtClean="0">
                <a:latin typeface="Arial"/>
                <a:cs typeface="Arial"/>
              </a:rPr>
              <a:t>ns</a:t>
            </a:r>
            <a:r>
              <a:rPr sz="2800" b="1" spc="-15" dirty="0" smtClean="0">
                <a:latin typeface="Arial"/>
                <a:cs typeface="Arial"/>
              </a:rPr>
              <a:t>us</a:t>
            </a:r>
            <a:r>
              <a:rPr sz="2800" b="1" spc="20" dirty="0" smtClean="0">
                <a:latin typeface="Arial"/>
                <a:cs typeface="Arial"/>
              </a:rPr>
              <a:t> </a:t>
            </a:r>
            <a:r>
              <a:rPr sz="2800" b="1" spc="-20" dirty="0">
                <a:latin typeface="Arial"/>
                <a:cs typeface="Arial"/>
              </a:rPr>
              <a:t>Da</a:t>
            </a:r>
            <a:r>
              <a:rPr sz="2800" b="1" spc="-5" dirty="0">
                <a:latin typeface="Arial"/>
                <a:cs typeface="Arial"/>
              </a:rPr>
              <a:t>t</a:t>
            </a:r>
            <a:r>
              <a:rPr sz="2800" b="1" spc="-20" dirty="0">
                <a:latin typeface="Arial"/>
                <a:cs typeface="Arial"/>
              </a:rPr>
              <a:t>a</a:t>
            </a:r>
            <a:r>
              <a:rPr sz="2800" b="1" spc="5" dirty="0">
                <a:latin typeface="Arial"/>
                <a:cs typeface="Arial"/>
              </a:rPr>
              <a:t> </a:t>
            </a:r>
            <a:r>
              <a:rPr sz="2800" b="1" spc="-15" dirty="0" smtClean="0">
                <a:latin typeface="Arial"/>
                <a:cs typeface="Arial"/>
              </a:rPr>
              <a:t>Pr</a:t>
            </a:r>
            <a:r>
              <a:rPr sz="2800" b="1" spc="-10" dirty="0" smtClean="0">
                <a:latin typeface="Arial"/>
                <a:cs typeface="Arial"/>
              </a:rPr>
              <a:t>ofi</a:t>
            </a:r>
            <a:r>
              <a:rPr sz="2800" b="1" spc="-5" dirty="0" smtClean="0">
                <a:latin typeface="Arial"/>
                <a:cs typeface="Arial"/>
              </a:rPr>
              <a:t>l</a:t>
            </a:r>
            <a:r>
              <a:rPr sz="2800" b="1" spc="-15" dirty="0" smtClean="0">
                <a:latin typeface="Arial"/>
                <a:cs typeface="Arial"/>
              </a:rPr>
              <a:t>es</a:t>
            </a:r>
            <a:endParaRPr sz="2800" b="1" dirty="0">
              <a:latin typeface="Arial"/>
              <a:cs typeface="Arial"/>
            </a:endParaRPr>
          </a:p>
          <a:p>
            <a:pPr marL="355600" indent="-342900">
              <a:lnSpc>
                <a:spcPct val="100000"/>
              </a:lnSpc>
              <a:spcBef>
                <a:spcPts val="310"/>
              </a:spcBef>
              <a:buClr>
                <a:schemeClr val="tx1"/>
              </a:buClr>
              <a:buFont typeface="Arial"/>
              <a:buChar char="•"/>
              <a:tabLst>
                <a:tab pos="356235" algn="l"/>
              </a:tabLst>
            </a:pPr>
            <a:r>
              <a:rPr sz="2800" b="1" spc="-20" dirty="0">
                <a:latin typeface="Arial"/>
                <a:cs typeface="Arial"/>
              </a:rPr>
              <a:t>2</a:t>
            </a:r>
            <a:r>
              <a:rPr sz="2800" b="1" spc="-10" dirty="0">
                <a:latin typeface="Arial"/>
                <a:cs typeface="Arial"/>
              </a:rPr>
              <a:t>0</a:t>
            </a:r>
            <a:r>
              <a:rPr sz="2800" b="1" spc="-20" dirty="0">
                <a:latin typeface="Arial"/>
                <a:cs typeface="Arial"/>
              </a:rPr>
              <a:t>10</a:t>
            </a:r>
            <a:r>
              <a:rPr sz="2800" b="1" dirty="0">
                <a:latin typeface="Arial"/>
                <a:cs typeface="Arial"/>
              </a:rPr>
              <a:t> </a:t>
            </a:r>
            <a:r>
              <a:rPr sz="2800" b="1" spc="-25" dirty="0">
                <a:latin typeface="Arial"/>
                <a:cs typeface="Arial"/>
              </a:rPr>
              <a:t>Summ</a:t>
            </a:r>
            <a:r>
              <a:rPr sz="2800" b="1" spc="-10" dirty="0">
                <a:latin typeface="Arial"/>
                <a:cs typeface="Arial"/>
              </a:rPr>
              <a:t>a</a:t>
            </a:r>
            <a:r>
              <a:rPr sz="2800" b="1" spc="-15" dirty="0">
                <a:latin typeface="Arial"/>
                <a:cs typeface="Arial"/>
              </a:rPr>
              <a:t>ry</a:t>
            </a:r>
            <a:r>
              <a:rPr sz="2800" b="1" spc="35" dirty="0">
                <a:latin typeface="Arial"/>
                <a:cs typeface="Arial"/>
              </a:rPr>
              <a:t> </a:t>
            </a:r>
            <a:r>
              <a:rPr sz="2800" b="1" spc="-15" dirty="0">
                <a:latin typeface="Arial"/>
                <a:cs typeface="Arial"/>
              </a:rPr>
              <a:t>File</a:t>
            </a:r>
            <a:r>
              <a:rPr sz="2800" b="1" spc="15" dirty="0">
                <a:latin typeface="Arial"/>
                <a:cs typeface="Arial"/>
              </a:rPr>
              <a:t> </a:t>
            </a:r>
            <a:r>
              <a:rPr sz="2800" b="1" spc="-20" dirty="0" smtClean="0">
                <a:latin typeface="Arial"/>
                <a:cs typeface="Arial"/>
              </a:rPr>
              <a:t>1</a:t>
            </a:r>
            <a:r>
              <a:rPr lang="en-US" sz="2800" b="1" spc="-20" dirty="0" smtClean="0">
                <a:latin typeface="Arial"/>
                <a:cs typeface="Arial"/>
              </a:rPr>
              <a:t>&amp; 2</a:t>
            </a:r>
            <a:r>
              <a:rPr sz="2800" b="1" spc="-5" dirty="0" smtClean="0">
                <a:latin typeface="Arial"/>
                <a:cs typeface="Arial"/>
              </a:rPr>
              <a:t> </a:t>
            </a:r>
            <a:r>
              <a:rPr sz="2800" b="1" spc="-20" dirty="0">
                <a:latin typeface="Arial"/>
                <a:cs typeface="Arial"/>
              </a:rPr>
              <a:t>Da</a:t>
            </a:r>
            <a:r>
              <a:rPr sz="2800" b="1" spc="-5" dirty="0">
                <a:latin typeface="Arial"/>
                <a:cs typeface="Arial"/>
              </a:rPr>
              <a:t>t</a:t>
            </a:r>
            <a:r>
              <a:rPr sz="2800" b="1" spc="-20" dirty="0">
                <a:latin typeface="Arial"/>
                <a:cs typeface="Arial"/>
              </a:rPr>
              <a:t>a</a:t>
            </a:r>
            <a:r>
              <a:rPr sz="2800" b="1" spc="15" dirty="0">
                <a:latin typeface="Arial"/>
                <a:cs typeface="Arial"/>
              </a:rPr>
              <a:t> </a:t>
            </a:r>
            <a:r>
              <a:rPr sz="2800" b="1" spc="-15" dirty="0" smtClean="0">
                <a:latin typeface="Arial"/>
                <a:cs typeface="Arial"/>
              </a:rPr>
              <a:t>Set</a:t>
            </a:r>
            <a:r>
              <a:rPr lang="en-US" sz="2800" b="1" spc="-15" dirty="0" smtClean="0">
                <a:latin typeface="Arial"/>
                <a:cs typeface="Arial"/>
              </a:rPr>
              <a:t>s</a:t>
            </a:r>
            <a:endParaRPr sz="2800" b="1" dirty="0">
              <a:latin typeface="Arial"/>
              <a:cs typeface="Arial"/>
            </a:endParaRPr>
          </a:p>
          <a:p>
            <a:pPr marL="355600" indent="-342900">
              <a:lnSpc>
                <a:spcPct val="100000"/>
              </a:lnSpc>
              <a:spcBef>
                <a:spcPts val="310"/>
              </a:spcBef>
              <a:buClr>
                <a:schemeClr val="tx1"/>
              </a:buClr>
              <a:buFont typeface="Arial"/>
              <a:buChar char="•"/>
              <a:tabLst>
                <a:tab pos="356235" algn="l"/>
              </a:tabLst>
            </a:pPr>
            <a:r>
              <a:rPr sz="2800" b="1" spc="-20" dirty="0">
                <a:latin typeface="Arial"/>
                <a:cs typeface="Arial"/>
              </a:rPr>
              <a:t>Na</a:t>
            </a:r>
            <a:r>
              <a:rPr sz="2800" b="1" spc="-5" dirty="0">
                <a:latin typeface="Arial"/>
                <a:cs typeface="Arial"/>
              </a:rPr>
              <a:t>r</a:t>
            </a:r>
            <a:r>
              <a:rPr sz="2800" b="1" spc="-10" dirty="0">
                <a:latin typeface="Arial"/>
                <a:cs typeface="Arial"/>
              </a:rPr>
              <a:t>rativ</a:t>
            </a:r>
            <a:r>
              <a:rPr sz="2800" b="1" spc="-20" dirty="0">
                <a:latin typeface="Arial"/>
                <a:cs typeface="Arial"/>
              </a:rPr>
              <a:t>e</a:t>
            </a:r>
            <a:r>
              <a:rPr sz="2800" b="1" spc="-5" dirty="0">
                <a:latin typeface="Arial"/>
                <a:cs typeface="Arial"/>
              </a:rPr>
              <a:t>/</a:t>
            </a:r>
            <a:r>
              <a:rPr sz="2800" b="1" spc="-20" dirty="0">
                <a:latin typeface="Arial"/>
                <a:cs typeface="Arial"/>
              </a:rPr>
              <a:t>Gr</a:t>
            </a:r>
            <a:r>
              <a:rPr sz="2800" b="1" spc="-15" dirty="0">
                <a:latin typeface="Arial"/>
                <a:cs typeface="Arial"/>
              </a:rPr>
              <a:t>a</a:t>
            </a:r>
            <a:r>
              <a:rPr sz="2800" b="1" spc="-20" dirty="0">
                <a:latin typeface="Arial"/>
                <a:cs typeface="Arial"/>
              </a:rPr>
              <a:t>p</a:t>
            </a:r>
            <a:r>
              <a:rPr sz="2800" b="1" spc="-10" dirty="0">
                <a:latin typeface="Arial"/>
                <a:cs typeface="Arial"/>
              </a:rPr>
              <a:t>h</a:t>
            </a:r>
            <a:r>
              <a:rPr sz="2800" b="1" spc="-15" dirty="0">
                <a:latin typeface="Arial"/>
                <a:cs typeface="Arial"/>
              </a:rPr>
              <a:t>ic</a:t>
            </a:r>
            <a:r>
              <a:rPr sz="2800" b="1" spc="5" dirty="0">
                <a:latin typeface="Arial"/>
                <a:cs typeface="Arial"/>
              </a:rPr>
              <a:t> </a:t>
            </a:r>
            <a:r>
              <a:rPr sz="2800" b="1" spc="-15" dirty="0">
                <a:latin typeface="Arial"/>
                <a:cs typeface="Arial"/>
              </a:rPr>
              <a:t>Pro</a:t>
            </a:r>
            <a:r>
              <a:rPr sz="2800" b="1" spc="-10" dirty="0">
                <a:latin typeface="Arial"/>
                <a:cs typeface="Arial"/>
              </a:rPr>
              <a:t>file</a:t>
            </a:r>
            <a:r>
              <a:rPr sz="2800" b="1" spc="-15" dirty="0">
                <a:latin typeface="Arial"/>
                <a:cs typeface="Arial"/>
              </a:rPr>
              <a:t>s</a:t>
            </a:r>
            <a:endParaRPr sz="2800" b="1" dirty="0">
              <a:latin typeface="Arial"/>
              <a:cs typeface="Arial"/>
            </a:endParaRPr>
          </a:p>
          <a:p>
            <a:pPr marL="355600" indent="-342900">
              <a:lnSpc>
                <a:spcPct val="100000"/>
              </a:lnSpc>
              <a:spcBef>
                <a:spcPts val="310"/>
              </a:spcBef>
              <a:buClr>
                <a:schemeClr val="tx1"/>
              </a:buClr>
              <a:buFont typeface="Arial"/>
              <a:buChar char="•"/>
              <a:tabLst>
                <a:tab pos="356235" algn="l"/>
              </a:tabLst>
            </a:pPr>
            <a:r>
              <a:rPr sz="2800" b="1" spc="-20" dirty="0">
                <a:latin typeface="Arial"/>
                <a:cs typeface="Arial"/>
              </a:rPr>
              <a:t>Ame</a:t>
            </a:r>
            <a:r>
              <a:rPr sz="2800" b="1" dirty="0">
                <a:latin typeface="Arial"/>
                <a:cs typeface="Arial"/>
              </a:rPr>
              <a:t>r</a:t>
            </a:r>
            <a:r>
              <a:rPr sz="2800" b="1" spc="-10" dirty="0">
                <a:latin typeface="Arial"/>
                <a:cs typeface="Arial"/>
              </a:rPr>
              <a:t>ic</a:t>
            </a:r>
            <a:r>
              <a:rPr sz="2800" b="1" spc="-20" dirty="0">
                <a:latin typeface="Arial"/>
                <a:cs typeface="Arial"/>
              </a:rPr>
              <a:t>an</a:t>
            </a:r>
            <a:r>
              <a:rPr sz="2800" b="1" spc="10" dirty="0">
                <a:latin typeface="Arial"/>
                <a:cs typeface="Arial"/>
              </a:rPr>
              <a:t> </a:t>
            </a:r>
            <a:r>
              <a:rPr sz="2800" b="1" spc="-25" dirty="0">
                <a:latin typeface="Arial"/>
                <a:cs typeface="Arial"/>
              </a:rPr>
              <a:t>C</a:t>
            </a:r>
            <a:r>
              <a:rPr sz="2800" b="1" spc="-15" dirty="0">
                <a:latin typeface="Arial"/>
                <a:cs typeface="Arial"/>
              </a:rPr>
              <a:t>o</a:t>
            </a:r>
            <a:r>
              <a:rPr sz="2800" b="1" spc="-25" dirty="0">
                <a:latin typeface="Arial"/>
                <a:cs typeface="Arial"/>
              </a:rPr>
              <a:t>mm</a:t>
            </a:r>
            <a:r>
              <a:rPr sz="2800" b="1" spc="-15" dirty="0">
                <a:latin typeface="Arial"/>
                <a:cs typeface="Arial"/>
              </a:rPr>
              <a:t>u</a:t>
            </a:r>
            <a:r>
              <a:rPr sz="2800" b="1" spc="-20" dirty="0">
                <a:latin typeface="Arial"/>
                <a:cs typeface="Arial"/>
              </a:rPr>
              <a:t>n</a:t>
            </a:r>
            <a:r>
              <a:rPr sz="2800" b="1" spc="-5" dirty="0">
                <a:latin typeface="Arial"/>
                <a:cs typeface="Arial"/>
              </a:rPr>
              <a:t>i</a:t>
            </a:r>
            <a:r>
              <a:rPr sz="2800" b="1" spc="-15" dirty="0">
                <a:latin typeface="Arial"/>
                <a:cs typeface="Arial"/>
              </a:rPr>
              <a:t>ty</a:t>
            </a:r>
            <a:r>
              <a:rPr sz="2800" b="1" spc="30" dirty="0">
                <a:latin typeface="Arial"/>
                <a:cs typeface="Arial"/>
              </a:rPr>
              <a:t> </a:t>
            </a:r>
            <a:r>
              <a:rPr sz="2800" b="1" spc="-20" dirty="0">
                <a:latin typeface="Arial"/>
                <a:cs typeface="Arial"/>
              </a:rPr>
              <a:t>Su</a:t>
            </a:r>
            <a:r>
              <a:rPr sz="2800" b="1" dirty="0">
                <a:latin typeface="Arial"/>
                <a:cs typeface="Arial"/>
              </a:rPr>
              <a:t>r</a:t>
            </a:r>
            <a:r>
              <a:rPr sz="2800" b="1" spc="-10" dirty="0">
                <a:latin typeface="Arial"/>
                <a:cs typeface="Arial"/>
              </a:rPr>
              <a:t>v</a:t>
            </a:r>
            <a:r>
              <a:rPr sz="2800" b="1" spc="-15" dirty="0">
                <a:latin typeface="Arial"/>
                <a:cs typeface="Arial"/>
              </a:rPr>
              <a:t>ey</a:t>
            </a:r>
            <a:r>
              <a:rPr sz="2800" b="1" spc="10" dirty="0">
                <a:latin typeface="Arial"/>
                <a:cs typeface="Arial"/>
              </a:rPr>
              <a:t> </a:t>
            </a:r>
            <a:r>
              <a:rPr sz="2800" b="1" spc="-25" dirty="0">
                <a:latin typeface="Arial"/>
                <a:cs typeface="Arial"/>
              </a:rPr>
              <a:t>D</a:t>
            </a:r>
            <a:r>
              <a:rPr sz="2800" b="1" spc="-15" dirty="0">
                <a:latin typeface="Arial"/>
                <a:cs typeface="Arial"/>
              </a:rPr>
              <a:t>e</a:t>
            </a:r>
            <a:r>
              <a:rPr sz="2800" b="1" spc="-10" dirty="0">
                <a:latin typeface="Arial"/>
                <a:cs typeface="Arial"/>
              </a:rPr>
              <a:t>t</a:t>
            </a:r>
            <a:r>
              <a:rPr sz="2800" b="1" spc="-15" dirty="0">
                <a:latin typeface="Arial"/>
                <a:cs typeface="Arial"/>
              </a:rPr>
              <a:t>a</a:t>
            </a:r>
            <a:r>
              <a:rPr sz="2800" b="1" spc="-10" dirty="0">
                <a:latin typeface="Arial"/>
                <a:cs typeface="Arial"/>
              </a:rPr>
              <a:t>ile</a:t>
            </a:r>
            <a:r>
              <a:rPr sz="2800" b="1" spc="-20" dirty="0">
                <a:latin typeface="Arial"/>
                <a:cs typeface="Arial"/>
              </a:rPr>
              <a:t>d</a:t>
            </a:r>
            <a:r>
              <a:rPr sz="2800" b="1" spc="15" dirty="0">
                <a:latin typeface="Arial"/>
                <a:cs typeface="Arial"/>
              </a:rPr>
              <a:t> </a:t>
            </a:r>
            <a:r>
              <a:rPr sz="2800" b="1" spc="-20" dirty="0" smtClean="0">
                <a:latin typeface="Arial"/>
                <a:cs typeface="Arial"/>
              </a:rPr>
              <a:t>Ta</a:t>
            </a:r>
            <a:r>
              <a:rPr sz="2800" b="1" spc="-10" dirty="0" smtClean="0">
                <a:latin typeface="Arial"/>
                <a:cs typeface="Arial"/>
              </a:rPr>
              <a:t>bl</a:t>
            </a:r>
            <a:r>
              <a:rPr sz="2800" b="1" spc="-15" dirty="0" smtClean="0">
                <a:latin typeface="Arial"/>
                <a:cs typeface="Arial"/>
              </a:rPr>
              <a:t>es</a:t>
            </a:r>
            <a:endParaRPr lang="en-US" sz="2800" b="1" spc="-15" dirty="0" smtClean="0">
              <a:latin typeface="Arial"/>
              <a:cs typeface="Arial"/>
            </a:endParaRPr>
          </a:p>
          <a:p>
            <a:pPr marL="355600" indent="-342900">
              <a:lnSpc>
                <a:spcPct val="100000"/>
              </a:lnSpc>
              <a:spcBef>
                <a:spcPts val="310"/>
              </a:spcBef>
              <a:buClr>
                <a:schemeClr val="tx1"/>
              </a:buClr>
              <a:buFont typeface="Arial"/>
              <a:buChar char="•"/>
              <a:tabLst>
                <a:tab pos="356235" algn="l"/>
              </a:tabLst>
            </a:pPr>
            <a:r>
              <a:rPr lang="en-US" sz="2800" b="1" spc="-15" dirty="0" err="1" smtClean="0">
                <a:latin typeface="Arial"/>
                <a:cs typeface="Arial"/>
              </a:rPr>
              <a:t>QuickFacts</a:t>
            </a:r>
            <a:r>
              <a:rPr lang="en-US" sz="2800" b="1" spc="-15" dirty="0" smtClean="0">
                <a:latin typeface="Arial"/>
                <a:cs typeface="Arial"/>
              </a:rPr>
              <a:t> &amp; </a:t>
            </a:r>
            <a:r>
              <a:rPr lang="en-US" sz="2800" b="1" spc="-15" dirty="0" err="1" smtClean="0">
                <a:latin typeface="Arial"/>
                <a:cs typeface="Arial"/>
              </a:rPr>
              <a:t>QuickLinks</a:t>
            </a:r>
            <a:endParaRPr sz="2800" b="1" dirty="0">
              <a:latin typeface="Arial"/>
              <a:cs typeface="Arial"/>
            </a:endParaRPr>
          </a:p>
          <a:p>
            <a:pPr marL="355600" indent="-342900">
              <a:lnSpc>
                <a:spcPct val="100000"/>
              </a:lnSpc>
              <a:spcBef>
                <a:spcPts val="310"/>
              </a:spcBef>
              <a:buClr>
                <a:schemeClr val="tx1"/>
              </a:buClr>
              <a:buFont typeface="Arial"/>
              <a:buChar char="•"/>
              <a:tabLst>
                <a:tab pos="356235" algn="l"/>
              </a:tabLst>
            </a:pPr>
            <a:r>
              <a:rPr sz="2800" b="1" spc="-20" dirty="0">
                <a:latin typeface="Arial"/>
                <a:cs typeface="Arial"/>
              </a:rPr>
              <a:t>Ame</a:t>
            </a:r>
            <a:r>
              <a:rPr sz="2800" b="1" dirty="0">
                <a:latin typeface="Arial"/>
                <a:cs typeface="Arial"/>
              </a:rPr>
              <a:t>r</a:t>
            </a:r>
            <a:r>
              <a:rPr sz="2800" b="1" spc="-10" dirty="0">
                <a:latin typeface="Arial"/>
                <a:cs typeface="Arial"/>
              </a:rPr>
              <a:t>ic</a:t>
            </a:r>
            <a:r>
              <a:rPr sz="2800" b="1" spc="-20" dirty="0">
                <a:latin typeface="Arial"/>
                <a:cs typeface="Arial"/>
              </a:rPr>
              <a:t>an</a:t>
            </a:r>
            <a:r>
              <a:rPr sz="2800" b="1" spc="5" dirty="0">
                <a:latin typeface="Arial"/>
                <a:cs typeface="Arial"/>
              </a:rPr>
              <a:t> </a:t>
            </a:r>
            <a:r>
              <a:rPr sz="2800" b="1" spc="-20" dirty="0">
                <a:latin typeface="Arial"/>
                <a:cs typeface="Arial"/>
              </a:rPr>
              <a:t>Fa</a:t>
            </a:r>
            <a:r>
              <a:rPr sz="2800" b="1" spc="-5" dirty="0">
                <a:latin typeface="Arial"/>
                <a:cs typeface="Arial"/>
              </a:rPr>
              <a:t>c</a:t>
            </a:r>
            <a:r>
              <a:rPr sz="2800" b="1" spc="-15" dirty="0">
                <a:latin typeface="Arial"/>
                <a:cs typeface="Arial"/>
              </a:rPr>
              <a:t>tFin</a:t>
            </a:r>
            <a:r>
              <a:rPr sz="2800" b="1" spc="-20" dirty="0">
                <a:latin typeface="Arial"/>
                <a:cs typeface="Arial"/>
              </a:rPr>
              <a:t>d</a:t>
            </a:r>
            <a:r>
              <a:rPr sz="2800" b="1" spc="-10" dirty="0">
                <a:latin typeface="Arial"/>
                <a:cs typeface="Arial"/>
              </a:rPr>
              <a:t>er</a:t>
            </a:r>
            <a:r>
              <a:rPr sz="2800" b="1" spc="10" dirty="0">
                <a:latin typeface="Arial"/>
                <a:cs typeface="Arial"/>
              </a:rPr>
              <a:t> </a:t>
            </a:r>
            <a:r>
              <a:rPr sz="2800" b="1" spc="-20" dirty="0">
                <a:latin typeface="Arial"/>
                <a:cs typeface="Arial"/>
              </a:rPr>
              <a:t>Da</a:t>
            </a:r>
            <a:r>
              <a:rPr sz="2800" b="1" spc="-5" dirty="0">
                <a:latin typeface="Arial"/>
                <a:cs typeface="Arial"/>
              </a:rPr>
              <a:t>t</a:t>
            </a:r>
            <a:r>
              <a:rPr sz="2800" b="1" spc="-20" dirty="0">
                <a:latin typeface="Arial"/>
                <a:cs typeface="Arial"/>
              </a:rPr>
              <a:t>a</a:t>
            </a:r>
            <a:r>
              <a:rPr sz="2800" b="1" spc="15" dirty="0">
                <a:latin typeface="Arial"/>
                <a:cs typeface="Arial"/>
              </a:rPr>
              <a:t> </a:t>
            </a:r>
            <a:r>
              <a:rPr sz="2800" b="1" spc="-20" dirty="0" smtClean="0">
                <a:latin typeface="Arial"/>
                <a:cs typeface="Arial"/>
              </a:rPr>
              <a:t>To</a:t>
            </a:r>
            <a:r>
              <a:rPr sz="2800" b="1" spc="-10" dirty="0" smtClean="0">
                <a:latin typeface="Arial"/>
                <a:cs typeface="Arial"/>
              </a:rPr>
              <a:t>ol</a:t>
            </a:r>
            <a:endParaRPr lang="en-US" sz="2800" b="1" spc="-10" dirty="0" smtClean="0">
              <a:latin typeface="Arial"/>
              <a:cs typeface="Arial"/>
            </a:endParaRPr>
          </a:p>
          <a:p>
            <a:pPr marL="12700">
              <a:lnSpc>
                <a:spcPct val="100000"/>
              </a:lnSpc>
              <a:spcBef>
                <a:spcPts val="310"/>
              </a:spcBef>
              <a:buClr>
                <a:schemeClr val="tx1"/>
              </a:buClr>
              <a:tabLst>
                <a:tab pos="356235" algn="l"/>
              </a:tabLst>
            </a:pPr>
            <a:endParaRPr sz="2800" b="1" dirty="0">
              <a:latin typeface="Arial"/>
              <a:cs typeface="Arial"/>
            </a:endParaRPr>
          </a:p>
        </p:txBody>
      </p:sp>
    </p:spTree>
    <p:extLst>
      <p:ext uri="{BB962C8B-B14F-4D97-AF65-F5344CB8AC3E}">
        <p14:creationId xmlns:p14="http://schemas.microsoft.com/office/powerpoint/2010/main" val="35391359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3"/>
          </a:xfrm>
          <a:prstGeom prst="rect">
            <a:avLst/>
          </a:prstGeom>
        </p:spPr>
        <p:txBody>
          <a:bodyPr vert="horz" wrap="square" lIns="0" tIns="182879" rIns="0" bIns="0" rtlCol="0">
            <a:spAutoFit/>
          </a:bodyPr>
          <a:lstStyle/>
          <a:p>
            <a:pPr marL="1802764" algn="l">
              <a:lnSpc>
                <a:spcPct val="100000"/>
              </a:lnSpc>
            </a:pPr>
            <a:r>
              <a:rPr spc="-30" dirty="0"/>
              <a:t>Ce</a:t>
            </a:r>
            <a:r>
              <a:rPr spc="-40" dirty="0"/>
              <a:t>n</a:t>
            </a:r>
            <a:r>
              <a:rPr spc="-25" dirty="0"/>
              <a:t>sus</a:t>
            </a:r>
            <a:r>
              <a:rPr spc="-5" dirty="0"/>
              <a:t> </a:t>
            </a:r>
            <a:r>
              <a:rPr spc="-25" dirty="0"/>
              <a:t>Data</a:t>
            </a:r>
            <a:r>
              <a:rPr spc="20" dirty="0"/>
              <a:t> </a:t>
            </a:r>
            <a:r>
              <a:rPr spc="-20" dirty="0"/>
              <a:t>Profiles</a:t>
            </a:r>
          </a:p>
        </p:txBody>
      </p:sp>
      <p:sp>
        <p:nvSpPr>
          <p:cNvPr id="3" name="object 3"/>
          <p:cNvSpPr txBox="1"/>
          <p:nvPr/>
        </p:nvSpPr>
        <p:spPr>
          <a:xfrm>
            <a:off x="304800" y="1219200"/>
            <a:ext cx="8610600" cy="3340658"/>
          </a:xfrm>
          <a:prstGeom prst="rect">
            <a:avLst/>
          </a:prstGeom>
        </p:spPr>
        <p:txBody>
          <a:bodyPr vert="horz" wrap="square" lIns="0" tIns="0" rIns="0" bIns="0" rtlCol="0">
            <a:spAutoFit/>
          </a:bodyPr>
          <a:lstStyle/>
          <a:p>
            <a:pPr marL="355600" indent="-342900">
              <a:lnSpc>
                <a:spcPct val="100000"/>
              </a:lnSpc>
              <a:buClr>
                <a:schemeClr val="tx1"/>
              </a:buClr>
              <a:buFont typeface="Arial"/>
              <a:buChar char="•"/>
              <a:tabLst>
                <a:tab pos="355600" algn="l"/>
              </a:tabLst>
            </a:pPr>
            <a:r>
              <a:rPr sz="3200" b="1" spc="-20" dirty="0">
                <a:latin typeface="Arial"/>
                <a:cs typeface="Arial"/>
              </a:rPr>
              <a:t>Good</a:t>
            </a:r>
            <a:r>
              <a:rPr sz="3200" b="1" spc="-5" dirty="0">
                <a:latin typeface="Arial"/>
                <a:cs typeface="Arial"/>
              </a:rPr>
              <a:t> </a:t>
            </a:r>
            <a:r>
              <a:rPr sz="3200" b="1" spc="-15" dirty="0">
                <a:latin typeface="Arial"/>
                <a:cs typeface="Arial"/>
              </a:rPr>
              <a:t>pla</a:t>
            </a:r>
            <a:r>
              <a:rPr sz="3200" b="1" spc="-5" dirty="0">
                <a:latin typeface="Arial"/>
                <a:cs typeface="Arial"/>
              </a:rPr>
              <a:t>c</a:t>
            </a:r>
            <a:r>
              <a:rPr sz="3200" b="1" spc="-20" dirty="0">
                <a:latin typeface="Arial"/>
                <a:cs typeface="Arial"/>
              </a:rPr>
              <a:t>e</a:t>
            </a:r>
            <a:r>
              <a:rPr sz="3200" b="1" spc="-5" dirty="0">
                <a:latin typeface="Arial"/>
                <a:cs typeface="Arial"/>
              </a:rPr>
              <a:t> </a:t>
            </a:r>
            <a:r>
              <a:rPr sz="3200" b="1" spc="-15" dirty="0">
                <a:latin typeface="Arial"/>
                <a:cs typeface="Arial"/>
              </a:rPr>
              <a:t>to</a:t>
            </a:r>
            <a:r>
              <a:rPr sz="3200" b="1" spc="5" dirty="0">
                <a:latin typeface="Arial"/>
                <a:cs typeface="Arial"/>
              </a:rPr>
              <a:t> </a:t>
            </a:r>
            <a:r>
              <a:rPr sz="3200" b="1" spc="-15" dirty="0">
                <a:latin typeface="Arial"/>
                <a:cs typeface="Arial"/>
              </a:rPr>
              <a:t>s</a:t>
            </a:r>
            <a:r>
              <a:rPr sz="3200" b="1" spc="-5" dirty="0">
                <a:latin typeface="Arial"/>
                <a:cs typeface="Arial"/>
              </a:rPr>
              <a:t>t</a:t>
            </a:r>
            <a:r>
              <a:rPr sz="3200" b="1" spc="-15" dirty="0">
                <a:latin typeface="Arial"/>
                <a:cs typeface="Arial"/>
              </a:rPr>
              <a:t>art</a:t>
            </a:r>
            <a:endParaRPr sz="3200" b="1" dirty="0">
              <a:latin typeface="Arial"/>
              <a:cs typeface="Arial"/>
            </a:endParaRPr>
          </a:p>
          <a:p>
            <a:pPr marL="355600" marR="6350" indent="-342900">
              <a:lnSpc>
                <a:spcPct val="89300"/>
              </a:lnSpc>
              <a:spcBef>
                <a:spcPts val="2520"/>
              </a:spcBef>
              <a:buClr>
                <a:schemeClr val="tx1"/>
              </a:buClr>
              <a:buFont typeface="Arial"/>
              <a:buChar char="•"/>
              <a:tabLst>
                <a:tab pos="355600" algn="l"/>
              </a:tabLst>
            </a:pPr>
            <a:r>
              <a:rPr sz="3200" b="1" spc="-15" dirty="0">
                <a:latin typeface="Arial"/>
                <a:cs typeface="Arial"/>
              </a:rPr>
              <a:t>Pro</a:t>
            </a:r>
            <a:r>
              <a:rPr sz="3200" b="1" spc="-10" dirty="0">
                <a:latin typeface="Arial"/>
                <a:cs typeface="Arial"/>
              </a:rPr>
              <a:t>vi</a:t>
            </a:r>
            <a:r>
              <a:rPr sz="3200" b="1" spc="-15" dirty="0">
                <a:latin typeface="Arial"/>
                <a:cs typeface="Arial"/>
              </a:rPr>
              <a:t>d</a:t>
            </a:r>
            <a:r>
              <a:rPr sz="3200" b="1" spc="-20" dirty="0">
                <a:latin typeface="Arial"/>
                <a:cs typeface="Arial"/>
              </a:rPr>
              <a:t>e</a:t>
            </a:r>
            <a:r>
              <a:rPr sz="3200" b="1" spc="-5" dirty="0">
                <a:latin typeface="Arial"/>
                <a:cs typeface="Arial"/>
              </a:rPr>
              <a:t> </a:t>
            </a:r>
            <a:r>
              <a:rPr sz="3200" b="1" spc="-15" dirty="0">
                <a:latin typeface="Arial"/>
                <a:cs typeface="Arial"/>
              </a:rPr>
              <a:t>fa</a:t>
            </a:r>
            <a:r>
              <a:rPr sz="3200" b="1" spc="-10" dirty="0">
                <a:latin typeface="Arial"/>
                <a:cs typeface="Arial"/>
              </a:rPr>
              <a:t>ct</a:t>
            </a:r>
            <a:r>
              <a:rPr sz="3200" b="1" spc="-5" dirty="0">
                <a:latin typeface="Arial"/>
                <a:cs typeface="Arial"/>
              </a:rPr>
              <a:t> </a:t>
            </a:r>
            <a:r>
              <a:rPr sz="3200" b="1" spc="-15" dirty="0">
                <a:latin typeface="Arial"/>
                <a:cs typeface="Arial"/>
              </a:rPr>
              <a:t>sheets</a:t>
            </a:r>
            <a:r>
              <a:rPr sz="3200" b="1" dirty="0">
                <a:latin typeface="Arial"/>
                <a:cs typeface="Arial"/>
              </a:rPr>
              <a:t> </a:t>
            </a:r>
            <a:r>
              <a:rPr sz="3200" b="1" spc="-20" dirty="0">
                <a:latin typeface="Arial"/>
                <a:cs typeface="Arial"/>
              </a:rPr>
              <a:t>on</a:t>
            </a:r>
            <a:r>
              <a:rPr sz="3200" b="1" spc="5" dirty="0">
                <a:latin typeface="Arial"/>
                <a:cs typeface="Arial"/>
              </a:rPr>
              <a:t> </a:t>
            </a:r>
            <a:r>
              <a:rPr sz="3200" b="1" spc="-10" dirty="0">
                <a:latin typeface="Arial"/>
                <a:cs typeface="Arial"/>
              </a:rPr>
              <a:t>t</a:t>
            </a:r>
            <a:r>
              <a:rPr sz="3200" b="1" spc="-15" dirty="0">
                <a:latin typeface="Arial"/>
                <a:cs typeface="Arial"/>
              </a:rPr>
              <a:t>h</a:t>
            </a:r>
            <a:r>
              <a:rPr sz="3200" b="1" spc="-20" dirty="0">
                <a:latin typeface="Arial"/>
                <a:cs typeface="Arial"/>
              </a:rPr>
              <a:t>e</a:t>
            </a:r>
            <a:r>
              <a:rPr sz="3200" b="1" spc="-5" dirty="0">
                <a:latin typeface="Arial"/>
                <a:cs typeface="Arial"/>
              </a:rPr>
              <a:t> s</a:t>
            </a:r>
            <a:r>
              <a:rPr sz="3200" b="1" spc="-20" dirty="0">
                <a:latin typeface="Arial"/>
                <a:cs typeface="Arial"/>
              </a:rPr>
              <a:t>o</a:t>
            </a:r>
            <a:r>
              <a:rPr sz="3200" b="1" spc="-10" dirty="0">
                <a:latin typeface="Arial"/>
                <a:cs typeface="Arial"/>
              </a:rPr>
              <a:t>ci</a:t>
            </a:r>
            <a:r>
              <a:rPr sz="3200" b="1" spc="-15" dirty="0">
                <a:latin typeface="Arial"/>
                <a:cs typeface="Arial"/>
              </a:rPr>
              <a:t>a</a:t>
            </a:r>
            <a:r>
              <a:rPr sz="3200" b="1" spc="-10" dirty="0">
                <a:latin typeface="Arial"/>
                <a:cs typeface="Arial"/>
              </a:rPr>
              <a:t>l,</a:t>
            </a:r>
            <a:r>
              <a:rPr sz="3200" b="1" spc="-5" dirty="0">
                <a:latin typeface="Arial"/>
                <a:cs typeface="Arial"/>
              </a:rPr>
              <a:t> </a:t>
            </a:r>
            <a:r>
              <a:rPr sz="3200" b="1" spc="-15" dirty="0">
                <a:latin typeface="Arial"/>
                <a:cs typeface="Arial"/>
              </a:rPr>
              <a:t>ec</a:t>
            </a:r>
            <a:r>
              <a:rPr sz="3200" b="1" spc="-10" dirty="0">
                <a:latin typeface="Arial"/>
                <a:cs typeface="Arial"/>
              </a:rPr>
              <a:t>o</a:t>
            </a:r>
            <a:r>
              <a:rPr sz="3200" b="1" spc="-20" dirty="0">
                <a:latin typeface="Arial"/>
                <a:cs typeface="Arial"/>
              </a:rPr>
              <a:t>n</a:t>
            </a:r>
            <a:r>
              <a:rPr sz="3200" b="1" spc="-15" dirty="0">
                <a:latin typeface="Arial"/>
                <a:cs typeface="Arial"/>
              </a:rPr>
              <a:t>omic,</a:t>
            </a:r>
            <a:r>
              <a:rPr sz="3200" b="1" spc="-20" dirty="0">
                <a:latin typeface="Arial"/>
                <a:cs typeface="Arial"/>
              </a:rPr>
              <a:t> dem</a:t>
            </a:r>
            <a:r>
              <a:rPr sz="3200" b="1" spc="-15" dirty="0">
                <a:latin typeface="Arial"/>
                <a:cs typeface="Arial"/>
              </a:rPr>
              <a:t>ogra</a:t>
            </a:r>
            <a:r>
              <a:rPr sz="3200" b="1" spc="-20" dirty="0">
                <a:latin typeface="Arial"/>
                <a:cs typeface="Arial"/>
              </a:rPr>
              <a:t>ph</a:t>
            </a:r>
            <a:r>
              <a:rPr sz="3200" b="1" spc="-5" dirty="0">
                <a:latin typeface="Arial"/>
                <a:cs typeface="Arial"/>
              </a:rPr>
              <a:t>i</a:t>
            </a:r>
            <a:r>
              <a:rPr sz="3200" b="1" spc="-15" dirty="0">
                <a:latin typeface="Arial"/>
                <a:cs typeface="Arial"/>
              </a:rPr>
              <a:t>c,</a:t>
            </a:r>
            <a:r>
              <a:rPr sz="3200" b="1" spc="5" dirty="0">
                <a:latin typeface="Arial"/>
                <a:cs typeface="Arial"/>
              </a:rPr>
              <a:t> </a:t>
            </a:r>
            <a:r>
              <a:rPr sz="3200" b="1" spc="-20" dirty="0">
                <a:latin typeface="Arial"/>
                <a:cs typeface="Arial"/>
              </a:rPr>
              <a:t>and</a:t>
            </a:r>
            <a:r>
              <a:rPr sz="3200" b="1" spc="15" dirty="0">
                <a:latin typeface="Arial"/>
                <a:cs typeface="Arial"/>
              </a:rPr>
              <a:t> </a:t>
            </a:r>
            <a:r>
              <a:rPr sz="3200" b="1" spc="-20" dirty="0">
                <a:latin typeface="Arial"/>
                <a:cs typeface="Arial"/>
              </a:rPr>
              <a:t>ho</a:t>
            </a:r>
            <a:r>
              <a:rPr sz="3200" b="1" spc="-15" dirty="0">
                <a:latin typeface="Arial"/>
                <a:cs typeface="Arial"/>
              </a:rPr>
              <a:t>usin</a:t>
            </a:r>
            <a:r>
              <a:rPr sz="3200" b="1" spc="-20" dirty="0">
                <a:latin typeface="Arial"/>
                <a:cs typeface="Arial"/>
              </a:rPr>
              <a:t>g</a:t>
            </a:r>
            <a:r>
              <a:rPr sz="3200" b="1" spc="-5" dirty="0">
                <a:latin typeface="Arial"/>
                <a:cs typeface="Arial"/>
              </a:rPr>
              <a:t> </a:t>
            </a:r>
            <a:r>
              <a:rPr sz="3200" b="1" spc="-10" dirty="0">
                <a:latin typeface="Arial"/>
                <a:cs typeface="Arial"/>
              </a:rPr>
              <a:t>c</a:t>
            </a:r>
            <a:r>
              <a:rPr sz="3200" b="1" spc="-20" dirty="0">
                <a:latin typeface="Arial"/>
                <a:cs typeface="Arial"/>
              </a:rPr>
              <a:t>ha</a:t>
            </a:r>
            <a:r>
              <a:rPr sz="3200" b="1" spc="-5" dirty="0">
                <a:latin typeface="Arial"/>
                <a:cs typeface="Arial"/>
              </a:rPr>
              <a:t>r</a:t>
            </a:r>
            <a:r>
              <a:rPr sz="3200" b="1" spc="-20" dirty="0">
                <a:latin typeface="Arial"/>
                <a:cs typeface="Arial"/>
              </a:rPr>
              <a:t>a</a:t>
            </a:r>
            <a:r>
              <a:rPr sz="3200" b="1" spc="-10" dirty="0">
                <a:latin typeface="Arial"/>
                <a:cs typeface="Arial"/>
              </a:rPr>
              <a:t>c</a:t>
            </a:r>
            <a:r>
              <a:rPr sz="3200" b="1" spc="-15" dirty="0">
                <a:latin typeface="Arial"/>
                <a:cs typeface="Arial"/>
              </a:rPr>
              <a:t>te</a:t>
            </a:r>
            <a:r>
              <a:rPr sz="3200" b="1" spc="-5" dirty="0">
                <a:latin typeface="Arial"/>
                <a:cs typeface="Arial"/>
              </a:rPr>
              <a:t>r</a:t>
            </a:r>
            <a:r>
              <a:rPr sz="3200" b="1" spc="-15" dirty="0">
                <a:latin typeface="Arial"/>
                <a:cs typeface="Arial"/>
              </a:rPr>
              <a:t>is</a:t>
            </a:r>
            <a:r>
              <a:rPr sz="3200" b="1" spc="-5" dirty="0">
                <a:latin typeface="Arial"/>
                <a:cs typeface="Arial"/>
              </a:rPr>
              <a:t>t</a:t>
            </a:r>
            <a:r>
              <a:rPr sz="3200" b="1" spc="-15" dirty="0">
                <a:latin typeface="Arial"/>
                <a:cs typeface="Arial"/>
              </a:rPr>
              <a:t>ics for d</a:t>
            </a:r>
            <a:r>
              <a:rPr sz="3200" b="1" spc="-5" dirty="0">
                <a:latin typeface="Arial"/>
                <a:cs typeface="Arial"/>
              </a:rPr>
              <a:t>i</a:t>
            </a:r>
            <a:r>
              <a:rPr sz="3200" b="1" spc="-10" dirty="0">
                <a:latin typeface="Arial"/>
                <a:cs typeface="Arial"/>
              </a:rPr>
              <a:t>ff</a:t>
            </a:r>
            <a:r>
              <a:rPr sz="3200" b="1" spc="-15" dirty="0">
                <a:latin typeface="Arial"/>
                <a:cs typeface="Arial"/>
              </a:rPr>
              <a:t>e</a:t>
            </a:r>
            <a:r>
              <a:rPr sz="3200" b="1" spc="-10" dirty="0">
                <a:latin typeface="Arial"/>
                <a:cs typeface="Arial"/>
              </a:rPr>
              <a:t>r</a:t>
            </a:r>
            <a:r>
              <a:rPr sz="3200" b="1" spc="-15" dirty="0">
                <a:latin typeface="Arial"/>
                <a:cs typeface="Arial"/>
              </a:rPr>
              <a:t>ent </a:t>
            </a:r>
            <a:r>
              <a:rPr sz="3200" b="1" spc="-20" dirty="0">
                <a:latin typeface="Arial"/>
                <a:cs typeface="Arial"/>
              </a:rPr>
              <a:t>g</a:t>
            </a:r>
            <a:r>
              <a:rPr sz="3200" b="1" spc="-15" dirty="0">
                <a:latin typeface="Arial"/>
                <a:cs typeface="Arial"/>
              </a:rPr>
              <a:t>e</a:t>
            </a:r>
            <a:r>
              <a:rPr sz="3200" b="1" spc="-20" dirty="0">
                <a:latin typeface="Arial"/>
                <a:cs typeface="Arial"/>
              </a:rPr>
              <a:t>o</a:t>
            </a:r>
            <a:r>
              <a:rPr sz="3200" b="1" spc="-15" dirty="0">
                <a:latin typeface="Arial"/>
                <a:cs typeface="Arial"/>
              </a:rPr>
              <a:t>g</a:t>
            </a:r>
            <a:r>
              <a:rPr sz="3200" b="1" spc="-10" dirty="0">
                <a:latin typeface="Arial"/>
                <a:cs typeface="Arial"/>
              </a:rPr>
              <a:t>r</a:t>
            </a:r>
            <a:r>
              <a:rPr sz="3200" b="1" spc="-15" dirty="0">
                <a:latin typeface="Arial"/>
                <a:cs typeface="Arial"/>
              </a:rPr>
              <a:t>a</a:t>
            </a:r>
            <a:r>
              <a:rPr sz="3200" b="1" spc="-20" dirty="0">
                <a:latin typeface="Arial"/>
                <a:cs typeface="Arial"/>
              </a:rPr>
              <a:t>p</a:t>
            </a:r>
            <a:r>
              <a:rPr sz="3200" b="1" spc="-15" dirty="0">
                <a:latin typeface="Arial"/>
                <a:cs typeface="Arial"/>
              </a:rPr>
              <a:t>hic</a:t>
            </a:r>
            <a:r>
              <a:rPr sz="3200" b="1" spc="45" dirty="0">
                <a:latin typeface="Arial"/>
                <a:cs typeface="Arial"/>
              </a:rPr>
              <a:t> </a:t>
            </a:r>
            <a:r>
              <a:rPr sz="3200" b="1" spc="-10" dirty="0">
                <a:latin typeface="Arial"/>
                <a:cs typeface="Arial"/>
              </a:rPr>
              <a:t>areas</a:t>
            </a:r>
            <a:endParaRPr sz="3200" b="1" dirty="0">
              <a:latin typeface="Arial"/>
              <a:cs typeface="Arial"/>
            </a:endParaRPr>
          </a:p>
          <a:p>
            <a:pPr marL="355600" indent="-342900">
              <a:lnSpc>
                <a:spcPct val="100000"/>
              </a:lnSpc>
              <a:spcBef>
                <a:spcPts val="2160"/>
              </a:spcBef>
              <a:buClr>
                <a:schemeClr val="tx1"/>
              </a:buClr>
              <a:buFont typeface="Arial"/>
              <a:buChar char="•"/>
              <a:tabLst>
                <a:tab pos="355600" algn="l"/>
              </a:tabLst>
            </a:pPr>
            <a:r>
              <a:rPr sz="3200" b="1" spc="-20" dirty="0">
                <a:latin typeface="Arial"/>
                <a:cs typeface="Arial"/>
              </a:rPr>
              <a:t>Abo</a:t>
            </a:r>
            <a:r>
              <a:rPr sz="3200" b="1" spc="-15" dirty="0">
                <a:latin typeface="Arial"/>
                <a:cs typeface="Arial"/>
              </a:rPr>
              <a:t>u</a:t>
            </a:r>
            <a:r>
              <a:rPr sz="3200" b="1" spc="-10" dirty="0">
                <a:latin typeface="Arial"/>
                <a:cs typeface="Arial"/>
              </a:rPr>
              <a:t>t</a:t>
            </a:r>
            <a:r>
              <a:rPr sz="3200" b="1" spc="-5" dirty="0">
                <a:latin typeface="Arial"/>
                <a:cs typeface="Arial"/>
              </a:rPr>
              <a:t> </a:t>
            </a:r>
            <a:r>
              <a:rPr sz="3200" b="1" spc="-20" dirty="0">
                <a:latin typeface="Arial"/>
                <a:cs typeface="Arial"/>
              </a:rPr>
              <a:t>450</a:t>
            </a:r>
            <a:r>
              <a:rPr sz="3200" b="1" dirty="0">
                <a:latin typeface="Arial"/>
                <a:cs typeface="Arial"/>
              </a:rPr>
              <a:t> </a:t>
            </a:r>
            <a:r>
              <a:rPr sz="3200" b="1" spc="-20" dirty="0">
                <a:latin typeface="Arial"/>
                <a:cs typeface="Arial"/>
              </a:rPr>
              <a:t>d</a:t>
            </a:r>
            <a:r>
              <a:rPr sz="3200" b="1" spc="-5" dirty="0">
                <a:latin typeface="Arial"/>
                <a:cs typeface="Arial"/>
              </a:rPr>
              <a:t>i</a:t>
            </a:r>
            <a:r>
              <a:rPr sz="3200" b="1" spc="-10" dirty="0">
                <a:latin typeface="Arial"/>
                <a:cs typeface="Arial"/>
              </a:rPr>
              <a:t>ff</a:t>
            </a:r>
            <a:r>
              <a:rPr sz="3200" b="1" spc="-15" dirty="0">
                <a:latin typeface="Arial"/>
                <a:cs typeface="Arial"/>
              </a:rPr>
              <a:t>e</a:t>
            </a:r>
            <a:r>
              <a:rPr sz="3200" b="1" spc="-10" dirty="0">
                <a:latin typeface="Arial"/>
                <a:cs typeface="Arial"/>
              </a:rPr>
              <a:t>r</a:t>
            </a:r>
            <a:r>
              <a:rPr sz="3200" b="1" spc="-15" dirty="0">
                <a:latin typeface="Arial"/>
                <a:cs typeface="Arial"/>
              </a:rPr>
              <a:t>ent</a:t>
            </a:r>
            <a:r>
              <a:rPr sz="3200" b="1" spc="5" dirty="0">
                <a:latin typeface="Arial"/>
                <a:cs typeface="Arial"/>
              </a:rPr>
              <a:t> </a:t>
            </a:r>
            <a:r>
              <a:rPr sz="3200" b="1" spc="-15" dirty="0">
                <a:latin typeface="Arial"/>
                <a:cs typeface="Arial"/>
              </a:rPr>
              <a:t>ch</a:t>
            </a:r>
            <a:r>
              <a:rPr sz="3200" b="1" spc="-20" dirty="0">
                <a:latin typeface="Arial"/>
                <a:cs typeface="Arial"/>
              </a:rPr>
              <a:t>a</a:t>
            </a:r>
            <a:r>
              <a:rPr sz="3200" b="1" spc="-5" dirty="0">
                <a:latin typeface="Arial"/>
                <a:cs typeface="Arial"/>
              </a:rPr>
              <a:t>r</a:t>
            </a:r>
            <a:r>
              <a:rPr sz="3200" b="1" spc="-20" dirty="0">
                <a:latin typeface="Arial"/>
                <a:cs typeface="Arial"/>
              </a:rPr>
              <a:t>a</a:t>
            </a:r>
            <a:r>
              <a:rPr sz="3200" b="1" spc="-10" dirty="0">
                <a:latin typeface="Arial"/>
                <a:cs typeface="Arial"/>
              </a:rPr>
              <a:t>c</a:t>
            </a:r>
            <a:r>
              <a:rPr sz="3200" b="1" spc="-15" dirty="0">
                <a:latin typeface="Arial"/>
                <a:cs typeface="Arial"/>
              </a:rPr>
              <a:t>te</a:t>
            </a:r>
            <a:r>
              <a:rPr sz="3200" b="1" dirty="0">
                <a:latin typeface="Arial"/>
                <a:cs typeface="Arial"/>
              </a:rPr>
              <a:t>r</a:t>
            </a:r>
            <a:r>
              <a:rPr sz="3200" b="1" spc="-10" dirty="0">
                <a:latin typeface="Arial"/>
                <a:cs typeface="Arial"/>
              </a:rPr>
              <a:t>istic</a:t>
            </a:r>
            <a:r>
              <a:rPr sz="3200" b="1" spc="-15" dirty="0">
                <a:latin typeface="Arial"/>
                <a:cs typeface="Arial"/>
              </a:rPr>
              <a:t>s</a:t>
            </a:r>
            <a:endParaRPr sz="3200" b="1" dirty="0">
              <a:latin typeface="Arial"/>
              <a:cs typeface="Arial"/>
            </a:endParaRPr>
          </a:p>
        </p:txBody>
      </p:sp>
      <p:sp>
        <p:nvSpPr>
          <p:cNvPr id="4" name="object 4"/>
          <p:cNvSpPr/>
          <p:nvPr/>
        </p:nvSpPr>
        <p:spPr>
          <a:xfrm>
            <a:off x="6746356" y="4626695"/>
            <a:ext cx="1602757" cy="1554480"/>
          </a:xfrm>
          <a:prstGeom prst="rect">
            <a:avLst/>
          </a:prstGeom>
          <a:blipFill>
            <a:blip r:embed="rId2" cstate="print"/>
            <a:stretch>
              <a:fillRect/>
            </a:stretch>
          </a:blipFill>
        </p:spPr>
        <p:txBody>
          <a:bodyPr wrap="square" lIns="0" tIns="0" rIns="0" bIns="0" rtlCol="0">
            <a:spAutoFit/>
          </a:bodyPr>
          <a:lstStyle/>
          <a:p>
            <a:endParaRPr/>
          </a:p>
        </p:txBody>
      </p:sp>
      <p:sp>
        <p:nvSpPr>
          <p:cNvPr id="5" name="object 5"/>
          <p:cNvSpPr/>
          <p:nvPr/>
        </p:nvSpPr>
        <p:spPr>
          <a:xfrm>
            <a:off x="701316" y="4856882"/>
            <a:ext cx="2030730" cy="1144905"/>
          </a:xfrm>
          <a:custGeom>
            <a:avLst/>
            <a:gdLst/>
            <a:ahLst/>
            <a:cxnLst/>
            <a:rect l="l" t="t" r="r" b="b"/>
            <a:pathLst>
              <a:path w="2030730" h="1144904">
                <a:moveTo>
                  <a:pt x="1690631" y="0"/>
                </a:moveTo>
                <a:lnTo>
                  <a:pt x="342335" y="0"/>
                </a:lnTo>
                <a:lnTo>
                  <a:pt x="273859" y="4380"/>
                </a:lnTo>
                <a:lnTo>
                  <a:pt x="208034" y="14834"/>
                </a:lnTo>
                <a:lnTo>
                  <a:pt x="150099" y="32656"/>
                </a:lnTo>
                <a:lnTo>
                  <a:pt x="100066" y="56451"/>
                </a:lnTo>
                <a:lnTo>
                  <a:pt x="57932" y="84726"/>
                </a:lnTo>
                <a:lnTo>
                  <a:pt x="26333" y="117382"/>
                </a:lnTo>
                <a:lnTo>
                  <a:pt x="7900" y="153124"/>
                </a:lnTo>
                <a:lnTo>
                  <a:pt x="0" y="191754"/>
                </a:lnTo>
                <a:lnTo>
                  <a:pt x="0" y="953097"/>
                </a:lnTo>
                <a:lnTo>
                  <a:pt x="7900" y="991757"/>
                </a:lnTo>
                <a:lnTo>
                  <a:pt x="26333" y="1027439"/>
                </a:lnTo>
                <a:lnTo>
                  <a:pt x="57932" y="1060155"/>
                </a:lnTo>
                <a:lnTo>
                  <a:pt x="100066" y="1088401"/>
                </a:lnTo>
                <a:lnTo>
                  <a:pt x="150099" y="1112196"/>
                </a:lnTo>
                <a:lnTo>
                  <a:pt x="208034" y="1130037"/>
                </a:lnTo>
                <a:lnTo>
                  <a:pt x="273859" y="1140451"/>
                </a:lnTo>
                <a:lnTo>
                  <a:pt x="342335" y="1144911"/>
                </a:lnTo>
                <a:lnTo>
                  <a:pt x="1690631" y="1144911"/>
                </a:lnTo>
                <a:lnTo>
                  <a:pt x="1759090" y="1140451"/>
                </a:lnTo>
                <a:lnTo>
                  <a:pt x="1822180" y="1130037"/>
                </a:lnTo>
                <a:lnTo>
                  <a:pt x="1880236" y="1112196"/>
                </a:lnTo>
                <a:lnTo>
                  <a:pt x="1930238" y="1088401"/>
                </a:lnTo>
                <a:lnTo>
                  <a:pt x="1972354" y="1060155"/>
                </a:lnTo>
                <a:lnTo>
                  <a:pt x="2003899" y="1027439"/>
                </a:lnTo>
                <a:lnTo>
                  <a:pt x="2022357" y="991757"/>
                </a:lnTo>
                <a:lnTo>
                  <a:pt x="2030243" y="953097"/>
                </a:lnTo>
                <a:lnTo>
                  <a:pt x="2030243" y="191754"/>
                </a:lnTo>
                <a:lnTo>
                  <a:pt x="2022357" y="153124"/>
                </a:lnTo>
                <a:lnTo>
                  <a:pt x="2003899" y="117382"/>
                </a:lnTo>
                <a:lnTo>
                  <a:pt x="1972354" y="84726"/>
                </a:lnTo>
                <a:lnTo>
                  <a:pt x="1930238" y="56451"/>
                </a:lnTo>
                <a:lnTo>
                  <a:pt x="1880236" y="32656"/>
                </a:lnTo>
                <a:lnTo>
                  <a:pt x="1822180" y="14834"/>
                </a:lnTo>
                <a:lnTo>
                  <a:pt x="1759090" y="4380"/>
                </a:lnTo>
                <a:lnTo>
                  <a:pt x="1690631" y="0"/>
                </a:lnTo>
                <a:close/>
              </a:path>
            </a:pathLst>
          </a:custGeom>
          <a:solidFill>
            <a:srgbClr val="000000"/>
          </a:solidFill>
        </p:spPr>
        <p:txBody>
          <a:bodyPr wrap="square" lIns="0" tIns="0" rIns="0" bIns="0" rtlCol="0">
            <a:spAutoFit/>
          </a:bodyPr>
          <a:lstStyle/>
          <a:p>
            <a:endParaRPr/>
          </a:p>
        </p:txBody>
      </p:sp>
      <p:sp>
        <p:nvSpPr>
          <p:cNvPr id="6" name="object 6"/>
          <p:cNvSpPr/>
          <p:nvPr/>
        </p:nvSpPr>
        <p:spPr>
          <a:xfrm>
            <a:off x="1126353" y="5142315"/>
            <a:ext cx="1185545" cy="574040"/>
          </a:xfrm>
          <a:custGeom>
            <a:avLst/>
            <a:gdLst/>
            <a:ahLst/>
            <a:cxnLst/>
            <a:rect l="l" t="t" r="r" b="b"/>
            <a:pathLst>
              <a:path w="1185545" h="574039">
                <a:moveTo>
                  <a:pt x="595126" y="0"/>
                </a:moveTo>
                <a:lnTo>
                  <a:pt x="574068" y="7437"/>
                </a:lnTo>
                <a:lnTo>
                  <a:pt x="547724" y="17841"/>
                </a:lnTo>
                <a:lnTo>
                  <a:pt x="516129" y="31222"/>
                </a:lnTo>
                <a:lnTo>
                  <a:pt x="476631" y="46096"/>
                </a:lnTo>
                <a:lnTo>
                  <a:pt x="434498" y="62454"/>
                </a:lnTo>
                <a:lnTo>
                  <a:pt x="344964" y="98137"/>
                </a:lnTo>
                <a:lnTo>
                  <a:pt x="297563" y="115978"/>
                </a:lnTo>
                <a:lnTo>
                  <a:pt x="250161" y="135313"/>
                </a:lnTo>
                <a:lnTo>
                  <a:pt x="202760" y="153154"/>
                </a:lnTo>
                <a:lnTo>
                  <a:pt x="157993" y="170996"/>
                </a:lnTo>
                <a:lnTo>
                  <a:pt x="115860" y="187353"/>
                </a:lnTo>
                <a:lnTo>
                  <a:pt x="78996" y="202228"/>
                </a:lnTo>
                <a:lnTo>
                  <a:pt x="47401" y="215609"/>
                </a:lnTo>
                <a:lnTo>
                  <a:pt x="18423" y="226013"/>
                </a:lnTo>
                <a:lnTo>
                  <a:pt x="0" y="233450"/>
                </a:lnTo>
                <a:lnTo>
                  <a:pt x="0" y="573959"/>
                </a:lnTo>
                <a:lnTo>
                  <a:pt x="1184983" y="573959"/>
                </a:lnTo>
                <a:lnTo>
                  <a:pt x="1184983" y="230473"/>
                </a:lnTo>
                <a:lnTo>
                  <a:pt x="1161291" y="221553"/>
                </a:lnTo>
                <a:lnTo>
                  <a:pt x="1132330" y="211149"/>
                </a:lnTo>
                <a:lnTo>
                  <a:pt x="1103352" y="199251"/>
                </a:lnTo>
                <a:lnTo>
                  <a:pt x="1069122" y="184377"/>
                </a:lnTo>
                <a:lnTo>
                  <a:pt x="1032258" y="169512"/>
                </a:lnTo>
                <a:lnTo>
                  <a:pt x="992760" y="154638"/>
                </a:lnTo>
                <a:lnTo>
                  <a:pt x="953262" y="138290"/>
                </a:lnTo>
                <a:lnTo>
                  <a:pt x="911129" y="120438"/>
                </a:lnTo>
                <a:lnTo>
                  <a:pt x="868996" y="104091"/>
                </a:lnTo>
                <a:lnTo>
                  <a:pt x="826864" y="86239"/>
                </a:lnTo>
                <a:lnTo>
                  <a:pt x="742598" y="53533"/>
                </a:lnTo>
                <a:lnTo>
                  <a:pt x="663602" y="23795"/>
                </a:lnTo>
                <a:lnTo>
                  <a:pt x="595126" y="0"/>
                </a:lnTo>
                <a:close/>
              </a:path>
            </a:pathLst>
          </a:custGeom>
          <a:solidFill>
            <a:srgbClr val="FFFFFF"/>
          </a:solidFill>
        </p:spPr>
        <p:txBody>
          <a:bodyPr wrap="square" lIns="0" tIns="0" rIns="0" bIns="0" rtlCol="0">
            <a:spAutoFit/>
          </a:bodyPr>
          <a:lstStyle/>
          <a:p>
            <a:endParaRPr/>
          </a:p>
        </p:txBody>
      </p:sp>
      <p:sp>
        <p:nvSpPr>
          <p:cNvPr id="7" name="object 7"/>
          <p:cNvSpPr/>
          <p:nvPr/>
        </p:nvSpPr>
        <p:spPr>
          <a:xfrm>
            <a:off x="852350" y="5047304"/>
            <a:ext cx="866775" cy="349885"/>
          </a:xfrm>
          <a:custGeom>
            <a:avLst/>
            <a:gdLst/>
            <a:ahLst/>
            <a:cxnLst/>
            <a:rect l="l" t="t" r="r" b="b"/>
            <a:pathLst>
              <a:path w="866775" h="349885">
                <a:moveTo>
                  <a:pt x="834767" y="0"/>
                </a:moveTo>
                <a:lnTo>
                  <a:pt x="0" y="322667"/>
                </a:lnTo>
                <a:lnTo>
                  <a:pt x="31612" y="349429"/>
                </a:lnTo>
                <a:lnTo>
                  <a:pt x="866362" y="26781"/>
                </a:lnTo>
                <a:lnTo>
                  <a:pt x="834767" y="0"/>
                </a:lnTo>
                <a:close/>
              </a:path>
            </a:pathLst>
          </a:custGeom>
          <a:solidFill>
            <a:srgbClr val="FFFFFF"/>
          </a:solidFill>
        </p:spPr>
        <p:txBody>
          <a:bodyPr wrap="square" lIns="0" tIns="0" rIns="0" bIns="0" rtlCol="0">
            <a:spAutoFit/>
          </a:bodyPr>
          <a:lstStyle/>
          <a:p>
            <a:endParaRPr/>
          </a:p>
        </p:txBody>
      </p:sp>
      <p:sp>
        <p:nvSpPr>
          <p:cNvPr id="8" name="object 8"/>
          <p:cNvSpPr/>
          <p:nvPr/>
        </p:nvSpPr>
        <p:spPr>
          <a:xfrm>
            <a:off x="1709764" y="5041962"/>
            <a:ext cx="861694" cy="347980"/>
          </a:xfrm>
          <a:custGeom>
            <a:avLst/>
            <a:gdLst/>
            <a:ahLst/>
            <a:cxnLst/>
            <a:rect l="l" t="t" r="r" b="b"/>
            <a:pathLst>
              <a:path w="861694" h="347979">
                <a:moveTo>
                  <a:pt x="31595" y="0"/>
                </a:moveTo>
                <a:lnTo>
                  <a:pt x="0" y="26781"/>
                </a:lnTo>
                <a:lnTo>
                  <a:pt x="829548" y="347945"/>
                </a:lnTo>
                <a:lnTo>
                  <a:pt x="861093" y="321183"/>
                </a:lnTo>
                <a:lnTo>
                  <a:pt x="31595" y="0"/>
                </a:lnTo>
                <a:close/>
              </a:path>
            </a:pathLst>
          </a:custGeom>
          <a:solidFill>
            <a:srgbClr val="FFFFFF"/>
          </a:solidFill>
        </p:spPr>
        <p:txBody>
          <a:bodyPr wrap="square" lIns="0" tIns="0" rIns="0" bIns="0" rtlCol="0">
            <a:spAutoFit/>
          </a:bodyPr>
          <a:lstStyle/>
          <a:p>
            <a:endParaRPr/>
          </a:p>
        </p:txBody>
      </p:sp>
      <p:sp>
        <p:nvSpPr>
          <p:cNvPr id="9" name="object 9"/>
          <p:cNvSpPr/>
          <p:nvPr/>
        </p:nvSpPr>
        <p:spPr>
          <a:xfrm>
            <a:off x="2106185" y="5014994"/>
            <a:ext cx="153035" cy="0"/>
          </a:xfrm>
          <a:custGeom>
            <a:avLst/>
            <a:gdLst/>
            <a:ahLst/>
            <a:cxnLst/>
            <a:rect l="l" t="t" r="r" b="b"/>
            <a:pathLst>
              <a:path w="153035">
                <a:moveTo>
                  <a:pt x="0" y="0"/>
                </a:moveTo>
                <a:lnTo>
                  <a:pt x="152733" y="0"/>
                </a:lnTo>
              </a:path>
            </a:pathLst>
          </a:custGeom>
          <a:ln w="25061">
            <a:solidFill>
              <a:srgbClr val="FFFFFF"/>
            </a:solidFill>
          </a:ln>
        </p:spPr>
        <p:txBody>
          <a:bodyPr wrap="square" lIns="0" tIns="0" rIns="0" bIns="0" rtlCol="0">
            <a:spAutoFit/>
          </a:bodyPr>
          <a:lstStyle/>
          <a:p>
            <a:endParaRPr/>
          </a:p>
        </p:txBody>
      </p:sp>
      <p:sp>
        <p:nvSpPr>
          <p:cNvPr id="10" name="object 10"/>
          <p:cNvSpPr/>
          <p:nvPr/>
        </p:nvSpPr>
        <p:spPr>
          <a:xfrm>
            <a:off x="2126660" y="5075617"/>
            <a:ext cx="100330" cy="140335"/>
          </a:xfrm>
          <a:custGeom>
            <a:avLst/>
            <a:gdLst/>
            <a:ahLst/>
            <a:cxnLst/>
            <a:rect l="l" t="t" r="r" b="b"/>
            <a:pathLst>
              <a:path w="100330" h="140335">
                <a:moveTo>
                  <a:pt x="0" y="139773"/>
                </a:moveTo>
                <a:lnTo>
                  <a:pt x="100066" y="139773"/>
                </a:lnTo>
                <a:lnTo>
                  <a:pt x="100066" y="0"/>
                </a:lnTo>
                <a:lnTo>
                  <a:pt x="0" y="0"/>
                </a:lnTo>
                <a:lnTo>
                  <a:pt x="0" y="139773"/>
                </a:lnTo>
                <a:close/>
              </a:path>
            </a:pathLst>
          </a:custGeom>
          <a:solidFill>
            <a:srgbClr val="FFFFFF"/>
          </a:solidFill>
        </p:spPr>
        <p:txBody>
          <a:bodyPr wrap="square" lIns="0" tIns="0" rIns="0" bIns="0" rtlCol="0">
            <a:spAutoFit/>
          </a:bodyPr>
          <a:lstStyle/>
          <a:p>
            <a:endParaRPr/>
          </a:p>
        </p:txBody>
      </p:sp>
      <p:sp>
        <p:nvSpPr>
          <p:cNvPr id="11" name="object 11"/>
          <p:cNvSpPr/>
          <p:nvPr/>
        </p:nvSpPr>
        <p:spPr>
          <a:xfrm>
            <a:off x="1266020" y="5397189"/>
            <a:ext cx="835025" cy="159385"/>
          </a:xfrm>
          <a:custGeom>
            <a:avLst/>
            <a:gdLst/>
            <a:ahLst/>
            <a:cxnLst/>
            <a:rect l="l" t="t" r="r" b="b"/>
            <a:pathLst>
              <a:path w="835025" h="159385">
                <a:moveTo>
                  <a:pt x="416058" y="0"/>
                </a:moveTo>
                <a:lnTo>
                  <a:pt x="387097" y="10404"/>
                </a:lnTo>
                <a:lnTo>
                  <a:pt x="244893" y="63938"/>
                </a:lnTo>
                <a:lnTo>
                  <a:pt x="184336" y="87733"/>
                </a:lnTo>
                <a:lnTo>
                  <a:pt x="121129" y="111518"/>
                </a:lnTo>
                <a:lnTo>
                  <a:pt x="0" y="159098"/>
                </a:lnTo>
                <a:lnTo>
                  <a:pt x="834750" y="159098"/>
                </a:lnTo>
                <a:lnTo>
                  <a:pt x="782097" y="138280"/>
                </a:lnTo>
                <a:lnTo>
                  <a:pt x="726792" y="117472"/>
                </a:lnTo>
                <a:lnTo>
                  <a:pt x="616200" y="72858"/>
                </a:lnTo>
                <a:lnTo>
                  <a:pt x="560896" y="52040"/>
                </a:lnTo>
                <a:lnTo>
                  <a:pt x="510860" y="32715"/>
                </a:lnTo>
                <a:lnTo>
                  <a:pt x="460825" y="14864"/>
                </a:lnTo>
                <a:lnTo>
                  <a:pt x="416058" y="0"/>
                </a:lnTo>
                <a:close/>
              </a:path>
            </a:pathLst>
          </a:custGeom>
          <a:solidFill>
            <a:srgbClr val="000000"/>
          </a:solidFill>
        </p:spPr>
        <p:txBody>
          <a:bodyPr wrap="square" lIns="0" tIns="0" rIns="0" bIns="0" rtlCol="0">
            <a:spAutoFit/>
          </a:bodyPr>
          <a:lstStyle/>
          <a:p>
            <a:endParaRPr/>
          </a:p>
        </p:txBody>
      </p:sp>
      <p:sp>
        <p:nvSpPr>
          <p:cNvPr id="12" name="object 12"/>
          <p:cNvSpPr/>
          <p:nvPr/>
        </p:nvSpPr>
        <p:spPr>
          <a:xfrm>
            <a:off x="1260751" y="5302018"/>
            <a:ext cx="455930" cy="203835"/>
          </a:xfrm>
          <a:custGeom>
            <a:avLst/>
            <a:gdLst/>
            <a:ahLst/>
            <a:cxnLst/>
            <a:rect l="l" t="t" r="r" b="b"/>
            <a:pathLst>
              <a:path w="455930" h="203835">
                <a:moveTo>
                  <a:pt x="423961" y="0"/>
                </a:moveTo>
                <a:lnTo>
                  <a:pt x="0" y="165052"/>
                </a:lnTo>
                <a:lnTo>
                  <a:pt x="0" y="203711"/>
                </a:lnTo>
                <a:lnTo>
                  <a:pt x="455556" y="26771"/>
                </a:lnTo>
                <a:lnTo>
                  <a:pt x="423961" y="0"/>
                </a:lnTo>
                <a:close/>
              </a:path>
            </a:pathLst>
          </a:custGeom>
          <a:solidFill>
            <a:srgbClr val="000000"/>
          </a:solidFill>
        </p:spPr>
        <p:txBody>
          <a:bodyPr wrap="square" lIns="0" tIns="0" rIns="0" bIns="0" rtlCol="0">
            <a:spAutoFit/>
          </a:bodyPr>
          <a:lstStyle/>
          <a:p>
            <a:endParaRPr/>
          </a:p>
        </p:txBody>
      </p:sp>
      <p:sp>
        <p:nvSpPr>
          <p:cNvPr id="13" name="object 13"/>
          <p:cNvSpPr/>
          <p:nvPr/>
        </p:nvSpPr>
        <p:spPr>
          <a:xfrm>
            <a:off x="1645214" y="5302018"/>
            <a:ext cx="690245" cy="254635"/>
          </a:xfrm>
          <a:custGeom>
            <a:avLst/>
            <a:gdLst/>
            <a:ahLst/>
            <a:cxnLst/>
            <a:rect l="l" t="t" r="r" b="b"/>
            <a:pathLst>
              <a:path w="690244" h="254635">
                <a:moveTo>
                  <a:pt x="34229" y="0"/>
                </a:moveTo>
                <a:lnTo>
                  <a:pt x="0" y="26771"/>
                </a:lnTo>
                <a:lnTo>
                  <a:pt x="587223" y="254268"/>
                </a:lnTo>
                <a:lnTo>
                  <a:pt x="689928" y="254268"/>
                </a:lnTo>
                <a:lnTo>
                  <a:pt x="34229" y="0"/>
                </a:lnTo>
                <a:close/>
              </a:path>
            </a:pathLst>
          </a:custGeom>
          <a:solidFill>
            <a:srgbClr val="000000"/>
          </a:solidFill>
        </p:spPr>
        <p:txBody>
          <a:bodyPr wrap="square" lIns="0" tIns="0" rIns="0" bIns="0" rtlCol="0">
            <a:spAutoFit/>
          </a:bodyPr>
          <a:lstStyle/>
          <a:p>
            <a:endParaRPr/>
          </a:p>
        </p:txBody>
      </p:sp>
      <p:sp>
        <p:nvSpPr>
          <p:cNvPr id="14" name="object 14"/>
          <p:cNvSpPr/>
          <p:nvPr/>
        </p:nvSpPr>
        <p:spPr>
          <a:xfrm>
            <a:off x="2032311" y="5312435"/>
            <a:ext cx="150495" cy="0"/>
          </a:xfrm>
          <a:custGeom>
            <a:avLst/>
            <a:gdLst/>
            <a:ahLst/>
            <a:cxnLst/>
            <a:rect l="l" t="t" r="r" b="b"/>
            <a:pathLst>
              <a:path w="150494">
                <a:moveTo>
                  <a:pt x="0" y="0"/>
                </a:moveTo>
                <a:lnTo>
                  <a:pt x="150098" y="0"/>
                </a:lnTo>
              </a:path>
            </a:pathLst>
          </a:custGeom>
          <a:ln w="25061">
            <a:solidFill>
              <a:srgbClr val="000000"/>
            </a:solidFill>
          </a:ln>
        </p:spPr>
        <p:txBody>
          <a:bodyPr wrap="square" lIns="0" tIns="0" rIns="0" bIns="0" rtlCol="0">
            <a:spAutoFit/>
          </a:bodyPr>
          <a:lstStyle/>
          <a:p>
            <a:endParaRPr/>
          </a:p>
        </p:txBody>
      </p:sp>
      <p:sp>
        <p:nvSpPr>
          <p:cNvPr id="15" name="object 15"/>
          <p:cNvSpPr/>
          <p:nvPr/>
        </p:nvSpPr>
        <p:spPr>
          <a:xfrm>
            <a:off x="2056020" y="5345138"/>
            <a:ext cx="100330" cy="142875"/>
          </a:xfrm>
          <a:custGeom>
            <a:avLst/>
            <a:gdLst/>
            <a:ahLst/>
            <a:cxnLst/>
            <a:rect l="l" t="t" r="r" b="b"/>
            <a:pathLst>
              <a:path w="100330" h="142875">
                <a:moveTo>
                  <a:pt x="0" y="142750"/>
                </a:moveTo>
                <a:lnTo>
                  <a:pt x="100066" y="142750"/>
                </a:lnTo>
                <a:lnTo>
                  <a:pt x="100066" y="0"/>
                </a:lnTo>
                <a:lnTo>
                  <a:pt x="0" y="0"/>
                </a:lnTo>
                <a:lnTo>
                  <a:pt x="0" y="142750"/>
                </a:lnTo>
                <a:close/>
              </a:path>
            </a:pathLst>
          </a:custGeom>
          <a:solidFill>
            <a:srgbClr val="000000"/>
          </a:solidFill>
        </p:spPr>
        <p:txBody>
          <a:bodyPr wrap="square" lIns="0" tIns="0" rIns="0" bIns="0" rtlCol="0">
            <a:spAutoFit/>
          </a:bodyPr>
          <a:lstStyle/>
          <a:p>
            <a:endParaRPr/>
          </a:p>
        </p:txBody>
      </p:sp>
    </p:spTree>
    <p:extLst>
      <p:ext uri="{BB962C8B-B14F-4D97-AF65-F5344CB8AC3E}">
        <p14:creationId xmlns:p14="http://schemas.microsoft.com/office/powerpoint/2010/main" val="11897777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4000" dirty="0" smtClean="0"/>
              <a:t>Demographic Profile DP-1</a:t>
            </a:r>
            <a:endParaRPr lang="en-US" sz="4000" dirty="0"/>
          </a:p>
        </p:txBody>
      </p:sp>
      <p:sp>
        <p:nvSpPr>
          <p:cNvPr id="3" name="Content Placeholder 2"/>
          <p:cNvSpPr>
            <a:spLocks noGrp="1"/>
          </p:cNvSpPr>
          <p:nvPr>
            <p:ph idx="1"/>
          </p:nvPr>
        </p:nvSpPr>
        <p:spPr>
          <a:xfrm>
            <a:off x="1066800" y="1524001"/>
            <a:ext cx="7010400" cy="4191000"/>
          </a:xfrm>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772400" cy="533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629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498"/>
            <a:ext cx="6346947" cy="313730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446" y="2165149"/>
            <a:ext cx="6346947" cy="268092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262" y="4097215"/>
            <a:ext cx="6346947" cy="27432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438400" y="11723"/>
            <a:ext cx="5105400"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  ACS DP-2, 3 &amp; 4 (2012)</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4862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TotalTime>
  <Words>431</Words>
  <Application>Microsoft Macintosh PowerPoint</Application>
  <PresentationFormat>On-screen Show (4:3)</PresentationFormat>
  <Paragraphs>40</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Presenting Data in Grant Proposals</vt:lpstr>
      <vt:lpstr>Example</vt:lpstr>
      <vt:lpstr>PowerPoint Presentation</vt:lpstr>
      <vt:lpstr>Using Census Data for Grant Writing</vt:lpstr>
      <vt:lpstr>PowerPoint Presentation</vt:lpstr>
      <vt:lpstr>Census Data Profiles</vt:lpstr>
      <vt:lpstr>Demographic Profile DP-1</vt:lpstr>
      <vt:lpstr>PowerPoint Presentation</vt:lpstr>
      <vt:lpstr>Narrative and Graphic Form (Population &amp; Housing Narrative Profile ACS)</vt:lpstr>
    </vt:vector>
  </TitlesOfParts>
  <Company>Grant Expectations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Data in Grant Proposals</dc:title>
  <dc:creator>Kassie Clarke</dc:creator>
  <cp:lastModifiedBy>Kassie Clarke</cp:lastModifiedBy>
  <cp:revision>4</cp:revision>
  <dcterms:created xsi:type="dcterms:W3CDTF">2017-11-14T22:14:13Z</dcterms:created>
  <dcterms:modified xsi:type="dcterms:W3CDTF">2017-11-14T22:56:45Z</dcterms:modified>
</cp:coreProperties>
</file>