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9" r:id="rId3"/>
    <p:sldId id="346" r:id="rId4"/>
    <p:sldId id="347" r:id="rId5"/>
    <p:sldId id="341" r:id="rId6"/>
    <p:sldId id="342" r:id="rId7"/>
    <p:sldId id="343" r:id="rId8"/>
    <p:sldId id="349" r:id="rId9"/>
    <p:sldId id="345" r:id="rId10"/>
    <p:sldId id="356" r:id="rId11"/>
    <p:sldId id="334" r:id="rId12"/>
    <p:sldId id="351" r:id="rId13"/>
    <p:sldId id="350" r:id="rId14"/>
    <p:sldId id="357" r:id="rId15"/>
    <p:sldId id="308" r:id="rId16"/>
    <p:sldId id="337" r:id="rId17"/>
  </p:sldIdLst>
  <p:sldSz cx="9144000" cy="6858000" type="screen4x3"/>
  <p:notesSz cx="6856413" cy="9083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F6F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711" autoAdjust="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250" y="-90"/>
      </p:cViewPr>
      <p:guideLst>
        <p:guide orient="horz" pos="286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64090B3-71F9-42E9-84BD-BDAD856CB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23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1837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825"/>
            <a:ext cx="5484813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DB8DE82-DDFA-4602-964B-DE8C5CF0A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52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36BB5C4B-D87F-47B7-A94D-AAC2235AE080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035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2CDE3F31-46B9-4057-BDBF-1D83A212B9B2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661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1549D4C9-7AF4-4FC8-9B44-387066CA2D35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1042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C705A80F-7FB0-4DFA-B06D-1FEEB453BA95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1C7E0897-348C-4773-8D33-2AA6FEE0B322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2419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EE0075AC-F69F-479B-9987-DB25C1002A32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3779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1ADC5D94-1986-4647-9758-D7574224CE25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43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39748F05-62EA-4272-8ABB-68EF1BE898E1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317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772400" cy="16170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EE5E80-6C45-4745-A03B-196D234114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5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1"/>
            <a:ext cx="8077200" cy="4343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362A-881C-4D4F-A130-F22C2BACFE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9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0"/>
            <a:ext cx="2057400" cy="4221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6019800" cy="42211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32221-3097-4AB5-A758-B1DDC82C6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553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2390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231E7-1035-473A-BE4A-E26FAF461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0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8600"/>
            <a:ext cx="7467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81200"/>
            <a:ext cx="7467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F6535-0DF1-41C7-BD0D-1B64D09D7A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0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477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3505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1"/>
            <a:ext cx="3352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levelz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BBFF2-2A6D-402A-8C14-A266B8E99D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8638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479675"/>
            <a:ext cx="3886200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798638"/>
            <a:ext cx="3733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479675"/>
            <a:ext cx="3733800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58020-4544-43C1-98F3-749ACE9D5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3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477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D3E5E-26D5-4633-BD19-352221D69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4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9"/>
          <a:stretch/>
        </p:blipFill>
        <p:spPr bwMode="auto">
          <a:xfrm>
            <a:off x="0" y="1588"/>
            <a:ext cx="914400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553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73888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9D6D4-0CFD-4753-ABE3-CA022EC1D5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324600" cy="116205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05000"/>
            <a:ext cx="5111750" cy="4221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C8AA-8C4B-4074-A290-327CA23050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3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52599"/>
            <a:ext cx="5486400" cy="2974975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D6D4-0CFD-4753-ABE3-CA022EC1D5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7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048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828800"/>
            <a:ext cx="7848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3888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A5BB34-3086-4DD9-A4F4-277CDAFD7C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198" r:id="rId9"/>
    <p:sldLayoutId id="2147484207" r:id="rId10"/>
    <p:sldLayoutId id="214748420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mailto:lweiss@nchn.org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mailto:lbedell@nchn.org" TargetMode="External"/><Relationship Id="rId10" Type="http://schemas.openxmlformats.org/officeDocument/2006/relationships/hyperlink" Target="mailto:tlong@nchn.org" TargetMode="External"/><Relationship Id="rId4" Type="http://schemas.openxmlformats.org/officeDocument/2006/relationships/hyperlink" Target="mailto:rdavis@nchn.org" TargetMode="External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davis@nchn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hn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hn.org/" TargetMode="External"/><Relationship Id="rId2" Type="http://schemas.openxmlformats.org/officeDocument/2006/relationships/hyperlink" Target="http://www.networktools.nchn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conline.org/success/project-examples/sources?source=National%20Cooperative%20of%20Health%20Networks%20(NCHN)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6"/>
          <p:cNvSpPr txBox="1">
            <a:spLocks noChangeArrowheads="1"/>
          </p:cNvSpPr>
          <p:nvPr/>
        </p:nvSpPr>
        <p:spPr bwMode="auto">
          <a:xfrm>
            <a:off x="1600200" y="45720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charset="0"/>
            </a:endParaRPr>
          </a:p>
        </p:txBody>
      </p:sp>
      <p:sp>
        <p:nvSpPr>
          <p:cNvPr id="12291" name="Title 5"/>
          <p:cNvSpPr>
            <a:spLocks noGrp="1"/>
          </p:cNvSpPr>
          <p:nvPr>
            <p:ph type="ctrTitle"/>
          </p:nvPr>
        </p:nvSpPr>
        <p:spPr>
          <a:xfrm>
            <a:off x="1295400" y="685800"/>
            <a:ext cx="6423025" cy="22637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 Antiqua" pitchFamily="18" charset="0"/>
              </a:rPr>
              <a:t>National Cooperative of Health Networks Association, Inc.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2971800"/>
            <a:ext cx="594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Rebecca </a:t>
            </a:r>
            <a:r>
              <a:rPr lang="en-US" sz="2000" dirty="0"/>
              <a:t>Davis, </a:t>
            </a:r>
            <a:r>
              <a:rPr lang="en-US" sz="2000" dirty="0" smtClean="0"/>
              <a:t>Ph.D.</a:t>
            </a:r>
          </a:p>
          <a:p>
            <a:pPr algn="ctr"/>
            <a:r>
              <a:rPr lang="en-US" sz="2000" dirty="0" smtClean="0"/>
              <a:t>Executive Director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Success Stories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CD3E5E-26D5-4633-BD19-352221D69C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 descr="Rural Project Examples from National Cooperative of Health Networks (NCHN) - Rural Assistance Center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8229600" cy="443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Upcoming Meetings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 dirty="0" smtClean="0"/>
              <a:t>2016 Annual Educational Conference</a:t>
            </a:r>
          </a:p>
          <a:p>
            <a:pPr lvl="2" eaLnBrk="1" hangingPunct="1"/>
            <a:r>
              <a:rPr lang="en-US" altLang="en-US" dirty="0" smtClean="0"/>
              <a:t>April 18-21, 2016</a:t>
            </a:r>
            <a:br>
              <a:rPr lang="en-US" altLang="en-US" dirty="0" smtClean="0"/>
            </a:br>
            <a:r>
              <a:rPr lang="en-US" altLang="en-US" dirty="0" smtClean="0"/>
              <a:t>(Oklahoma City, OK)</a:t>
            </a:r>
          </a:p>
          <a:p>
            <a:pPr lvl="2" eaLnBrk="1" hangingPunct="1"/>
            <a:r>
              <a:rPr lang="en-US" altLang="en-US" dirty="0" smtClean="0"/>
              <a:t>Wednesday, April 20, 2016 – Disney Institute Business Excellence Program </a:t>
            </a:r>
          </a:p>
          <a:p>
            <a:pPr lvl="1" eaLnBrk="1" hangingPunct="1"/>
            <a:r>
              <a:rPr lang="en-US" altLang="en-US" dirty="0" smtClean="0"/>
              <a:t>2016 Leadership Summit</a:t>
            </a:r>
          </a:p>
          <a:p>
            <a:pPr lvl="2" eaLnBrk="1" hangingPunct="1"/>
            <a:r>
              <a:rPr lang="en-US" altLang="en-US" dirty="0" smtClean="0"/>
              <a:t>October 2016</a:t>
            </a:r>
          </a:p>
          <a:p>
            <a:pPr lvl="2" eaLnBrk="1" hangingPunct="1"/>
            <a:r>
              <a:rPr lang="en-US" altLang="en-US" dirty="0" smtClean="0"/>
              <a:t>Location – TBA 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BB2811C6-54E2-4E40-B13C-1EEB2EB023FD}" type="slidenum">
              <a:rPr lang="en-US" altLang="en-US" smtClean="0">
                <a:solidFill>
                  <a:schemeClr val="tx2"/>
                </a:solidFill>
                <a:latin typeface="Verdana" pitchFamily="34" charset="0"/>
              </a:rPr>
              <a:pPr/>
              <a:t>11</a:t>
            </a:fld>
            <a:endParaRPr lang="en-US" altLang="en-US" smtClean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94225"/>
            <a:ext cx="16256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0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218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Disney’s Approach to Business </a:t>
            </a:r>
            <a:r>
              <a:rPr lang="en-US" b="1" dirty="0" smtClean="0"/>
              <a:t>Excellence</a:t>
            </a:r>
          </a:p>
          <a:p>
            <a:r>
              <a:rPr lang="en-US" b="1" dirty="0" smtClean="0"/>
              <a:t>Creativity/innovation</a:t>
            </a:r>
          </a:p>
          <a:p>
            <a:r>
              <a:rPr lang="en-US" b="1" dirty="0" smtClean="0"/>
              <a:t>Leadership excellence</a:t>
            </a:r>
          </a:p>
          <a:p>
            <a:r>
              <a:rPr lang="en-US" b="1" dirty="0" smtClean="0"/>
              <a:t>Quality service</a:t>
            </a:r>
          </a:p>
          <a:p>
            <a:r>
              <a:rPr lang="en-US" b="1" dirty="0" smtClean="0"/>
              <a:t>Brand loyalty</a:t>
            </a:r>
          </a:p>
          <a:p>
            <a:r>
              <a:rPr lang="en-US" b="1" dirty="0" smtClean="0"/>
              <a:t>Selection, training, and engagement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231E7-1035-473A-BE4A-E26FAF46186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Additional</a:t>
            </a:r>
            <a:r>
              <a:rPr lang="en-US" dirty="0" smtClean="0"/>
              <a:t> </a:t>
            </a:r>
            <a:r>
              <a:rPr lang="en-US" sz="3600" dirty="0" smtClean="0"/>
              <a:t>Benefits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CD3E5E-26D5-4633-BD19-352221D69C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981200"/>
            <a:ext cx="6172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Ongoing identification and development of programs and resources to support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Facilitation of collaboration among members and collaboration with other national entities (e.g., </a:t>
            </a:r>
            <a:r>
              <a:rPr lang="en-US" sz="2800" dirty="0" smtClean="0"/>
              <a:t>3RNet, NARHC, </a:t>
            </a:r>
            <a:r>
              <a:rPr lang="en-US" sz="2800" dirty="0" smtClean="0">
                <a:latin typeface="+mn-lt"/>
              </a:rPr>
              <a:t>NRHA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and </a:t>
            </a:r>
            <a:r>
              <a:rPr lang="en-US" sz="2800" dirty="0">
                <a:latin typeface="+mn-lt"/>
              </a:rPr>
              <a:t>NOSORH)</a:t>
            </a:r>
          </a:p>
        </p:txBody>
      </p:sp>
    </p:spTree>
    <p:extLst>
      <p:ext uri="{BB962C8B-B14F-4D97-AF65-F5344CB8AC3E}">
        <p14:creationId xmlns:p14="http://schemas.microsoft.com/office/powerpoint/2010/main" val="16996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NCHN President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Stephen Stoddard, Executive Director of the New Mexico Rural Hospital Network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231E7-1035-473A-BE4A-E26FAF46186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65" r="46441"/>
          <a:stretch/>
        </p:blipFill>
        <p:spPr>
          <a:xfrm>
            <a:off x="2209800" y="3200399"/>
            <a:ext cx="3352800" cy="228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762000" y="381000"/>
            <a:ext cx="7162800" cy="1143000"/>
          </a:xfrm>
        </p:spPr>
        <p:txBody>
          <a:bodyPr/>
          <a:lstStyle/>
          <a:p>
            <a:r>
              <a:rPr lang="en-US" altLang="en-US" dirty="0" smtClean="0"/>
              <a:t>NCHN Staff</a:t>
            </a: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C2B424AC-A77D-41FB-A295-8D76151D7AA4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6353432" y="5562600"/>
            <a:ext cx="2590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altLang="en-US" sz="1400" dirty="0" smtClean="0"/>
              <a:t>Linda K. Weiss</a:t>
            </a:r>
            <a:endParaRPr lang="en-US" altLang="en-US" sz="1400" dirty="0"/>
          </a:p>
          <a:p>
            <a:pPr algn="ctr" eaLnBrk="1" hangingPunct="1"/>
            <a:r>
              <a:rPr lang="en-US" altLang="en-US" sz="1400" dirty="0"/>
              <a:t>Director of </a:t>
            </a:r>
            <a:r>
              <a:rPr lang="en-US" altLang="en-US" sz="1400" dirty="0" smtClean="0"/>
              <a:t>Member </a:t>
            </a:r>
            <a:r>
              <a:rPr lang="en-US" altLang="en-US" sz="1400" dirty="0"/>
              <a:t>Services</a:t>
            </a:r>
          </a:p>
          <a:p>
            <a:pPr algn="ctr" eaLnBrk="1" hangingPunct="1"/>
            <a:r>
              <a:rPr lang="en-US" altLang="en-US" sz="1400" dirty="0" smtClean="0">
                <a:hlinkClick r:id="rId3"/>
              </a:rPr>
              <a:t>lweiss@nchn.org</a:t>
            </a:r>
            <a:r>
              <a:rPr lang="en-US" altLang="en-US" sz="1400" dirty="0" smtClean="0"/>
              <a:t> </a:t>
            </a:r>
            <a:endParaRPr lang="en-US" altLang="en-US" sz="1400" dirty="0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754186" y="3200400"/>
            <a:ext cx="337661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endParaRPr lang="en-US" altLang="en-US" dirty="0"/>
          </a:p>
          <a:p>
            <a:pPr algn="ctr" eaLnBrk="1" hangingPunct="1"/>
            <a:r>
              <a:rPr lang="en-US" altLang="en-US" sz="1600" dirty="0"/>
              <a:t>Rebecca </a:t>
            </a:r>
            <a:r>
              <a:rPr lang="en-US" altLang="en-US" sz="1600" dirty="0" smtClean="0"/>
              <a:t>Davis</a:t>
            </a:r>
          </a:p>
          <a:p>
            <a:pPr algn="ctr" eaLnBrk="1" hangingPunct="1"/>
            <a:r>
              <a:rPr lang="en-US" altLang="en-US" sz="1600" dirty="0" smtClean="0"/>
              <a:t> </a:t>
            </a:r>
            <a:r>
              <a:rPr lang="en-US" altLang="en-US" sz="1600" dirty="0"/>
              <a:t>Executive Director</a:t>
            </a:r>
          </a:p>
          <a:p>
            <a:pPr algn="ctr" eaLnBrk="1" hangingPunct="1"/>
            <a:r>
              <a:rPr lang="en-US" altLang="en-US" sz="1600" dirty="0">
                <a:hlinkClick r:id="rId4"/>
              </a:rPr>
              <a:t>rdavis@nchn.org</a:t>
            </a:r>
            <a:r>
              <a:rPr lang="en-US" altLang="en-US" sz="1600" dirty="0"/>
              <a:t>  </a:t>
            </a:r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192881" y="5562600"/>
            <a:ext cx="26304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altLang="en-US" sz="1400" dirty="0" smtClean="0"/>
              <a:t>Larry </a:t>
            </a:r>
            <a:r>
              <a:rPr lang="en-US" altLang="en-US" sz="1400" dirty="0" err="1" smtClean="0"/>
              <a:t>Bedell</a:t>
            </a:r>
            <a:endParaRPr lang="en-US" altLang="en-US" sz="1400" dirty="0" smtClean="0"/>
          </a:p>
          <a:p>
            <a:pPr algn="ctr" eaLnBrk="1" hangingPunct="1"/>
            <a:r>
              <a:rPr lang="en-US" altLang="en-US" sz="1400" dirty="0" smtClean="0"/>
              <a:t>Director of Sponsorships</a:t>
            </a:r>
          </a:p>
          <a:p>
            <a:pPr algn="ctr" eaLnBrk="1" hangingPunct="1"/>
            <a:r>
              <a:rPr lang="en-US" altLang="en-US" sz="1400" dirty="0" smtClean="0">
                <a:hlinkClick r:id="rId5"/>
              </a:rPr>
              <a:t>lbedell@nchn.org</a:t>
            </a:r>
            <a:r>
              <a:rPr lang="en-US" altLang="en-US" sz="1400" dirty="0" smtClean="0"/>
              <a:t>  </a:t>
            </a:r>
            <a:endParaRPr lang="en-US" altLang="en-US" sz="1400" dirty="0"/>
          </a:p>
        </p:txBody>
      </p:sp>
      <p:pic>
        <p:nvPicPr>
          <p:cNvPr id="18439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1470" y="3917950"/>
            <a:ext cx="1294724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0" r="-14730"/>
          <a:stretch/>
        </p:blipFill>
        <p:spPr bwMode="auto">
          <a:xfrm>
            <a:off x="683740" y="3917950"/>
            <a:ext cx="16446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249" y="1822174"/>
            <a:ext cx="1238250" cy="153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71" y="1844247"/>
            <a:ext cx="1250970" cy="1600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5121" y="3467100"/>
            <a:ext cx="2124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Tara Long </a:t>
            </a:r>
          </a:p>
          <a:p>
            <a:pPr algn="ctr"/>
            <a:r>
              <a:rPr lang="en-US" sz="1400" dirty="0" smtClean="0"/>
              <a:t>Administrative Assistant</a:t>
            </a:r>
          </a:p>
          <a:p>
            <a:pPr algn="ctr"/>
            <a:r>
              <a:rPr lang="en-US" sz="1400" dirty="0" smtClean="0">
                <a:hlinkClick r:id="rId10"/>
              </a:rPr>
              <a:t>tlong@nchn.org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36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 More Information, Contact: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100" dirty="0" smtClean="0"/>
              <a:t>Rebecca J. Davis, Ph.D., Executive Director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100" dirty="0" smtClean="0"/>
              <a:t>NCHN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100" dirty="0" smtClean="0"/>
              <a:t>400 South Main Street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100" dirty="0" smtClean="0"/>
              <a:t>Hardinsburg, KY 40143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100" dirty="0" smtClean="0"/>
              <a:t>Phone:  970-712-0732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100" dirty="0" smtClean="0"/>
              <a:t>E-mail:  </a:t>
            </a:r>
            <a:r>
              <a:rPr lang="en-US" altLang="en-US" sz="2100" dirty="0" smtClean="0">
                <a:hlinkClick r:id="rId3"/>
              </a:rPr>
              <a:t>rdavis@nchn.org</a:t>
            </a:r>
            <a:r>
              <a:rPr lang="en-US" altLang="en-US" sz="21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100" dirty="0" smtClean="0"/>
              <a:t>Web site:  </a:t>
            </a:r>
            <a:r>
              <a:rPr lang="en-US" altLang="en-US" sz="2100" dirty="0" smtClean="0">
                <a:hlinkClick r:id="rId4"/>
              </a:rPr>
              <a:t>www.nchn.org</a:t>
            </a:r>
            <a:r>
              <a:rPr lang="en-US" altLang="en-US" sz="2100" dirty="0" smtClean="0"/>
              <a:t> 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F401DDDD-AB61-4F75-ABA7-39BACE861C14}" type="slidenum">
              <a:rPr lang="en-US" altLang="en-US" smtClean="0">
                <a:solidFill>
                  <a:schemeClr val="tx2"/>
                </a:solidFill>
                <a:latin typeface="Verdana" pitchFamily="34" charset="0"/>
              </a:rPr>
              <a:pPr/>
              <a:t>16</a:t>
            </a:fld>
            <a:endParaRPr lang="en-US" altLang="en-US" smtClean="0">
              <a:solidFill>
                <a:schemeClr val="tx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3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Mission Statement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endParaRPr lang="en-US" altLang="en-US" dirty="0" smtClean="0"/>
          </a:p>
          <a:p>
            <a:pPr marL="0" indent="0" algn="ctr" eaLnBrk="1" hangingPunct="1">
              <a:buNone/>
            </a:pPr>
            <a:endParaRPr lang="en-US" altLang="en-US" dirty="0"/>
          </a:p>
          <a:p>
            <a:pPr marL="0" indent="0" algn="ctr" eaLnBrk="1" hangingPunct="1">
              <a:buNone/>
            </a:pPr>
            <a:r>
              <a:rPr lang="en-US" altLang="en-US" dirty="0" smtClean="0"/>
              <a:t>NCHN’s mission is to support and strengthen health networks.</a:t>
            </a:r>
            <a:endParaRPr lang="en-US" altLang="en-US" sz="3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95134A57-7C75-45D2-B990-A6D18FF08553}" type="slidenum">
              <a:rPr lang="en-US" altLang="en-US" smtClean="0">
                <a:solidFill>
                  <a:schemeClr val="tx2"/>
                </a:solidFill>
                <a:latin typeface="Verdana" pitchFamily="34" charset="0"/>
              </a:rPr>
              <a:pPr/>
              <a:t>2</a:t>
            </a:fld>
            <a:endParaRPr lang="en-US" altLang="en-US" smtClean="0">
              <a:solidFill>
                <a:schemeClr val="tx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03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Membership Profile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500" dirty="0" smtClean="0"/>
              <a:t>NCHN has a membership of:  </a:t>
            </a:r>
          </a:p>
          <a:p>
            <a:pPr lvl="1" eaLnBrk="1" hangingPunct="1"/>
            <a:r>
              <a:rPr lang="en-US" altLang="en-US" sz="2100" dirty="0" smtClean="0"/>
              <a:t>56 Networks</a:t>
            </a:r>
          </a:p>
          <a:p>
            <a:pPr lvl="1" eaLnBrk="1" hangingPunct="1"/>
            <a:r>
              <a:rPr lang="en-US" altLang="en-US" sz="2100" dirty="0" smtClean="0"/>
              <a:t>8 Associate members</a:t>
            </a:r>
          </a:p>
          <a:p>
            <a:pPr lvl="1" eaLnBrk="1" hangingPunct="1"/>
            <a:r>
              <a:rPr lang="en-US" altLang="en-US" sz="2100" dirty="0" smtClean="0"/>
              <a:t>1 Business Partners</a:t>
            </a:r>
          </a:p>
          <a:p>
            <a:pPr lvl="1" eaLnBrk="1" hangingPunct="1"/>
            <a:r>
              <a:rPr lang="en-US" altLang="en-US" sz="2100" dirty="0" smtClean="0"/>
              <a:t>6 Strategic Partners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800" dirty="0" smtClean="0"/>
              <a:t> </a:t>
            </a:r>
          </a:p>
          <a:p>
            <a:pPr eaLnBrk="1" hangingPunct="1"/>
            <a:r>
              <a:rPr lang="en-US" altLang="en-US" sz="2500" dirty="0" smtClean="0"/>
              <a:t>The large majority of the over 1,000 hospitals, clinics, nursing homes, community health centers, and other entities represented by the network members are rural. 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59F84740-B641-4B16-9DA4-C640E80F99F9}" type="slidenum">
              <a:rPr lang="en-US" altLang="en-US" smtClean="0">
                <a:solidFill>
                  <a:schemeClr val="tx2"/>
                </a:solidFill>
                <a:latin typeface="Verdana" pitchFamily="34" charset="0"/>
              </a:rPr>
              <a:pPr/>
              <a:t>3</a:t>
            </a:fld>
            <a:endParaRPr lang="en-US" altLang="en-US" smtClean="0">
              <a:solidFill>
                <a:schemeClr val="tx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Membership Map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8003C305-7F80-41E3-9707-F98A4262D44A}" type="slidenum">
              <a:rPr lang="en-US" altLang="en-US" smtClean="0">
                <a:solidFill>
                  <a:schemeClr val="tx2"/>
                </a:solidFill>
                <a:latin typeface="Verdana" pitchFamily="34" charset="0"/>
              </a:rPr>
              <a:pPr/>
              <a:t>4</a:t>
            </a:fld>
            <a:endParaRPr lang="en-US" altLang="en-US" smtClean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026" name="Picture 2" descr="United St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6578223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8194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Dark blue indicates states with at least 1 NCHN 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Top 3 Benefits</a:t>
            </a:r>
            <a:br>
              <a:rPr lang="en-US" altLang="en-US" dirty="0" smtClean="0"/>
            </a:br>
            <a:r>
              <a:rPr lang="en-US" altLang="en-US" sz="2000" dirty="0" smtClean="0"/>
              <a:t>(as rated by members)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7239000" cy="3733800"/>
          </a:xfrm>
        </p:spPr>
        <p:txBody>
          <a:bodyPr anchor="t"/>
          <a:lstStyle/>
          <a:p>
            <a:pPr marL="514350" indent="-514350" eaLnBrk="1" hangingPunct="1">
              <a:lnSpc>
                <a:spcPts val="4100"/>
              </a:lnSpc>
              <a:buFont typeface="+mj-lt"/>
              <a:buAutoNum type="arabicPeriod"/>
            </a:pPr>
            <a:r>
              <a:rPr lang="en-US" altLang="en-US" dirty="0"/>
              <a:t>Networking Opportunities</a:t>
            </a:r>
          </a:p>
          <a:p>
            <a:pPr marL="514350" indent="-514350" eaLnBrk="1" hangingPunct="1">
              <a:lnSpc>
                <a:spcPts val="4100"/>
              </a:lnSpc>
              <a:buFont typeface="+mj-lt"/>
              <a:buAutoNum type="arabicPeriod"/>
            </a:pPr>
            <a:r>
              <a:rPr lang="en-US" altLang="en-US" dirty="0"/>
              <a:t>Annual </a:t>
            </a:r>
            <a:r>
              <a:rPr lang="en-US" altLang="en-US" dirty="0" smtClean="0"/>
              <a:t>Educational Conference</a:t>
            </a:r>
            <a:endParaRPr lang="en-US" altLang="en-US" dirty="0"/>
          </a:p>
          <a:p>
            <a:pPr marL="514350" indent="-514350" eaLnBrk="1" hangingPunct="1">
              <a:lnSpc>
                <a:spcPts val="4100"/>
              </a:lnSpc>
              <a:buFont typeface="+mj-lt"/>
              <a:buAutoNum type="arabicPeriod"/>
            </a:pPr>
            <a:r>
              <a:rPr lang="en-US" altLang="en-US" dirty="0"/>
              <a:t>Newsletters and Informational Emails</a:t>
            </a:r>
            <a:endParaRPr lang="en-US" altLang="en-US" dirty="0" smtClean="0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AD16E8EB-0F59-44DC-8606-E1D32A5C386A}" type="slidenum">
              <a:rPr lang="en-US" altLang="en-US" smtClean="0">
                <a:solidFill>
                  <a:schemeClr val="tx2"/>
                </a:solidFill>
                <a:latin typeface="Verdana" pitchFamily="34" charset="0"/>
              </a:rPr>
              <a:pPr/>
              <a:t>5</a:t>
            </a:fld>
            <a:endParaRPr lang="en-US" altLang="en-US" smtClean="0">
              <a:solidFill>
                <a:schemeClr val="tx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53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Educational Calls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01000" cy="4114800"/>
          </a:xfrm>
        </p:spPr>
        <p:txBody>
          <a:bodyPr/>
          <a:lstStyle/>
          <a:p>
            <a:r>
              <a:rPr lang="en-US" sz="2800" b="1" dirty="0"/>
              <a:t>Quarterly Informational </a:t>
            </a:r>
            <a:r>
              <a:rPr lang="en-US" sz="2800" b="1" dirty="0" smtClean="0"/>
              <a:t>Calls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Member </a:t>
            </a:r>
            <a:r>
              <a:rPr lang="en-US" sz="2800" dirty="0"/>
              <a:t>conference calls cover timely topics of relevance to health network </a:t>
            </a:r>
            <a:r>
              <a:rPr lang="en-US" sz="2800" dirty="0" smtClean="0"/>
              <a:t>leaders</a:t>
            </a:r>
          </a:p>
          <a:p>
            <a:r>
              <a:rPr lang="en-US" sz="2800" b="1" dirty="0" smtClean="0"/>
              <a:t>ER for Health Network Leaders (Executive </a:t>
            </a:r>
            <a:r>
              <a:rPr lang="en-US" sz="2800" b="1" dirty="0"/>
              <a:t>Roundtable </a:t>
            </a:r>
            <a:r>
              <a:rPr lang="en-US" sz="2800" b="1" dirty="0" smtClean="0"/>
              <a:t>Calls) </a:t>
            </a:r>
            <a:br>
              <a:rPr lang="en-US" sz="2800" b="1" dirty="0" smtClean="0"/>
            </a:br>
            <a:r>
              <a:rPr lang="en-US" sz="2800" dirty="0" smtClean="0"/>
              <a:t>Members </a:t>
            </a:r>
            <a:r>
              <a:rPr lang="en-US" sz="2800" dirty="0"/>
              <a:t>are invited to join the Executive Roundtable and participate via monthly calls facilitated by leadership and network expert  Dr. Mary K. Chess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231E7-1035-473A-BE4A-E26FAF46186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4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Electronic Resources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01000" cy="4114800"/>
          </a:xfrm>
        </p:spPr>
        <p:txBody>
          <a:bodyPr/>
          <a:lstStyle/>
          <a:p>
            <a:r>
              <a:rPr lang="en-US" sz="2800" dirty="0" smtClean="0"/>
              <a:t>NCHN Listserv (comprised of network members)</a:t>
            </a:r>
          </a:p>
          <a:p>
            <a:r>
              <a:rPr lang="en-US" sz="2800" dirty="0" smtClean="0"/>
              <a:t>Electronic newsletter (1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and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Tuesday of each month)</a:t>
            </a:r>
          </a:p>
          <a:p>
            <a:r>
              <a:rPr lang="en-US" sz="2800" dirty="0"/>
              <a:t>Tools &amp; Strategies for Managing Health Networks: </a:t>
            </a:r>
            <a:r>
              <a:rPr lang="en-US" sz="2800" dirty="0" smtClean="0">
                <a:hlinkClick r:id="rId2"/>
              </a:rPr>
              <a:t>www.NetworkTools.NCHN.org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NCHN website </a:t>
            </a:r>
            <a:r>
              <a:rPr lang="en-US" sz="2800" dirty="0" smtClean="0">
                <a:hlinkClick r:id="rId3"/>
              </a:rPr>
              <a:t>www.nchn.org</a:t>
            </a:r>
            <a:r>
              <a:rPr lang="en-US" sz="2800" dirty="0" smtClean="0"/>
              <a:t> – members are encouraged to complete their profile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231E7-1035-473A-BE4A-E26FAF46186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Grant Coaching &amp; </a:t>
            </a:r>
            <a:br>
              <a:rPr lang="en-US" sz="3600" dirty="0" smtClean="0"/>
            </a:br>
            <a:r>
              <a:rPr lang="en-US" sz="3600" dirty="0" smtClean="0"/>
              <a:t>Review Service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service provides coaching</a:t>
            </a:r>
            <a:r>
              <a:rPr lang="en-US" dirty="0"/>
              <a:t>, critical review, and editing services to those NCHN member organizations that are working to submit and win federal grants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Coaches are experienced in writing and securing federal grants. </a:t>
            </a:r>
          </a:p>
          <a:p>
            <a:pPr marL="0" indent="0">
              <a:buNone/>
            </a:pPr>
            <a:r>
              <a:rPr lang="en-US" smtClean="0"/>
              <a:t>Discounted </a:t>
            </a:r>
            <a:r>
              <a:rPr lang="en-US" dirty="0" smtClean="0"/>
              <a:t>Fee of $135/hr.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231E7-1035-473A-BE4A-E26FAF46186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Other Benefits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696200" cy="4114800"/>
          </a:xfrm>
        </p:spPr>
        <p:txBody>
          <a:bodyPr/>
          <a:lstStyle/>
          <a:p>
            <a:r>
              <a:rPr lang="en-US" sz="2400" dirty="0" smtClean="0"/>
              <a:t>Biennial Salary &amp; Benefit Survey</a:t>
            </a:r>
          </a:p>
          <a:p>
            <a:r>
              <a:rPr lang="en-US" sz="2400" dirty="0"/>
              <a:t>Annual </a:t>
            </a:r>
            <a:r>
              <a:rPr lang="en-US" sz="2400" dirty="0" smtClean="0"/>
              <a:t>Awards</a:t>
            </a:r>
            <a:endParaRPr lang="en-US" sz="2400" dirty="0"/>
          </a:p>
          <a:p>
            <a:r>
              <a:rPr lang="en-US" sz="2400" dirty="0" smtClean="0"/>
              <a:t>Referral </a:t>
            </a:r>
            <a:r>
              <a:rPr lang="en-US" sz="2400" dirty="0"/>
              <a:t>to resources and other members for assistance</a:t>
            </a:r>
          </a:p>
          <a:p>
            <a:r>
              <a:rPr lang="en-US" sz="2400" dirty="0"/>
              <a:t>Promotion of networks </a:t>
            </a:r>
            <a:r>
              <a:rPr lang="en-US" sz="2400" dirty="0" smtClean="0"/>
              <a:t>&amp; best practices at </a:t>
            </a:r>
            <a:r>
              <a:rPr lang="en-US" sz="2400" dirty="0"/>
              <a:t>the national </a:t>
            </a:r>
            <a:r>
              <a:rPr lang="en-US" sz="2400" dirty="0" smtClean="0"/>
              <a:t>level</a:t>
            </a:r>
          </a:p>
          <a:p>
            <a:r>
              <a:rPr lang="en-US" sz="2400" dirty="0" smtClean="0"/>
              <a:t>Rural Project Examples on </a:t>
            </a:r>
            <a:r>
              <a:rPr lang="en-US" sz="2400" dirty="0" err="1" smtClean="0"/>
              <a:t>RHIhub</a:t>
            </a:r>
            <a:r>
              <a:rPr lang="en-US" sz="2400" dirty="0" smtClean="0"/>
              <a:t> (Rural Health Information Hub) -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www.raconline.org/success/project-examples/sources?source=National%20Cooperative%20of%20Health%20Networks%20%28NCHN%29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231E7-1035-473A-BE4A-E26FAF46186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5492</TotalTime>
  <Words>371</Words>
  <Application>Microsoft Office PowerPoint</Application>
  <PresentationFormat>On-screen Show (4:3)</PresentationFormat>
  <Paragraphs>105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Book Antiqua</vt:lpstr>
      <vt:lpstr>Calibri</vt:lpstr>
      <vt:lpstr>Cambria</vt:lpstr>
      <vt:lpstr>Tahoma</vt:lpstr>
      <vt:lpstr>Trebuchet MS</vt:lpstr>
      <vt:lpstr>Verdana</vt:lpstr>
      <vt:lpstr>Wingdings</vt:lpstr>
      <vt:lpstr>1_Office Theme</vt:lpstr>
      <vt:lpstr>National Cooperative of Health Networks Association, Inc. </vt:lpstr>
      <vt:lpstr>Mission Statement</vt:lpstr>
      <vt:lpstr>Membership Profile</vt:lpstr>
      <vt:lpstr>Membership Map</vt:lpstr>
      <vt:lpstr>Top 3 Benefits (as rated by members)</vt:lpstr>
      <vt:lpstr>Educational Calls</vt:lpstr>
      <vt:lpstr>Electronic Resources</vt:lpstr>
      <vt:lpstr>Grant Coaching &amp;  Review Service</vt:lpstr>
      <vt:lpstr>Other Benefits</vt:lpstr>
      <vt:lpstr>Success Stories</vt:lpstr>
      <vt:lpstr>Upcoming Meetings </vt:lpstr>
      <vt:lpstr>PowerPoint Presentation</vt:lpstr>
      <vt:lpstr>Additional Benefits</vt:lpstr>
      <vt:lpstr>NCHN President </vt:lpstr>
      <vt:lpstr>NCHN Staff</vt:lpstr>
      <vt:lpstr>For More Information, Contact:</vt:lpstr>
    </vt:vector>
  </TitlesOfParts>
  <Company>NCHN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Cooperative of Health Networks</dc:title>
  <dc:creator>Julie Arvold</dc:creator>
  <cp:lastModifiedBy>rebecca davis</cp:lastModifiedBy>
  <cp:revision>213</cp:revision>
  <dcterms:created xsi:type="dcterms:W3CDTF">2005-09-01T19:01:30Z</dcterms:created>
  <dcterms:modified xsi:type="dcterms:W3CDTF">2015-11-18T19:21:23Z</dcterms:modified>
</cp:coreProperties>
</file>