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"/>
  </p:notesMasterIdLst>
  <p:handoutMasterIdLst>
    <p:handoutMasterId r:id="rId8"/>
  </p:handoutMasterIdLst>
  <p:sldIdLst>
    <p:sldId id="323" r:id="rId3"/>
    <p:sldId id="324" r:id="rId4"/>
    <p:sldId id="325" r:id="rId5"/>
    <p:sldId id="327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1" autoAdjust="0"/>
    <p:restoredTop sz="94660"/>
  </p:normalViewPr>
  <p:slideViewPr>
    <p:cSldViewPr snapToGrid="0">
      <p:cViewPr>
        <p:scale>
          <a:sx n="100" d="100"/>
          <a:sy n="100" d="100"/>
        </p:scale>
        <p:origin x="-350" y="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5A785B-D11D-476E-8FE3-B9A32AAEF3ED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5BAD6D-9C3B-46AE-9ED7-53C2ADD3C8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46EEAB-DFFE-48A0-95F8-1347266830D1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6C1AB1-D682-4F2C-8579-D9DF0DCC0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57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349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16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C1AB1-D682-4F2C-8579-D9DF0DCC07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t="13081" r="1130"/>
          <a:stretch/>
        </p:blipFill>
        <p:spPr>
          <a:xfrm>
            <a:off x="4570809" y="3372262"/>
            <a:ext cx="4573191" cy="3485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9"/>
          <a:stretch/>
        </p:blipFill>
        <p:spPr>
          <a:xfrm>
            <a:off x="1" y="3412456"/>
            <a:ext cx="4570809" cy="3445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6"/>
          <a:stretch/>
        </p:blipFill>
        <p:spPr>
          <a:xfrm>
            <a:off x="-19878" y="-1"/>
            <a:ext cx="4590687" cy="34290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1" b="17548"/>
          <a:stretch/>
        </p:blipFill>
        <p:spPr bwMode="auto">
          <a:xfrm>
            <a:off x="4570809" y="1"/>
            <a:ext cx="457319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ltGray">
          <a:xfrm>
            <a:off x="1884759" y="1371600"/>
            <a:ext cx="53721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3120" y="1557867"/>
            <a:ext cx="4937760" cy="2408826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120" y="4018208"/>
            <a:ext cx="4937760" cy="1264989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0" y="6519333"/>
            <a:ext cx="1200150" cy="202142"/>
          </a:xfrm>
          <a:prstGeom prst="rect">
            <a:avLst/>
          </a:prstGeom>
        </p:spPr>
        <p:txBody>
          <a:bodyPr/>
          <a:lstStyle/>
          <a:p>
            <a:fld id="{B1BD3024-A370-4736-A073-CFE51D74BDB4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100" y="6519333"/>
            <a:ext cx="5314950" cy="2021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58100" y="6519333"/>
            <a:ext cx="685800" cy="202142"/>
          </a:xfrm>
          <a:prstGeom prst="rect">
            <a:avLst/>
          </a:prstGeom>
        </p:spPr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0" y="6519333"/>
            <a:ext cx="1200150" cy="202142"/>
          </a:xfrm>
          <a:prstGeom prst="rect">
            <a:avLst/>
          </a:prstGeom>
        </p:spPr>
        <p:txBody>
          <a:bodyPr/>
          <a:lstStyle/>
          <a:p>
            <a:fld id="{B1BD3024-A370-4736-A073-CFE51D74BDB4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" y="6519333"/>
            <a:ext cx="5314950" cy="2021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58100" y="6519333"/>
            <a:ext cx="685800" cy="202142"/>
          </a:xfrm>
          <a:prstGeom prst="rect">
            <a:avLst/>
          </a:prstGeom>
        </p:spPr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300" y="1263577"/>
            <a:ext cx="2603501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43380"/>
            <a:ext cx="524637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3301" y="3674433"/>
            <a:ext cx="2603500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0" y="6519333"/>
            <a:ext cx="1200150" cy="202142"/>
          </a:xfrm>
          <a:prstGeom prst="rect">
            <a:avLst/>
          </a:prstGeom>
        </p:spPr>
        <p:txBody>
          <a:bodyPr/>
          <a:lstStyle/>
          <a:p>
            <a:fld id="{B1BD3024-A370-4736-A073-CFE51D74BDB4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0100" y="6519333"/>
            <a:ext cx="5314950" cy="2021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58100" y="6519333"/>
            <a:ext cx="685800" cy="202142"/>
          </a:xfrm>
          <a:prstGeom prst="rect">
            <a:avLst/>
          </a:prstGeom>
        </p:spPr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300" y="1143001"/>
            <a:ext cx="2603501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520699" y="1051560"/>
            <a:ext cx="51435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9038" y="1143000"/>
            <a:ext cx="5014518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286500" y="6519333"/>
            <a:ext cx="1200150" cy="202142"/>
          </a:xfrm>
          <a:prstGeom prst="rect">
            <a:avLst/>
          </a:prstGeom>
        </p:spPr>
        <p:txBody>
          <a:bodyPr/>
          <a:lstStyle/>
          <a:p>
            <a:fld id="{B1BD3024-A370-4736-A073-CFE51D74BDB4}" type="datetimeFigureOut">
              <a:rPr lang="en-US" smtClean="0"/>
              <a:pPr/>
              <a:t>10/21/2015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0100" y="6519333"/>
            <a:ext cx="5314950" cy="2021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658100" y="6519333"/>
            <a:ext cx="685800" cy="202142"/>
          </a:xfrm>
          <a:prstGeom prst="rect">
            <a:avLst/>
          </a:prstGeom>
        </p:spPr>
        <p:txBody>
          <a:bodyPr/>
          <a:lstStyle/>
          <a:p>
            <a:fld id="{5E3DCFCC-8C7B-4574-91B2-C3342261C6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0" y="6519333"/>
            <a:ext cx="1200150" cy="202142"/>
          </a:xfrm>
          <a:prstGeom prst="rect">
            <a:avLst/>
          </a:prstGeom>
        </p:spPr>
        <p:txBody>
          <a:bodyPr/>
          <a:lstStyle/>
          <a:p>
            <a:fld id="{B1BD3024-A370-4736-A073-CFE51D74BDB4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519333"/>
            <a:ext cx="5314950" cy="2021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8100" y="6519333"/>
            <a:ext cx="685800" cy="202142"/>
          </a:xfrm>
          <a:prstGeom prst="rect">
            <a:avLst/>
          </a:prstGeom>
        </p:spPr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846667"/>
            <a:ext cx="1371600" cy="55541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099" y="846667"/>
            <a:ext cx="5897880" cy="5554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0" y="6519333"/>
            <a:ext cx="1200150" cy="202142"/>
          </a:xfrm>
          <a:prstGeom prst="rect">
            <a:avLst/>
          </a:prstGeom>
        </p:spPr>
        <p:txBody>
          <a:bodyPr/>
          <a:lstStyle/>
          <a:p>
            <a:fld id="{B1BD3024-A370-4736-A073-CFE51D74BDB4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519333"/>
            <a:ext cx="5314950" cy="2021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8100" y="6519333"/>
            <a:ext cx="685800" cy="202142"/>
          </a:xfrm>
          <a:prstGeom prst="rect">
            <a:avLst/>
          </a:prstGeom>
        </p:spPr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tx2"/>
              </a:buClr>
              <a:buSzPct val="100000"/>
              <a:buFont typeface="Symbol" pitchFamily="18" charset="2"/>
              <a:buChar char=""/>
              <a:defRPr/>
            </a:lvl1pPr>
            <a:lvl2pPr>
              <a:buClr>
                <a:schemeClr val="accent1"/>
              </a:buClr>
              <a:buSzPct val="100000"/>
              <a:defRPr/>
            </a:lvl2pPr>
            <a:lvl3pPr marL="777240" indent="-228600">
              <a:buClr>
                <a:schemeClr val="accent2"/>
              </a:buClr>
              <a:buSzPct val="100000"/>
              <a:buFont typeface="Courier New" pitchFamily="49" charset="0"/>
              <a:buChar char="o"/>
              <a:defRPr/>
            </a:lvl3pPr>
            <a:lvl4pPr>
              <a:buClr>
                <a:schemeClr val="accent3"/>
              </a:buClr>
              <a:buSzPct val="100000"/>
              <a:defRPr/>
            </a:lvl4pPr>
            <a:lvl5pPr marL="1325880" indent="-182880">
              <a:buClr>
                <a:schemeClr val="accent4"/>
              </a:buClr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8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ummer 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5" b="1851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utumn 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7876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inter 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6"/>
          <a:stretch/>
        </p:blipFill>
        <p:spPr>
          <a:xfrm>
            <a:off x="-52754" y="0"/>
            <a:ext cx="919675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361364"/>
            <a:ext cx="3634740" cy="40394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2381460"/>
            <a:ext cx="3634740" cy="401934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0" y="6519333"/>
            <a:ext cx="1200150" cy="202142"/>
          </a:xfrm>
          <a:prstGeom prst="rect">
            <a:avLst/>
          </a:prstGeom>
        </p:spPr>
        <p:txBody>
          <a:bodyPr/>
          <a:lstStyle/>
          <a:p>
            <a:fld id="{B1BD3024-A370-4736-A073-CFE51D74BDB4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0100" y="6519333"/>
            <a:ext cx="5314950" cy="2021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58100" y="6519333"/>
            <a:ext cx="685800" cy="202142"/>
          </a:xfrm>
          <a:prstGeom prst="rect">
            <a:avLst/>
          </a:prstGeom>
        </p:spPr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363474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926080"/>
            <a:ext cx="363474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2057400"/>
            <a:ext cx="363474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926080"/>
            <a:ext cx="363474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0" y="6519333"/>
            <a:ext cx="1200150" cy="202142"/>
          </a:xfrm>
          <a:prstGeom prst="rect">
            <a:avLst/>
          </a:prstGeom>
        </p:spPr>
        <p:txBody>
          <a:bodyPr/>
          <a:lstStyle/>
          <a:p>
            <a:fld id="{B1BD3024-A370-4736-A073-CFE51D74BDB4}" type="datetimeFigureOut">
              <a:rPr lang="en-US" smtClean="0"/>
              <a:t>10/21/2015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0100" y="6519333"/>
            <a:ext cx="5314950" cy="2021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58100" y="6519333"/>
            <a:ext cx="685800" cy="202142"/>
          </a:xfrm>
          <a:prstGeom prst="rect">
            <a:avLst/>
          </a:prstGeom>
        </p:spPr>
        <p:txBody>
          <a:bodyPr/>
          <a:lstStyle/>
          <a:p>
            <a:fld id="{5E3DCFCC-8C7B-4574-91B2-C3342261C6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1190952"/>
            <a:ext cx="7543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327564"/>
            <a:ext cx="7543800" cy="4073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-2" y="2"/>
            <a:ext cx="9141621" cy="1172450"/>
            <a:chOff x="-3" y="-419099"/>
            <a:chExt cx="12188828" cy="117245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7" r="5133" b="53010"/>
            <a:stretch/>
          </p:blipFill>
          <p:spPr>
            <a:xfrm>
              <a:off x="-3" y="-419098"/>
              <a:ext cx="3701347" cy="117244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0" t="1" b="49533"/>
            <a:stretch/>
          </p:blipFill>
          <p:spPr>
            <a:xfrm>
              <a:off x="3017518" y="-419098"/>
              <a:ext cx="3063240" cy="117244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511" r="12551"/>
            <a:stretch/>
          </p:blipFill>
          <p:spPr>
            <a:xfrm>
              <a:off x="8734425" y="-419099"/>
              <a:ext cx="3454400" cy="11724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34" b="16645"/>
            <a:stretch/>
          </p:blipFill>
          <p:spPr>
            <a:xfrm>
              <a:off x="6062345" y="-419098"/>
              <a:ext cx="3063240" cy="1172449"/>
            </a:xfrm>
            <a:prstGeom prst="rect">
              <a:avLst/>
            </a:prstGeom>
          </p:spPr>
        </p:pic>
      </p:grpSp>
      <p:pic>
        <p:nvPicPr>
          <p:cNvPr id="13" name="Picture 13" descr="Idaho Logo FNL.png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1" y="5308645"/>
            <a:ext cx="1818752" cy="135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ontent Placeholder 3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28248"/>
            <a:ext cx="1722120" cy="87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60" r:id="rId5"/>
    <p:sldLayoutId id="2147483661" r:id="rId6"/>
    <p:sldLayoutId id="2147483662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Symbol" pitchFamily="18" charset="2"/>
        <a:buChar char="·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SzPct val="100000"/>
        <a:buFont typeface="Courier New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3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4"/>
        </a:buClr>
        <a:buSzPct val="90000"/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503372"/>
            <a:ext cx="8404860" cy="9731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Statewide Healthcare Innovation Plan </a:t>
            </a:r>
            <a:br>
              <a:rPr lang="en-US" dirty="0" smtClean="0"/>
            </a:br>
            <a:r>
              <a:rPr lang="en-US" dirty="0" smtClean="0"/>
              <a:t>and Community Health Workers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30830" y="5570220"/>
            <a:ext cx="3741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Mary </a:t>
            </a:r>
            <a:r>
              <a:rPr lang="en-US" sz="1600" dirty="0" smtClean="0"/>
              <a:t>Sheridan, Bureau Chief</a:t>
            </a:r>
            <a:endParaRPr lang="en-US" sz="1600" dirty="0" smtClean="0"/>
          </a:p>
          <a:p>
            <a:r>
              <a:rPr lang="en-US" sz="1600" dirty="0" smtClean="0"/>
              <a:t>Bureau of Rural Health &amp; Primary Care</a:t>
            </a:r>
          </a:p>
          <a:p>
            <a:r>
              <a:rPr lang="en-US" sz="1600" dirty="0" smtClean="0"/>
              <a:t>Division of Public </a:t>
            </a:r>
            <a:r>
              <a:rPr lang="en-US" sz="1600" dirty="0" smtClean="0"/>
              <a:t>Health</a:t>
            </a:r>
          </a:p>
          <a:p>
            <a:r>
              <a:rPr lang="en-US" sz="1600" dirty="0" smtClean="0"/>
              <a:t>Idaho Department of Health and Welfare</a:t>
            </a:r>
            <a:endParaRPr lang="en-US" sz="1600" dirty="0" smtClean="0"/>
          </a:p>
          <a:p>
            <a:r>
              <a:rPr lang="en-US" sz="1600" dirty="0" smtClean="0"/>
              <a:t>October 22, 2015</a:t>
            </a:r>
          </a:p>
        </p:txBody>
      </p:sp>
      <p:sp>
        <p:nvSpPr>
          <p:cNvPr id="7" name="Rectangle 6"/>
          <p:cNvSpPr/>
          <p:nvPr/>
        </p:nvSpPr>
        <p:spPr>
          <a:xfrm>
            <a:off x="678180" y="2564428"/>
            <a:ext cx="7711440" cy="288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6B7F7F"/>
              </a:buClr>
              <a:buSzPct val="100000"/>
              <a:buFont typeface="Symbol" pitchFamily="18" charset="2"/>
              <a:buChar char=""/>
            </a:pPr>
            <a:r>
              <a:rPr lang="en-US" sz="2400" dirty="0" smtClean="0"/>
              <a:t>Redesign </a:t>
            </a:r>
            <a:r>
              <a:rPr lang="en-US" sz="2400" dirty="0"/>
              <a:t>Idaho’s healthcare delivery system to evolve from a fee-for-service, volume-based system to a value-based system of care focused on improving health outcomes</a:t>
            </a:r>
            <a:r>
              <a:rPr lang="en-US" sz="2400" dirty="0" smtClean="0"/>
              <a:t>.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6B7F7F"/>
              </a:buClr>
              <a:buSzPct val="100000"/>
              <a:buFont typeface="Symbol" pitchFamily="18" charset="2"/>
              <a:buChar char=""/>
            </a:pPr>
            <a:r>
              <a:rPr lang="en-US" sz="2400" dirty="0" smtClean="0"/>
              <a:t>Primary care and patient-centered medical home foundation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rgbClr val="6B7F7F"/>
              </a:buClr>
              <a:buSzPct val="100000"/>
              <a:buFont typeface="Symbol" pitchFamily="18" charset="2"/>
              <a:buChar char=""/>
            </a:pPr>
            <a:r>
              <a:rPr lang="en-US" sz="2400" dirty="0" smtClean="0"/>
              <a:t>CHW, Community Health EMS (CHEMS), telehealth expansion</a:t>
            </a:r>
            <a:endParaRPr lang="en-US" sz="2400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624664"/>
            <a:ext cx="2226426" cy="1134276"/>
          </a:xfrm>
        </p:spPr>
      </p:pic>
    </p:spTree>
    <p:extLst>
      <p:ext uri="{BB962C8B-B14F-4D97-AF65-F5344CB8AC3E}">
        <p14:creationId xmlns:p14="http://schemas.microsoft.com/office/powerpoint/2010/main" val="404685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190952"/>
            <a:ext cx="7543800" cy="858828"/>
          </a:xfrm>
        </p:spPr>
        <p:txBody>
          <a:bodyPr/>
          <a:lstStyle/>
          <a:p>
            <a:r>
              <a:rPr lang="en-US" dirty="0" smtClean="0"/>
              <a:t>Why CHWs?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Primary care physician shortages</a:t>
            </a:r>
          </a:p>
          <a:p>
            <a:r>
              <a:rPr lang="en-US" dirty="0" smtClean="0"/>
              <a:t>Medical-health neighborhood resource:</a:t>
            </a:r>
          </a:p>
          <a:p>
            <a:pPr lvl="1"/>
            <a:r>
              <a:rPr lang="en-US" dirty="0" smtClean="0"/>
              <a:t>Clinical-community partnership that includes the medical, social, and public health supports necessary to enhance health and the prevention of disease.</a:t>
            </a:r>
          </a:p>
          <a:p>
            <a:pPr lvl="1"/>
            <a:r>
              <a:rPr lang="en-US" dirty="0" smtClean="0"/>
              <a:t>PCMH hub</a:t>
            </a:r>
          </a:p>
          <a:p>
            <a:pPr lvl="1"/>
            <a:r>
              <a:rPr lang="en-US" dirty="0" smtClean="0"/>
              <a:t>Focus on prevention and wellness within the context of services available outside the clinic setting.</a:t>
            </a:r>
          </a:p>
          <a:p>
            <a:pPr lvl="1"/>
            <a:r>
              <a:rPr lang="en-US" dirty="0" smtClean="0"/>
              <a:t>Provide wrap-around, community-level support to achieve better health outcomes and wellness.</a:t>
            </a:r>
          </a:p>
          <a:p>
            <a:r>
              <a:rPr lang="en-US" dirty="0" smtClean="0"/>
              <a:t>Impact social determinants of health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683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190952"/>
            <a:ext cx="6766560" cy="1097280"/>
          </a:xfrm>
        </p:spPr>
        <p:txBody>
          <a:bodyPr/>
          <a:lstStyle/>
          <a:p>
            <a:r>
              <a:rPr lang="en-US" dirty="0" smtClean="0"/>
              <a:t>Progress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2327564"/>
            <a:ext cx="7543800" cy="29683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Planning year (through 1/31/16) followed by 3 years of implementation and testing</a:t>
            </a:r>
          </a:p>
          <a:p>
            <a:r>
              <a:rPr lang="en-US" dirty="0" smtClean="0"/>
              <a:t>Stakeholder engagement:</a:t>
            </a:r>
          </a:p>
          <a:p>
            <a:pPr lvl="1"/>
            <a:r>
              <a:rPr lang="en-US" dirty="0" smtClean="0"/>
              <a:t>Series of facilitated meetings</a:t>
            </a:r>
          </a:p>
          <a:p>
            <a:pPr lvl="1"/>
            <a:r>
              <a:rPr lang="en-US" dirty="0" smtClean="0"/>
              <a:t>Key informant group</a:t>
            </a:r>
          </a:p>
          <a:p>
            <a:pPr lvl="1"/>
            <a:r>
              <a:rPr lang="en-US" dirty="0" smtClean="0"/>
              <a:t>Survey</a:t>
            </a:r>
            <a:endParaRPr lang="en-US" dirty="0" smtClean="0"/>
          </a:p>
          <a:p>
            <a:pPr lvl="1"/>
            <a:r>
              <a:rPr lang="en-US" dirty="0" smtClean="0"/>
              <a:t>Training subcommittee: identify curriculum and training delivery strategy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60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500" y="2327564"/>
            <a:ext cx="7772400" cy="4073236"/>
          </a:xfrm>
        </p:spPr>
        <p:txBody>
          <a:bodyPr/>
          <a:lstStyle/>
          <a:p>
            <a:r>
              <a:rPr lang="en-US" dirty="0"/>
              <a:t>Curriculum and training </a:t>
            </a:r>
            <a:r>
              <a:rPr lang="en-US" dirty="0" smtClean="0"/>
              <a:t>delivery strategy recommendation to Idaho Healthcare Coalition</a:t>
            </a:r>
          </a:p>
          <a:p>
            <a:r>
              <a:rPr lang="en-US" dirty="0" smtClean="0"/>
              <a:t>Testing…testing…</a:t>
            </a:r>
          </a:p>
          <a:p>
            <a:r>
              <a:rPr lang="en-US" dirty="0" smtClean="0"/>
              <a:t>Reimbursement</a:t>
            </a:r>
            <a:endParaRPr lang="en-US" dirty="0"/>
          </a:p>
          <a:p>
            <a:r>
              <a:rPr lang="en-US" dirty="0" smtClean="0"/>
              <a:t>Mentoring and engagement- it’s more than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6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4001541 (1)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ourSeasons_16x9.potx" id="{C09F2ED6-7B68-4305-826F-E326D3225887}" vid="{B7CA04BF-89D1-446E-AA25-D46A14229824}"/>
    </a:ext>
  </a:extLst>
</a:theme>
</file>

<file path=ppt/theme/theme2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88A576-A2E7-4760-927D-B5BF8CF93C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TS104001541 (1)</Template>
  <TotalTime>0</TotalTime>
  <Words>205</Words>
  <Application>Microsoft Office PowerPoint</Application>
  <PresentationFormat>On-screen Show (4:3)</PresentationFormat>
  <Paragraphs>33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TS104001541 (1)</vt:lpstr>
      <vt:lpstr>Statewide Healthcare Innovation Plan  and Community Health Workers</vt:lpstr>
      <vt:lpstr>Why CHWs?</vt:lpstr>
      <vt:lpstr>Progress to Date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2013-09-20T21:46:17Z</dcterms:created>
  <dcterms:modified xsi:type="dcterms:W3CDTF">2015-10-21T20:37:54Z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TC040015419991</vt:lpwstr>
  </property>
</Properties>
</file>