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5" r:id="rId2"/>
    <p:sldId id="256" r:id="rId3"/>
    <p:sldId id="366" r:id="rId4"/>
    <p:sldId id="368" r:id="rId5"/>
    <p:sldId id="367" r:id="rId6"/>
    <p:sldId id="369" r:id="rId7"/>
    <p:sldId id="370" r:id="rId8"/>
    <p:sldId id="371" r:id="rId9"/>
    <p:sldId id="373" r:id="rId10"/>
    <p:sldId id="372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382" r:id="rId20"/>
  </p:sldIdLst>
  <p:sldSz cx="9144000" cy="6858000" type="screen4x3"/>
  <p:notesSz cx="6858000" cy="921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35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solidFill>
                  <a:schemeClr val="tx1"/>
                </a:solidFill>
                <a:effectLst/>
              </a:rPr>
              <a:t>Figure 1. Local Health Departments by Rural-Urban Computing Area (n=1,942)</a:t>
            </a:r>
            <a:endParaRPr lang="en-US" b="1" dirty="0">
              <a:solidFill>
                <a:schemeClr val="tx1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PowerPoint]Sheet1'!$B$15</c:f>
              <c:strCache>
                <c:ptCount val="1"/>
                <c:pt idx="0">
                  <c:v>Urban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shade val="6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'[Chart in Microsoft PowerPoint]Sheet1'!$C$14</c:f>
              <c:numCache>
                <c:formatCode>General</c:formatCode>
                <c:ptCount val="1"/>
              </c:numCache>
            </c:numRef>
          </c:cat>
          <c:val>
            <c:numRef>
              <c:f>'[Chart in Microsoft PowerPoint]Sheet1'!$C$15</c:f>
              <c:numCache>
                <c:formatCode>0%</c:formatCode>
                <c:ptCount val="1"/>
                <c:pt idx="0">
                  <c:v>0.39855818743563298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PowerPoint]Sheet1'!$B$16</c:f>
              <c:strCache>
                <c:ptCount val="1"/>
                <c:pt idx="0">
                  <c:v>Micropolition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'[Chart in Microsoft PowerPoint]Sheet1'!$C$14</c:f>
              <c:numCache>
                <c:formatCode>General</c:formatCode>
                <c:ptCount val="1"/>
              </c:numCache>
            </c:numRef>
          </c:cat>
          <c:val>
            <c:numRef>
              <c:f>'[Chart in Microsoft PowerPoint]Sheet1'!$C$16</c:f>
              <c:numCache>
                <c:formatCode>0%</c:formatCode>
                <c:ptCount val="1"/>
                <c:pt idx="0">
                  <c:v>0.205458290422245</c:v>
                </c:pt>
              </c:numCache>
            </c:numRef>
          </c:val>
        </c:ser>
        <c:ser>
          <c:idx val="2"/>
          <c:order val="2"/>
          <c:tx>
            <c:strRef>
              <c:f>'[Chart in Microsoft PowerPoint]Sheet1'!$B$17</c:f>
              <c:strCache>
                <c:ptCount val="1"/>
                <c:pt idx="0">
                  <c:v>Rural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'[Chart in Microsoft PowerPoint]Sheet1'!$C$14</c:f>
              <c:numCache>
                <c:formatCode>General</c:formatCode>
                <c:ptCount val="1"/>
              </c:numCache>
            </c:numRef>
          </c:cat>
          <c:val>
            <c:numRef>
              <c:f>'[Chart in Microsoft PowerPoint]Sheet1'!$C$17</c:f>
              <c:numCache>
                <c:formatCode>0%</c:formatCode>
                <c:ptCount val="1"/>
                <c:pt idx="0">
                  <c:v>0.39598352214212201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149124800"/>
        <c:axId val="191280032"/>
      </c:barChart>
      <c:catAx>
        <c:axId val="14912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80032"/>
        <c:crosses val="autoZero"/>
        <c:auto val="1"/>
        <c:lblAlgn val="ctr"/>
        <c:lblOffset val="100"/>
        <c:noMultiLvlLbl val="0"/>
      </c:catAx>
      <c:valAx>
        <c:axId val="191280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12480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B0306-F317-48C7-BE89-39729AB72C41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3067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53067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E21ED-6D8B-42FD-88BB-D17529226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245D2-D48A-4062-8DE1-25A930CCD597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5538" y="690563"/>
            <a:ext cx="4606925" cy="3455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7333"/>
            <a:ext cx="5486400" cy="4146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3067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53067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90F78-570E-40AD-8D61-7BB9C27601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4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90F78-570E-40AD-8D61-7BB9C276019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49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TSU_h_123 282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316" y="251591"/>
            <a:ext cx="3644244" cy="77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39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ETSU long 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827" y="6281537"/>
            <a:ext cx="2386022" cy="41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31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8275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9492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4949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ETSU long 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827" y="6281537"/>
            <a:ext cx="2386022" cy="41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274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84715-68DF-4550-8E14-57D6086B2D2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DAF6-7B3C-4462-B264-33B5A3935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8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416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ETSU long 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827" y="6281537"/>
            <a:ext cx="2386022" cy="41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35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51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307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307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 descr="ETSU long 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827" y="6281537"/>
            <a:ext cx="2386022" cy="41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66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51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07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3084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9107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3084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1" name="Picture 10" descr="ETSU long 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827" y="6281537"/>
            <a:ext cx="2386022" cy="41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4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41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 descr="ETSU long 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827" y="6281537"/>
            <a:ext cx="2386022" cy="41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19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ubheading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41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 descr="ETSU long 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827" y="6281537"/>
            <a:ext cx="2386022" cy="41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19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C5EB-4EDA-DA43-898B-88CCBEED195B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6CFE-88AD-5F42-9D2D-229388E73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C5EB-4EDA-DA43-898B-88CCBEED195B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6CFE-88AD-5F42-9D2D-229388E73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TSU long 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827" y="6281537"/>
            <a:ext cx="2386022" cy="41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82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6C5EB-4EDA-DA43-898B-88CCBEED195B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B6CFE-88AD-5F42-9D2D-229388E73D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8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61" r:id="rId6"/>
    <p:sldLayoutId id="2147483662" r:id="rId7"/>
    <p:sldLayoutId id="2147483660" r:id="rId8"/>
    <p:sldLayoutId id="2147483655" r:id="rId9"/>
    <p:sldLayoutId id="2147483656" r:id="rId10"/>
    <p:sldLayoutId id="2147483657" r:id="rId11"/>
    <p:sldLayoutId id="2147483663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370703" y="729543"/>
            <a:ext cx="5622324" cy="52017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Kate Beatty, PhD, MPH</a:t>
            </a:r>
          </a:p>
          <a:p>
            <a:pPr marL="0" indent="0">
              <a:buNone/>
            </a:pPr>
            <a:r>
              <a:rPr lang="en-US" sz="2000" dirty="0" smtClean="0"/>
              <a:t>Assistant Professor</a:t>
            </a:r>
          </a:p>
          <a:p>
            <a:pPr marL="0" indent="0">
              <a:buNone/>
            </a:pPr>
            <a:r>
              <a:rPr lang="en-US" sz="2000" dirty="0" smtClean="0"/>
              <a:t>College of Public </a:t>
            </a:r>
            <a:r>
              <a:rPr lang="en-US" sz="2000" dirty="0" smtClean="0"/>
              <a:t>Health, East </a:t>
            </a:r>
            <a:r>
              <a:rPr lang="en-US" sz="2000" dirty="0" smtClean="0"/>
              <a:t>Tennessee State </a:t>
            </a:r>
            <a:r>
              <a:rPr lang="en-US" sz="2000" dirty="0" smtClean="0"/>
              <a:t>University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sz="1800" u="sng" dirty="0" smtClean="0"/>
              <a:t>Educational background</a:t>
            </a:r>
            <a:r>
              <a:rPr lang="en-US" sz="1800" dirty="0" smtClean="0"/>
              <a:t>: MPH with </a:t>
            </a:r>
            <a:r>
              <a:rPr lang="en-US" sz="1800" dirty="0"/>
              <a:t>a dual concentration of behavior science and health education and epidemiology and PhD in Public Health Studies at Saint Louis University's College for Public Health and Social </a:t>
            </a:r>
            <a:r>
              <a:rPr lang="en-US" sz="1800" dirty="0" smtClean="0"/>
              <a:t>Justice.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u="sng" dirty="0" smtClean="0"/>
              <a:t>Research interests</a:t>
            </a:r>
            <a:r>
              <a:rPr lang="en-US" sz="1800" dirty="0" smtClean="0"/>
              <a:t>: public </a:t>
            </a:r>
            <a:r>
              <a:rPr lang="en-US" sz="1800" dirty="0"/>
              <a:t>health services and systems research, performance management, accreditation standards, rural public health, </a:t>
            </a:r>
            <a:r>
              <a:rPr lang="en-US" sz="1800" dirty="0" smtClean="0"/>
              <a:t>&amp; </a:t>
            </a:r>
            <a:r>
              <a:rPr lang="en-US" sz="1800" dirty="0"/>
              <a:t>coordination of public health and primary care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u="sng" dirty="0" smtClean="0"/>
              <a:t>Rural projects:</a:t>
            </a:r>
            <a:endParaRPr lang="en-US" sz="1800" u="sng" dirty="0"/>
          </a:p>
          <a:p>
            <a:pPr marL="0" indent="0">
              <a:buNone/>
            </a:pPr>
            <a:r>
              <a:rPr lang="en-US" sz="1700" dirty="0"/>
              <a:t>Reducing Childhood Obesity and Chronic Disease in Central </a:t>
            </a:r>
            <a:r>
              <a:rPr lang="en-US" sz="1700" dirty="0" smtClean="0"/>
              <a:t>Appalachia (Current)</a:t>
            </a:r>
          </a:p>
          <a:p>
            <a:pPr marL="0" indent="0">
              <a:buNone/>
            </a:pPr>
            <a:r>
              <a:rPr lang="en-US" sz="1700" dirty="0"/>
              <a:t>Accreditation of rural health departments: social, economic, cultural and regional </a:t>
            </a:r>
            <a:r>
              <a:rPr lang="en-US" sz="1700" dirty="0" smtClean="0"/>
              <a:t>factors (Previous)</a:t>
            </a:r>
            <a:endParaRPr lang="en-US" sz="1700" b="1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495" y="1075532"/>
            <a:ext cx="2520284" cy="2520284"/>
          </a:xfrm>
        </p:spPr>
      </p:pic>
    </p:spTree>
    <p:extLst>
      <p:ext uri="{BB962C8B-B14F-4D97-AF65-F5344CB8AC3E}">
        <p14:creationId xmlns:p14="http://schemas.microsoft.com/office/powerpoint/2010/main" val="190961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Calibri"/>
              </a:rPr>
              <a:t>Clinical services included: </a:t>
            </a:r>
          </a:p>
          <a:p>
            <a:pPr lvl="1"/>
            <a:r>
              <a:rPr lang="en-US" dirty="0" smtClean="0">
                <a:sym typeface="Calibri"/>
              </a:rPr>
              <a:t>immunizations; </a:t>
            </a:r>
          </a:p>
          <a:p>
            <a:pPr lvl="1"/>
            <a:r>
              <a:rPr lang="en-US" dirty="0" smtClean="0">
                <a:sym typeface="Calibri"/>
              </a:rPr>
              <a:t>screenings; </a:t>
            </a:r>
          </a:p>
          <a:p>
            <a:pPr lvl="1"/>
            <a:r>
              <a:rPr lang="en-US" dirty="0" smtClean="0">
                <a:sym typeface="Calibri"/>
              </a:rPr>
              <a:t>treatment for communicable diseases; </a:t>
            </a:r>
          </a:p>
          <a:p>
            <a:pPr lvl="1"/>
            <a:r>
              <a:rPr lang="en-US" dirty="0" smtClean="0">
                <a:sym typeface="Calibri"/>
              </a:rPr>
              <a:t>maternal and child health; and </a:t>
            </a:r>
          </a:p>
          <a:p>
            <a:pPr lvl="1"/>
            <a:r>
              <a:rPr lang="en-US" dirty="0" smtClean="0">
                <a:sym typeface="Calibri"/>
              </a:rPr>
              <a:t>other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59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ym typeface="Calibri"/>
              </a:rPr>
              <a:t>Bivariate analysis </a:t>
            </a:r>
            <a:endParaRPr lang="en-US" dirty="0" smtClean="0">
              <a:sym typeface="Calibri"/>
            </a:endParaRPr>
          </a:p>
          <a:p>
            <a:pPr lvl="1"/>
            <a:r>
              <a:rPr lang="en-US" dirty="0" smtClean="0">
                <a:sym typeface="Calibri"/>
              </a:rPr>
              <a:t>Clinical </a:t>
            </a:r>
            <a:r>
              <a:rPr lang="en-US" dirty="0">
                <a:sym typeface="Calibri"/>
              </a:rPr>
              <a:t>services offered by rural/urban status of the LHD jurisdiction.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57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468120"/>
              </p:ext>
            </p:extLst>
          </p:nvPr>
        </p:nvGraphicFramePr>
        <p:xfrm>
          <a:off x="417095" y="689811"/>
          <a:ext cx="8277726" cy="5197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964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60524558"/>
              </p:ext>
            </p:extLst>
          </p:nvPr>
        </p:nvGraphicFramePr>
        <p:xfrm>
          <a:off x="1700459" y="645362"/>
          <a:ext cx="5710993" cy="5101353"/>
        </p:xfrm>
        <a:graphic>
          <a:graphicData uri="http://schemas.openxmlformats.org/drawingml/2006/table">
            <a:tbl>
              <a:tblPr/>
              <a:tblGrid>
                <a:gridCol w="2346829"/>
                <a:gridCol w="1121388"/>
                <a:gridCol w="1121388"/>
                <a:gridCol w="1121388"/>
              </a:tblGrid>
              <a:tr h="237654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Performed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 LHD directly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654">
                <a:tc>
                  <a:txBody>
                    <a:bodyPr/>
                    <a:lstStyle/>
                    <a:p>
                      <a:pPr algn="l" rtl="0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Micropolitan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Immunizations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Childhood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Screenings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HIV/AIDS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STDs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Tuberculosis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Cardiovascular disease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Diabetes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 lead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Maternal and Child Health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Family planning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Prenatal care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EPSDT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Health Services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Comprehensive primary care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Mental health services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Substance abuse services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24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0918995"/>
              </p:ext>
            </p:extLst>
          </p:nvPr>
        </p:nvGraphicFramePr>
        <p:xfrm>
          <a:off x="1700459" y="645362"/>
          <a:ext cx="5710993" cy="5101353"/>
        </p:xfrm>
        <a:graphic>
          <a:graphicData uri="http://schemas.openxmlformats.org/drawingml/2006/table">
            <a:tbl>
              <a:tblPr/>
              <a:tblGrid>
                <a:gridCol w="2346829"/>
                <a:gridCol w="1121388"/>
                <a:gridCol w="1121388"/>
                <a:gridCol w="1121388"/>
              </a:tblGrid>
              <a:tr h="237654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by others in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7654">
                <a:tc>
                  <a:txBody>
                    <a:bodyPr/>
                    <a:lstStyle/>
                    <a:p>
                      <a:pPr algn="l" rtl="0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Micropolitan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Immunizations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Childhood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Screenings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HIV/AIDS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STDs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Tuberculosis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Cardiovascular disease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Diabetes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 lead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Maternal and Child Health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Family planning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Prenatal care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EPSDT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Health Services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Comprehensive primary care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Mental health services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Substance abuse services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3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8343270"/>
              </p:ext>
            </p:extLst>
          </p:nvPr>
        </p:nvGraphicFramePr>
        <p:xfrm>
          <a:off x="1700459" y="645362"/>
          <a:ext cx="5710993" cy="5101353"/>
        </p:xfrm>
        <a:graphic>
          <a:graphicData uri="http://schemas.openxmlformats.org/drawingml/2006/table">
            <a:tbl>
              <a:tblPr/>
              <a:tblGrid>
                <a:gridCol w="2346829"/>
                <a:gridCol w="1121388"/>
                <a:gridCol w="1121388"/>
                <a:gridCol w="1121388"/>
              </a:tblGrid>
              <a:tr h="237654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Contracted by LHD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7654">
                <a:tc>
                  <a:txBody>
                    <a:bodyPr/>
                    <a:lstStyle/>
                    <a:p>
                      <a:pPr algn="l" rtl="0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Micropolitan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Immunizations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Childhood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Screenings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HIV/AIDS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4.1**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STDs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Tuberculosis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Cardiovascular disease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Diabetes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 lead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Maternal and Child Health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Family planning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Prenatal care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EPSDT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Health Services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Comprehensive primary care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Mental health services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Substance abuse services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7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ym typeface="Calibri"/>
              </a:rPr>
              <a:t>For many services, rural LHDs are less likely to offer, contract or have services provided by another organization in the community</a:t>
            </a:r>
          </a:p>
          <a:p>
            <a:pPr lvl="1"/>
            <a:endParaRPr lang="en-US" dirty="0" smtClean="0">
              <a:sym typeface="Calibri"/>
            </a:endParaRPr>
          </a:p>
          <a:p>
            <a:pPr lvl="0"/>
            <a:r>
              <a:rPr lang="en-US" dirty="0" smtClean="0">
                <a:sym typeface="Calibri"/>
              </a:rPr>
              <a:t>Whereas larger rural (i.e., </a:t>
            </a:r>
            <a:r>
              <a:rPr lang="en-US" dirty="0" err="1" smtClean="0">
                <a:sym typeface="Calibri"/>
              </a:rPr>
              <a:t>micropolitan</a:t>
            </a:r>
            <a:r>
              <a:rPr lang="en-US" dirty="0" smtClean="0">
                <a:sym typeface="Calibri"/>
              </a:rPr>
              <a:t>) jurisdictions are more likely to directly provide these services. </a:t>
            </a:r>
          </a:p>
          <a:p>
            <a:pPr lvl="0"/>
            <a:endParaRPr lang="en-US" dirty="0"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8705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 smtClean="0">
                <a:sym typeface="Calibri"/>
              </a:rPr>
              <a:t>Micropolitan</a:t>
            </a:r>
            <a:r>
              <a:rPr lang="en-US" dirty="0" smtClean="0">
                <a:sym typeface="Calibri"/>
              </a:rPr>
              <a:t> </a:t>
            </a:r>
            <a:r>
              <a:rPr lang="en-US" dirty="0" smtClean="0">
                <a:sym typeface="Calibri"/>
              </a:rPr>
              <a:t>LHDs may have greater infrastructure and capacity to deliver clinical services than those serving smaller jurisdictions. Health care reform brings threats and opportunities for LHD clinical service delivery. </a:t>
            </a:r>
          </a:p>
          <a:p>
            <a:endParaRPr lang="en-US" dirty="0" smtClean="0"/>
          </a:p>
          <a:p>
            <a:pPr lvl="0"/>
            <a:r>
              <a:rPr lang="en-US" dirty="0">
                <a:sym typeface="Calibri"/>
              </a:rPr>
              <a:t>Lower levels of clinical service delivery by rural LHDs may contribute to the access issues facing rural communities.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57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ym typeface="Calibri"/>
              </a:rPr>
              <a:t>Further analyses to assess impacts on rural LHDs and identify strategies to help ensure access to clinical services is encouraged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407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additional information about this study contact: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Kate Beatty at beattyk@etsu.edu or </a:t>
            </a:r>
          </a:p>
          <a:p>
            <a:pPr marL="0" indent="0" algn="ctr">
              <a:buNone/>
            </a:pPr>
            <a:r>
              <a:rPr lang="en-US" dirty="0" smtClean="0"/>
              <a:t>423-439-4482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9"/>
          <p:cNvSpPr txBox="1">
            <a:spLocks noChangeArrowheads="1"/>
          </p:cNvSpPr>
          <p:nvPr/>
        </p:nvSpPr>
        <p:spPr bwMode="auto">
          <a:xfrm>
            <a:off x="3730877" y="2294038"/>
            <a:ext cx="479266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Minion Pro"/>
                <a:cs typeface="Minion Pro"/>
              </a:rPr>
              <a:t>Local Health Department (LHD) Clinical Service Delivery along the Urban/Rural Continuum</a:t>
            </a:r>
            <a:br>
              <a:rPr lang="en-US" sz="2400" dirty="0">
                <a:solidFill>
                  <a:schemeClr val="bg1"/>
                </a:solidFill>
                <a:latin typeface="Minion Pro"/>
                <a:cs typeface="Minion Pro"/>
              </a:rPr>
            </a:br>
            <a:endParaRPr lang="en-US" sz="1400" dirty="0" smtClean="0">
              <a:solidFill>
                <a:schemeClr val="bg1"/>
              </a:solidFill>
              <a:latin typeface="Minion Pro"/>
              <a:cs typeface="Minion Pro"/>
            </a:endParaRPr>
          </a:p>
          <a:p>
            <a:endParaRPr lang="en-US" sz="1400" dirty="0">
              <a:solidFill>
                <a:schemeClr val="bg1"/>
              </a:solidFill>
              <a:latin typeface="Minion Pro"/>
              <a:cs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132681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Research Question</a:t>
            </a:r>
          </a:p>
          <a:p>
            <a:r>
              <a:rPr lang="en-US" dirty="0" smtClean="0"/>
              <a:t>Data Sources</a:t>
            </a:r>
          </a:p>
          <a:p>
            <a:r>
              <a:rPr lang="en-US" dirty="0" smtClean="0"/>
              <a:t>Methods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37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Rural LHDs face many challenges including lower levels of staffing and funding than LHDs serving metropolitan or urban areas.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Their populations experience health disparities related to risky health behaviors, health outcomes, and access to medical care.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313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LHDs serving rural communities have lower levels of staffing and funding to meet their community needs.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number and types of community organizations (hospitals, health clinics, not-for-profits), available to partner with may be limited based on geographical isolation.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These factors may affect the availability of clinical services in rural communities.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44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levels of LHD clinical service delivery differ based rurality?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51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2013 NACCHO National Profile of Local Health Departments Study (2013 Profile Study)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Rural/Urban Commuting Area (RUCA) Codes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62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Rural/Urban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>
                <a:sym typeface="Calibri"/>
              </a:rPr>
              <a:t>LHDs were coded as “urban”, “</a:t>
            </a:r>
            <a:r>
              <a:rPr lang="en-US" dirty="0" err="1" smtClean="0">
                <a:sym typeface="Calibri"/>
              </a:rPr>
              <a:t>micropolitan</a:t>
            </a:r>
            <a:r>
              <a:rPr lang="en-US" dirty="0" smtClean="0">
                <a:sym typeface="Calibri"/>
              </a:rPr>
              <a:t>”, or “rural” </a:t>
            </a:r>
          </a:p>
          <a:p>
            <a:pPr lvl="1"/>
            <a:r>
              <a:rPr lang="en-US" dirty="0" smtClean="0">
                <a:sym typeface="Calibri"/>
              </a:rPr>
              <a:t>RUCA codes for LHD zip code.  </a:t>
            </a:r>
          </a:p>
          <a:p>
            <a:pPr lvl="1"/>
            <a:r>
              <a:rPr lang="en-US" dirty="0" err="1" smtClean="0">
                <a:sym typeface="Calibri"/>
              </a:rPr>
              <a:t>Micropolitan</a:t>
            </a:r>
            <a:endParaRPr lang="en-US" dirty="0" smtClean="0">
              <a:sym typeface="Calibri"/>
            </a:endParaRPr>
          </a:p>
          <a:p>
            <a:pPr lvl="2"/>
            <a:r>
              <a:rPr lang="en-US" dirty="0" smtClean="0">
                <a:sym typeface="Calibri"/>
              </a:rPr>
              <a:t>includes census tracts with towns of between 10,000 – 49,999 population and census tracts tied to these towns through commuting.  </a:t>
            </a:r>
          </a:p>
          <a:p>
            <a:pPr lvl="1"/>
            <a:r>
              <a:rPr lang="en-US" dirty="0" smtClean="0">
                <a:sym typeface="Calibri"/>
              </a:rPr>
              <a:t>Rural </a:t>
            </a:r>
          </a:p>
          <a:p>
            <a:pPr lvl="2"/>
            <a:r>
              <a:rPr lang="en-US" dirty="0" smtClean="0">
                <a:sym typeface="Calibri"/>
              </a:rPr>
              <a:t>includes census tracts with small towns of fewer than 10,000 population, tracts tied to small towns, and isolated census tracts.  </a:t>
            </a:r>
          </a:p>
          <a:p>
            <a:r>
              <a:rPr lang="en-US" dirty="0" smtClean="0">
                <a:sym typeface="Calibri"/>
              </a:rPr>
              <a:t>Both “</a:t>
            </a:r>
            <a:r>
              <a:rPr lang="en-US" dirty="0" err="1" smtClean="0">
                <a:sym typeface="Calibri"/>
              </a:rPr>
              <a:t>micropolitan</a:t>
            </a:r>
            <a:r>
              <a:rPr lang="en-US" dirty="0" smtClean="0">
                <a:sym typeface="Calibri"/>
              </a:rPr>
              <a:t>” and “rural” categories are considered rural by the Federal Office of Rural Health Policy.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8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“For </a:t>
            </a:r>
            <a:r>
              <a:rPr lang="en-US" dirty="0"/>
              <a:t>each </a:t>
            </a:r>
            <a:r>
              <a:rPr lang="en-US" dirty="0" smtClean="0"/>
              <a:t>activity, </a:t>
            </a:r>
            <a:r>
              <a:rPr lang="en-US" dirty="0"/>
              <a:t>check whether and how your LHD provided that activity or service in your jurisdiction </a:t>
            </a:r>
            <a:r>
              <a:rPr lang="en-US" u="sng" dirty="0"/>
              <a:t>during the past year</a:t>
            </a:r>
            <a:r>
              <a:rPr lang="en-US" dirty="0" smtClean="0"/>
              <a:t>.”</a:t>
            </a:r>
          </a:p>
          <a:p>
            <a:pPr lvl="2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i="1" dirty="0"/>
              <a:t>Performed</a:t>
            </a:r>
            <a:r>
              <a:rPr lang="en-US" dirty="0"/>
              <a:t> by LHD directly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i="1" dirty="0"/>
              <a:t>Contracted</a:t>
            </a:r>
            <a:r>
              <a:rPr lang="en-US" dirty="0"/>
              <a:t> out by </a:t>
            </a:r>
            <a:r>
              <a:rPr lang="en-US" dirty="0" smtClean="0"/>
              <a:t>LHD, or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/>
              <a:t>Provided by others </a:t>
            </a:r>
            <a:r>
              <a:rPr lang="en-US" dirty="0"/>
              <a:t>in community independent of LHD </a:t>
            </a:r>
            <a:r>
              <a:rPr lang="en-US" dirty="0" smtClean="0"/>
              <a:t>funding.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7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3742</TotalTime>
  <Words>901</Words>
  <Application>Microsoft Office PowerPoint</Application>
  <PresentationFormat>On-screen Show (4:3)</PresentationFormat>
  <Paragraphs>301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Minion Pro</vt:lpstr>
      <vt:lpstr>Office Theme</vt:lpstr>
      <vt:lpstr>PowerPoint Presentation</vt:lpstr>
      <vt:lpstr>PowerPoint Presentation</vt:lpstr>
      <vt:lpstr>Overview of the Presentation</vt:lpstr>
      <vt:lpstr>Background</vt:lpstr>
      <vt:lpstr>Background</vt:lpstr>
      <vt:lpstr>Research Question</vt:lpstr>
      <vt:lpstr>Data Sources</vt:lpstr>
      <vt:lpstr>Rural/Urban Status</vt:lpstr>
      <vt:lpstr>Clinical Services</vt:lpstr>
      <vt:lpstr>Clinical Services</vt:lpstr>
      <vt:lpstr>Analysis </vt:lpstr>
      <vt:lpstr>PowerPoint Presentation</vt:lpstr>
      <vt:lpstr>PowerPoint Presentation</vt:lpstr>
      <vt:lpstr>PowerPoint Presentation</vt:lpstr>
      <vt:lpstr>PowerPoint Presentation</vt:lpstr>
      <vt:lpstr>Conclusion</vt:lpstr>
      <vt:lpstr>Conclusion</vt:lpstr>
      <vt:lpstr>Conclusion</vt:lpstr>
      <vt:lpstr>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Westbrooks</dc:creator>
  <cp:lastModifiedBy>Beatty, Kate E</cp:lastModifiedBy>
  <cp:revision>63</cp:revision>
  <cp:lastPrinted>2015-04-07T17:15:47Z</cp:lastPrinted>
  <dcterms:created xsi:type="dcterms:W3CDTF">2014-06-04T15:43:42Z</dcterms:created>
  <dcterms:modified xsi:type="dcterms:W3CDTF">2015-05-21T12:29:43Z</dcterms:modified>
</cp:coreProperties>
</file>