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3"/>
  </p:notesMasterIdLst>
  <p:handoutMasterIdLst>
    <p:handoutMasterId r:id="rId84"/>
  </p:handoutMasterIdLst>
  <p:sldIdLst>
    <p:sldId id="279" r:id="rId5"/>
    <p:sldId id="269" r:id="rId6"/>
    <p:sldId id="280" r:id="rId7"/>
    <p:sldId id="281" r:id="rId8"/>
    <p:sldId id="285" r:id="rId9"/>
    <p:sldId id="389" r:id="rId10"/>
    <p:sldId id="286" r:id="rId11"/>
    <p:sldId id="284" r:id="rId12"/>
    <p:sldId id="287" r:id="rId13"/>
    <p:sldId id="299" r:id="rId14"/>
    <p:sldId id="300" r:id="rId15"/>
    <p:sldId id="302" r:id="rId16"/>
    <p:sldId id="393" r:id="rId17"/>
    <p:sldId id="288" r:id="rId18"/>
    <p:sldId id="289" r:id="rId19"/>
    <p:sldId id="290" r:id="rId20"/>
    <p:sldId id="291" r:id="rId21"/>
    <p:sldId id="292" r:id="rId22"/>
    <p:sldId id="293" r:id="rId23"/>
    <p:sldId id="294" r:id="rId24"/>
    <p:sldId id="295" r:id="rId25"/>
    <p:sldId id="297" r:id="rId26"/>
    <p:sldId id="298" r:id="rId27"/>
    <p:sldId id="296" r:id="rId28"/>
    <p:sldId id="303" r:id="rId29"/>
    <p:sldId id="305" r:id="rId30"/>
    <p:sldId id="306" r:id="rId31"/>
    <p:sldId id="308" r:id="rId32"/>
    <p:sldId id="309" r:id="rId33"/>
    <p:sldId id="310" r:id="rId34"/>
    <p:sldId id="311" r:id="rId35"/>
    <p:sldId id="313" r:id="rId36"/>
    <p:sldId id="317" r:id="rId37"/>
    <p:sldId id="318" r:id="rId38"/>
    <p:sldId id="321" r:id="rId39"/>
    <p:sldId id="322" r:id="rId40"/>
    <p:sldId id="323" r:id="rId41"/>
    <p:sldId id="324" r:id="rId42"/>
    <p:sldId id="325" r:id="rId43"/>
    <p:sldId id="326" r:id="rId44"/>
    <p:sldId id="327" r:id="rId45"/>
    <p:sldId id="328" r:id="rId46"/>
    <p:sldId id="330" r:id="rId47"/>
    <p:sldId id="329" r:id="rId48"/>
    <p:sldId id="331" r:id="rId49"/>
    <p:sldId id="332" r:id="rId50"/>
    <p:sldId id="333" r:id="rId51"/>
    <p:sldId id="335" r:id="rId52"/>
    <p:sldId id="336" r:id="rId53"/>
    <p:sldId id="337" r:id="rId54"/>
    <p:sldId id="338" r:id="rId55"/>
    <p:sldId id="339" r:id="rId56"/>
    <p:sldId id="341" r:id="rId57"/>
    <p:sldId id="343" r:id="rId58"/>
    <p:sldId id="346" r:id="rId59"/>
    <p:sldId id="347" r:id="rId60"/>
    <p:sldId id="348" r:id="rId61"/>
    <p:sldId id="349" r:id="rId62"/>
    <p:sldId id="350" r:id="rId63"/>
    <p:sldId id="390" r:id="rId64"/>
    <p:sldId id="391" r:id="rId65"/>
    <p:sldId id="394" r:id="rId66"/>
    <p:sldId id="361" r:id="rId67"/>
    <p:sldId id="362" r:id="rId68"/>
    <p:sldId id="387" r:id="rId69"/>
    <p:sldId id="365" r:id="rId70"/>
    <p:sldId id="366" r:id="rId71"/>
    <p:sldId id="367" r:id="rId72"/>
    <p:sldId id="369" r:id="rId73"/>
    <p:sldId id="388" r:id="rId74"/>
    <p:sldId id="370" r:id="rId75"/>
    <p:sldId id="374" r:id="rId76"/>
    <p:sldId id="372" r:id="rId77"/>
    <p:sldId id="373" r:id="rId78"/>
    <p:sldId id="375" r:id="rId79"/>
    <p:sldId id="392" r:id="rId80"/>
    <p:sldId id="283" r:id="rId81"/>
    <p:sldId id="274" r:id="rId8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6" autoAdjust="0"/>
    <p:restoredTop sz="94648" autoAdjust="0"/>
  </p:normalViewPr>
  <p:slideViewPr>
    <p:cSldViewPr>
      <p:cViewPr>
        <p:scale>
          <a:sx n="70" d="100"/>
          <a:sy n="70" d="100"/>
        </p:scale>
        <p:origin x="-66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7" d="100"/>
          <a:sy n="97" d="100"/>
        </p:scale>
        <p:origin x="-864"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28440" cy="3505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sz="quarter" idx="1"/>
          </p:nvPr>
        </p:nvSpPr>
        <p:spPr>
          <a:xfrm>
            <a:off x="5265810" y="1"/>
            <a:ext cx="4028440" cy="350520"/>
          </a:xfrm>
          <a:prstGeom prst="rect">
            <a:avLst/>
          </a:prstGeom>
        </p:spPr>
        <p:txBody>
          <a:bodyPr vert="horz" lIns="93171" tIns="46586" rIns="93171" bIns="46586" rtlCol="0"/>
          <a:lstStyle>
            <a:lvl1pPr algn="r">
              <a:defRPr sz="1200"/>
            </a:lvl1pPr>
          </a:lstStyle>
          <a:p>
            <a:fld id="{32C5D2DE-B195-4978-A4BF-D78679C05706}" type="datetimeFigureOut">
              <a:rPr lang="en-US" smtClean="0"/>
              <a:pPr/>
              <a:t>6/16/2015</a:t>
            </a:fld>
            <a:endParaRPr lang="en-US"/>
          </a:p>
        </p:txBody>
      </p:sp>
      <p:sp>
        <p:nvSpPr>
          <p:cNvPr id="4" name="Footer Placeholder 3"/>
          <p:cNvSpPr>
            <a:spLocks noGrp="1"/>
          </p:cNvSpPr>
          <p:nvPr>
            <p:ph type="ftr" sz="quarter" idx="2"/>
          </p:nvPr>
        </p:nvSpPr>
        <p:spPr>
          <a:xfrm>
            <a:off x="2" y="6658664"/>
            <a:ext cx="4028440" cy="350520"/>
          </a:xfrm>
          <a:prstGeom prst="rect">
            <a:avLst/>
          </a:prstGeom>
        </p:spPr>
        <p:txBody>
          <a:bodyPr vert="horz" lIns="93171" tIns="46586" rIns="93171"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658664"/>
            <a:ext cx="4028440" cy="350520"/>
          </a:xfrm>
          <a:prstGeom prst="rect">
            <a:avLst/>
          </a:prstGeom>
        </p:spPr>
        <p:txBody>
          <a:bodyPr vert="horz" lIns="93171" tIns="46586" rIns="93171" bIns="46586" rtlCol="0" anchor="b"/>
          <a:lstStyle>
            <a:lvl1pPr algn="r">
              <a:defRPr sz="1200"/>
            </a:lvl1pPr>
          </a:lstStyle>
          <a:p>
            <a:fld id="{5E23D7D9-2DE5-44F5-B7B2-63B7975589D0}" type="slidenum">
              <a:rPr lang="en-US" smtClean="0"/>
              <a:pPr/>
              <a:t>‹#›</a:t>
            </a:fld>
            <a:endParaRPr lang="en-US"/>
          </a:p>
        </p:txBody>
      </p:sp>
    </p:spTree>
    <p:extLst>
      <p:ext uri="{BB962C8B-B14F-4D97-AF65-F5344CB8AC3E}">
        <p14:creationId xmlns:p14="http://schemas.microsoft.com/office/powerpoint/2010/main" val="364284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28440" cy="3505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5265810" y="1"/>
            <a:ext cx="4028440" cy="350520"/>
          </a:xfrm>
          <a:prstGeom prst="rect">
            <a:avLst/>
          </a:prstGeom>
        </p:spPr>
        <p:txBody>
          <a:bodyPr vert="horz" lIns="93171" tIns="46586" rIns="93171" bIns="46586" rtlCol="0"/>
          <a:lstStyle>
            <a:lvl1pPr algn="r">
              <a:defRPr sz="1200"/>
            </a:lvl1pPr>
          </a:lstStyle>
          <a:p>
            <a:fld id="{EE51AE11-624E-49BD-A8AA-FA86B3DA0A89}" type="datetimeFigureOut">
              <a:rPr lang="en-US" smtClean="0"/>
              <a:pPr/>
              <a:t>6/16/2015</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71" tIns="46586" rIns="93171"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658664"/>
            <a:ext cx="4028440" cy="350520"/>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3171" tIns="46586" rIns="93171" bIns="46586" rtlCol="0" anchor="b"/>
          <a:lstStyle>
            <a:lvl1pPr algn="r">
              <a:defRPr sz="1200"/>
            </a:lvl1pPr>
          </a:lstStyle>
          <a:p>
            <a:fld id="{AB37D9F1-85C1-4865-99BA-DB24273BDFED}" type="slidenum">
              <a:rPr lang="en-US" smtClean="0"/>
              <a:pPr/>
              <a:t>‹#›</a:t>
            </a:fld>
            <a:endParaRPr lang="en-US"/>
          </a:p>
        </p:txBody>
      </p:sp>
    </p:spTree>
    <p:extLst>
      <p:ext uri="{BB962C8B-B14F-4D97-AF65-F5344CB8AC3E}">
        <p14:creationId xmlns:p14="http://schemas.microsoft.com/office/powerpoint/2010/main" val="2663270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cxnSp>
        <p:nvCxnSpPr>
          <p:cNvPr id="7" name="Straight Connector 6"/>
          <p:cNvCxnSpPr/>
          <p:nvPr userDrawn="1"/>
        </p:nvCxnSpPr>
        <p:spPr>
          <a:xfrm>
            <a:off x="304800" y="3505200"/>
            <a:ext cx="883920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3"/>
          <p:cNvSpPr>
            <a:spLocks noGrp="1"/>
          </p:cNvSpPr>
          <p:nvPr>
            <p:ph type="body" sz="quarter" idx="10" hasCustomPrompt="1"/>
          </p:nvPr>
        </p:nvSpPr>
        <p:spPr>
          <a:xfrm>
            <a:off x="990600" y="2667000"/>
            <a:ext cx="7772400" cy="838200"/>
          </a:xfrm>
          <a:prstGeom prst="rect">
            <a:avLst/>
          </a:prstGeom>
        </p:spPr>
        <p:txBody>
          <a:bodyPr/>
          <a:lstStyle>
            <a:lvl1pPr marL="0" indent="0" algn="r">
              <a:buNone/>
              <a:defRPr sz="4400"/>
            </a:lvl1pPr>
          </a:lstStyle>
          <a:p>
            <a:pPr lvl="0"/>
            <a:r>
              <a:rPr lang="en-US" dirty="0" smtClean="0"/>
              <a:t>Program Title or Event Name</a:t>
            </a:r>
          </a:p>
        </p:txBody>
      </p:sp>
      <p:sp>
        <p:nvSpPr>
          <p:cNvPr id="11" name="Text Placeholder 3"/>
          <p:cNvSpPr>
            <a:spLocks noGrp="1"/>
          </p:cNvSpPr>
          <p:nvPr>
            <p:ph type="body" sz="quarter" idx="12" hasCustomPrompt="1"/>
          </p:nvPr>
        </p:nvSpPr>
        <p:spPr>
          <a:xfrm>
            <a:off x="990600" y="4419600"/>
            <a:ext cx="7772400" cy="838200"/>
          </a:xfrm>
          <a:prstGeom prst="rect">
            <a:avLst/>
          </a:prstGeom>
        </p:spPr>
        <p:txBody>
          <a:bodyPr/>
          <a:lstStyle>
            <a:lvl1pPr marL="0" marR="0" indent="0" algn="r" defTabSz="914400" rtl="0" eaLnBrk="1" fontAlgn="auto" latinLnBrk="0" hangingPunct="1">
              <a:lnSpc>
                <a:spcPct val="100000"/>
              </a:lnSpc>
              <a:spcBef>
                <a:spcPts val="0"/>
              </a:spcBef>
              <a:spcAft>
                <a:spcPts val="1200"/>
              </a:spcAft>
              <a:buClrTx/>
              <a:buSzTx/>
              <a:buNone/>
              <a:tabLst/>
              <a:defRPr sz="2800"/>
            </a:lvl1pPr>
          </a:lstStyle>
          <a:p>
            <a:pPr marL="342900" marR="0" lvl="0" indent="-342900" algn="r" defTabSz="914400" rtl="0" eaLnBrk="1" fontAlgn="auto" latinLnBrk="0" hangingPunct="1">
              <a:lnSpc>
                <a:spcPct val="100000"/>
              </a:lnSpc>
              <a:spcBef>
                <a:spcPts val="0"/>
              </a:spcBef>
              <a:spcAft>
                <a:spcPts val="1200"/>
              </a:spcAft>
              <a:buClrTx/>
              <a:buSzTx/>
              <a:tabLst/>
              <a:defRPr/>
            </a:pPr>
            <a:r>
              <a:rPr lang="en-US" sz="2800" dirty="0" smtClean="0"/>
              <a:t>Date  I  Location</a:t>
            </a:r>
            <a:r>
              <a:rPr lang="en-US" sz="2800" baseline="0" dirty="0" smtClean="0"/>
              <a:t> (if applicable)</a:t>
            </a:r>
            <a:endParaRPr lang="en-US" sz="2800" dirty="0" smtClean="0"/>
          </a:p>
        </p:txBody>
      </p:sp>
      <p:sp>
        <p:nvSpPr>
          <p:cNvPr id="4" name="Title 3"/>
          <p:cNvSpPr>
            <a:spLocks noGrp="1"/>
          </p:cNvSpPr>
          <p:nvPr>
            <p:ph type="title" hasCustomPrompt="1"/>
          </p:nvPr>
        </p:nvSpPr>
        <p:spPr>
          <a:xfrm>
            <a:off x="990601" y="3505200"/>
            <a:ext cx="7738281" cy="914400"/>
          </a:xfrm>
          <a:prstGeom prst="rect">
            <a:avLst/>
          </a:prstGeom>
        </p:spPr>
        <p:txBody>
          <a:bodyPr/>
          <a:lstStyle>
            <a:lvl1pPr algn="r">
              <a:defRPr lang="en-US" sz="6000" b="1" kern="1200" baseline="0" dirty="0">
                <a:solidFill>
                  <a:schemeClr val="tx1"/>
                </a:solidFill>
                <a:latin typeface="+mn-lt"/>
                <a:ea typeface="+mn-ea"/>
                <a:cs typeface="+mn-cs"/>
              </a:defRPr>
            </a:lvl1pPr>
          </a:lstStyle>
          <a:p>
            <a:r>
              <a:rPr lang="en-US" dirty="0" smtClean="0"/>
              <a:t>Presentation Title</a:t>
            </a:r>
            <a:endParaRPr lang="en-US" dirty="0"/>
          </a:p>
        </p:txBody>
      </p:sp>
      <p:sp>
        <p:nvSpPr>
          <p:cNvPr id="2" name="Footer Placeholder 1"/>
          <p:cNvSpPr>
            <a:spLocks noGrp="1"/>
          </p:cNvSpPr>
          <p:nvPr>
            <p:ph type="ftr" sz="quarter" idx="13"/>
          </p:nvPr>
        </p:nvSpPr>
        <p:spPr/>
        <p:txBody>
          <a:bodyPr/>
          <a:lstStyle/>
          <a:p>
            <a:endParaRPr lang="en-US"/>
          </a:p>
        </p:txBody>
      </p:sp>
      <p:sp>
        <p:nvSpPr>
          <p:cNvPr id="3" name="Slide Number Placeholder 2"/>
          <p:cNvSpPr>
            <a:spLocks noGrp="1"/>
          </p:cNvSpPr>
          <p:nvPr>
            <p:ph type="sldNum" sz="quarter" idx="14"/>
          </p:nvPr>
        </p:nvSpPr>
        <p:spPr/>
        <p:txBody>
          <a:bodyPr/>
          <a:lstStyle/>
          <a:p>
            <a:fld id="{442D1DFD-59C6-4309-9EEA-9D0713F76AF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cxnSp>
        <p:nvCxnSpPr>
          <p:cNvPr id="9" name="Straight Connector 8"/>
          <p:cNvCxnSpPr/>
          <p:nvPr userDrawn="1"/>
        </p:nvCxnSpPr>
        <p:spPr>
          <a:xfrm>
            <a:off x="0" y="632460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04800" y="3505200"/>
            <a:ext cx="883920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hasCustomPrompt="1"/>
          </p:nvPr>
        </p:nvSpPr>
        <p:spPr>
          <a:xfrm>
            <a:off x="990600" y="2667000"/>
            <a:ext cx="7772400" cy="838200"/>
          </a:xfrm>
          <a:prstGeom prst="rect">
            <a:avLst/>
          </a:prstGeom>
        </p:spPr>
        <p:txBody>
          <a:bodyPr/>
          <a:lstStyle>
            <a:lvl1pPr marL="0" indent="0" algn="r">
              <a:spcBef>
                <a:spcPts val="0"/>
              </a:spcBef>
              <a:buNone/>
              <a:defRPr sz="4400"/>
            </a:lvl1pPr>
          </a:lstStyle>
          <a:p>
            <a:pPr lvl="0"/>
            <a:r>
              <a:rPr lang="en-US" dirty="0" smtClean="0"/>
              <a:t>Presentation Title</a:t>
            </a:r>
          </a:p>
        </p:txBody>
      </p:sp>
      <p:sp>
        <p:nvSpPr>
          <p:cNvPr id="2" name="Title 1"/>
          <p:cNvSpPr>
            <a:spLocks noGrp="1"/>
          </p:cNvSpPr>
          <p:nvPr>
            <p:ph type="title" hasCustomPrompt="1"/>
          </p:nvPr>
        </p:nvSpPr>
        <p:spPr>
          <a:xfrm>
            <a:off x="990600" y="3498376"/>
            <a:ext cx="7772400" cy="997424"/>
          </a:xfrm>
          <a:prstGeom prst="rect">
            <a:avLst/>
          </a:prstGeom>
        </p:spPr>
        <p:txBody>
          <a:bodyPr/>
          <a:lstStyle>
            <a:lvl1pPr algn="r">
              <a:defRPr lang="en-US" sz="6000" b="1" kern="1200" dirty="0">
                <a:solidFill>
                  <a:schemeClr val="tx1"/>
                </a:solidFill>
                <a:latin typeface="+mn-lt"/>
                <a:ea typeface="+mn-ea"/>
                <a:cs typeface="+mn-cs"/>
              </a:defRPr>
            </a:lvl1pPr>
          </a:lstStyle>
          <a:p>
            <a:r>
              <a:rPr lang="en-US" dirty="0" smtClean="0"/>
              <a:t>Section Title</a:t>
            </a:r>
            <a:endParaRPr lang="en-US" dirty="0"/>
          </a:p>
        </p:txBody>
      </p:sp>
      <p:sp>
        <p:nvSpPr>
          <p:cNvPr id="6" name="Footer Placeholder 4"/>
          <p:cNvSpPr txBox="1">
            <a:spLocks/>
          </p:cNvSpPr>
          <p:nvPr userDrawn="1"/>
        </p:nvSpPr>
        <p:spPr>
          <a:xfrm>
            <a:off x="490538" y="6400802"/>
            <a:ext cx="8196263" cy="306387"/>
          </a:xfrm>
          <a:prstGeom prst="rect">
            <a:avLst/>
          </a:prstGeom>
        </p:spPr>
        <p:txBody>
          <a:bodyPr/>
          <a:lstStyle>
            <a:lvl1pPr>
              <a:defRPr>
                <a:solidFill>
                  <a:schemeClr val="bg1">
                    <a:lumMod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dirty="0" smtClean="0">
                <a:solidFill>
                  <a:schemeClr val="tx1">
                    <a:lumMod val="65000"/>
                    <a:lumOff val="35000"/>
                  </a:schemeClr>
                </a:solidFill>
                <a:latin typeface="Calibri" pitchFamily="34" charset="0"/>
              </a:rPr>
              <a:t>Rural Health Care Program | Program Overview </a:t>
            </a:r>
            <a:endParaRPr kumimoji="0" lang="en-US" sz="1200" b="0" i="0" u="none" strike="noStrike" kern="1200" cap="none" spc="0" normalizeH="0" baseline="0" noProof="0" dirty="0">
              <a:ln>
                <a:noFill/>
              </a:ln>
              <a:solidFill>
                <a:schemeClr val="bg1">
                  <a:lumMod val="50000"/>
                </a:schemeClr>
              </a:solidFill>
              <a:effectLst/>
              <a:uLnTx/>
              <a:uFillTx/>
              <a:latin typeface="Calibri" pitchFamily="34" charset="0"/>
              <a:ea typeface="+mn-ea"/>
              <a:cs typeface="+mn-cs"/>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D1DFD-59C6-4309-9EEA-9D0713F76AF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Content Slide">
    <p:spTree>
      <p:nvGrpSpPr>
        <p:cNvPr id="1" name=""/>
        <p:cNvGrpSpPr/>
        <p:nvPr/>
      </p:nvGrpSpPr>
      <p:grpSpPr>
        <a:xfrm>
          <a:off x="0" y="0"/>
          <a:ext cx="0" cy="0"/>
          <a:chOff x="0" y="0"/>
          <a:chExt cx="0" cy="0"/>
        </a:xfrm>
      </p:grpSpPr>
      <p:cxnSp>
        <p:nvCxnSpPr>
          <p:cNvPr id="9" name="Straight Connector 8"/>
          <p:cNvCxnSpPr/>
          <p:nvPr userDrawn="1"/>
        </p:nvCxnSpPr>
        <p:spPr>
          <a:xfrm>
            <a:off x="0" y="632460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28600" y="914400"/>
            <a:ext cx="845820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 Placeholder 15"/>
          <p:cNvSpPr>
            <a:spLocks noGrp="1"/>
          </p:cNvSpPr>
          <p:nvPr>
            <p:ph type="body" sz="quarter" idx="10"/>
          </p:nvPr>
        </p:nvSpPr>
        <p:spPr>
          <a:xfrm>
            <a:off x="457200" y="1828800"/>
            <a:ext cx="8229600" cy="4343400"/>
          </a:xfrm>
          <a:prstGeom prst="rect">
            <a:avLst/>
          </a:prstGeom>
        </p:spPr>
        <p:txBody>
          <a:bodyPr/>
          <a:lstStyle>
            <a:lvl1pPr>
              <a:spcBef>
                <a:spcPts val="0"/>
              </a:spcBef>
              <a:spcAft>
                <a:spcPts val="1200"/>
              </a:spcAft>
              <a:defRPr sz="2600"/>
            </a:lvl1pPr>
            <a:lvl2pPr>
              <a:spcBef>
                <a:spcPts val="0"/>
              </a:spcBef>
              <a:spcAft>
                <a:spcPts val="1200"/>
              </a:spcAft>
              <a:defRPr sz="2600"/>
            </a:lvl2pPr>
          </a:lstStyle>
          <a:p>
            <a:pPr lvl="0"/>
            <a:r>
              <a:rPr lang="en-US" dirty="0" smtClean="0"/>
              <a:t>Click to edit Master text styles</a:t>
            </a:r>
          </a:p>
          <a:p>
            <a:pPr lvl="1"/>
            <a:r>
              <a:rPr lang="en-US" dirty="0" smtClean="0"/>
              <a:t>Second level</a:t>
            </a:r>
          </a:p>
        </p:txBody>
      </p:sp>
      <p:sp>
        <p:nvSpPr>
          <p:cNvPr id="13" name="Text Placeholder 20"/>
          <p:cNvSpPr>
            <a:spLocks noGrp="1"/>
          </p:cNvSpPr>
          <p:nvPr>
            <p:ph type="body" sz="quarter" idx="12" hasCustomPrompt="1"/>
          </p:nvPr>
        </p:nvSpPr>
        <p:spPr>
          <a:xfrm>
            <a:off x="2514600" y="381000"/>
            <a:ext cx="6172200" cy="533400"/>
          </a:xfrm>
          <a:prstGeom prst="rect">
            <a:avLst/>
          </a:prstGeom>
        </p:spPr>
        <p:txBody>
          <a:bodyPr/>
          <a:lstStyle>
            <a:lvl1pPr marL="0" indent="0" algn="r">
              <a:spcBef>
                <a:spcPts val="0"/>
              </a:spcBef>
              <a:buNone/>
              <a:defRPr sz="3200" b="1"/>
            </a:lvl1pPr>
          </a:lstStyle>
          <a:p>
            <a:pPr lvl="0"/>
            <a:r>
              <a:rPr lang="en-US" dirty="0" smtClean="0"/>
              <a:t>Section Title</a:t>
            </a:r>
            <a:endParaRPr lang="en-US" dirty="0"/>
          </a:p>
        </p:txBody>
      </p:sp>
      <p:sp>
        <p:nvSpPr>
          <p:cNvPr id="2" name="Title 1"/>
          <p:cNvSpPr>
            <a:spLocks noGrp="1"/>
          </p:cNvSpPr>
          <p:nvPr>
            <p:ph type="title"/>
          </p:nvPr>
        </p:nvSpPr>
        <p:spPr>
          <a:xfrm>
            <a:off x="457200" y="1219200"/>
            <a:ext cx="8229600" cy="609600"/>
          </a:xfrm>
          <a:prstGeom prst="rect">
            <a:avLst/>
          </a:prstGeom>
        </p:spPr>
        <p:txBody>
          <a:bodyPr/>
          <a:lstStyle>
            <a:lvl1pPr algn="l">
              <a:defRPr sz="2800" b="1" i="0" u="none">
                <a:solidFill>
                  <a:srgbClr val="0070C0"/>
                </a:solidFill>
                <a:latin typeface="+mj-lt"/>
              </a:defRPr>
            </a:lvl1pPr>
          </a:lstStyle>
          <a:p>
            <a:pPr lvl="0"/>
            <a:endParaRPr lang="en-US" dirty="0"/>
          </a:p>
        </p:txBody>
      </p:sp>
      <p:sp>
        <p:nvSpPr>
          <p:cNvPr id="7" name="Footer Placeholder 4"/>
          <p:cNvSpPr txBox="1">
            <a:spLocks/>
          </p:cNvSpPr>
          <p:nvPr userDrawn="1"/>
        </p:nvSpPr>
        <p:spPr>
          <a:xfrm>
            <a:off x="490538" y="6400802"/>
            <a:ext cx="8196263" cy="306387"/>
          </a:xfrm>
          <a:prstGeom prst="rect">
            <a:avLst/>
          </a:prstGeom>
        </p:spPr>
        <p:txBody>
          <a:bodyPr/>
          <a:lstStyle>
            <a:lvl1pPr>
              <a:defRPr>
                <a:solidFill>
                  <a:schemeClr val="bg1">
                    <a:lumMod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dirty="0" smtClean="0">
                <a:solidFill>
                  <a:schemeClr val="tx1">
                    <a:lumMod val="65000"/>
                    <a:lumOff val="35000"/>
                  </a:schemeClr>
                </a:solidFill>
                <a:latin typeface="Calibri" pitchFamily="34" charset="0"/>
              </a:rPr>
              <a:t>Rural Health Care Program | Program Overview </a:t>
            </a:r>
            <a:endParaRPr kumimoji="0" lang="en-US" sz="1200" b="0" i="0" u="none" strike="noStrike" kern="1200" cap="none" spc="0" normalizeH="0" baseline="0" noProof="0" dirty="0">
              <a:ln>
                <a:noFill/>
              </a:ln>
              <a:solidFill>
                <a:schemeClr val="bg1">
                  <a:lumMod val="50000"/>
                </a:schemeClr>
              </a:solidFill>
              <a:effectLst/>
              <a:uLnTx/>
              <a:uFillTx/>
              <a:latin typeface="Calibri" pitchFamily="34" charset="0"/>
              <a:ea typeface="+mn-ea"/>
              <a:cs typeface="+mn-cs"/>
            </a:endParaRPr>
          </a:p>
        </p:txBody>
      </p:sp>
      <p:sp>
        <p:nvSpPr>
          <p:cNvPr id="3" name="Footer Placeholder 2"/>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442D1DFD-59C6-4309-9EEA-9D0713F76AF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cxnSp>
        <p:nvCxnSpPr>
          <p:cNvPr id="9" name="Straight Connector 8"/>
          <p:cNvCxnSpPr/>
          <p:nvPr userDrawn="1"/>
        </p:nvCxnSpPr>
        <p:spPr>
          <a:xfrm>
            <a:off x="0" y="632460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28600" y="914400"/>
            <a:ext cx="845820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 Placeholder 15"/>
          <p:cNvSpPr>
            <a:spLocks noGrp="1"/>
          </p:cNvSpPr>
          <p:nvPr>
            <p:ph type="body" sz="quarter" idx="10"/>
          </p:nvPr>
        </p:nvSpPr>
        <p:spPr>
          <a:xfrm>
            <a:off x="457200" y="1828800"/>
            <a:ext cx="4114800" cy="4343400"/>
          </a:xfrm>
          <a:prstGeom prst="rect">
            <a:avLst/>
          </a:prstGeom>
        </p:spPr>
        <p:txBody>
          <a:bodyPr/>
          <a:lstStyle>
            <a:lvl1pPr>
              <a:spcBef>
                <a:spcPts val="0"/>
              </a:spcBef>
              <a:spcAft>
                <a:spcPts val="1200"/>
              </a:spcAft>
              <a:defRPr sz="2600"/>
            </a:lvl1pPr>
            <a:lvl2pPr>
              <a:spcBef>
                <a:spcPts val="0"/>
              </a:spcBef>
              <a:spcAft>
                <a:spcPts val="1200"/>
              </a:spcAft>
              <a:defRPr sz="2600"/>
            </a:lvl2pPr>
          </a:lstStyle>
          <a:p>
            <a:pPr lvl="0"/>
            <a:r>
              <a:rPr lang="en-US" dirty="0" smtClean="0"/>
              <a:t>Click to edit Master text styles</a:t>
            </a:r>
          </a:p>
          <a:p>
            <a:pPr lvl="1"/>
            <a:r>
              <a:rPr lang="en-US" dirty="0" smtClean="0"/>
              <a:t>Second level</a:t>
            </a:r>
          </a:p>
        </p:txBody>
      </p:sp>
      <p:sp>
        <p:nvSpPr>
          <p:cNvPr id="14" name="Text Placeholder 20"/>
          <p:cNvSpPr>
            <a:spLocks noGrp="1"/>
          </p:cNvSpPr>
          <p:nvPr>
            <p:ph type="body" sz="quarter" idx="12" hasCustomPrompt="1"/>
          </p:nvPr>
        </p:nvSpPr>
        <p:spPr>
          <a:xfrm>
            <a:off x="2514600" y="381000"/>
            <a:ext cx="6172200" cy="533400"/>
          </a:xfrm>
          <a:prstGeom prst="rect">
            <a:avLst/>
          </a:prstGeom>
        </p:spPr>
        <p:txBody>
          <a:bodyPr/>
          <a:lstStyle>
            <a:lvl1pPr marL="0" indent="0" algn="r">
              <a:spcBef>
                <a:spcPts val="0"/>
              </a:spcBef>
              <a:buNone/>
              <a:defRPr sz="3200" b="1"/>
            </a:lvl1pPr>
          </a:lstStyle>
          <a:p>
            <a:pPr lvl="0"/>
            <a:r>
              <a:rPr lang="en-US" dirty="0" smtClean="0"/>
              <a:t>Section Title</a:t>
            </a:r>
            <a:endParaRPr lang="en-US" dirty="0"/>
          </a:p>
        </p:txBody>
      </p:sp>
      <p:sp>
        <p:nvSpPr>
          <p:cNvPr id="15" name="Text Placeholder 15"/>
          <p:cNvSpPr>
            <a:spLocks noGrp="1"/>
          </p:cNvSpPr>
          <p:nvPr>
            <p:ph type="body" sz="quarter" idx="13"/>
          </p:nvPr>
        </p:nvSpPr>
        <p:spPr>
          <a:xfrm>
            <a:off x="4572000" y="1828800"/>
            <a:ext cx="4114800" cy="4343400"/>
          </a:xfrm>
          <a:prstGeom prst="rect">
            <a:avLst/>
          </a:prstGeom>
        </p:spPr>
        <p:txBody>
          <a:bodyPr/>
          <a:lstStyle>
            <a:lvl1pPr>
              <a:spcBef>
                <a:spcPts val="0"/>
              </a:spcBef>
              <a:spcAft>
                <a:spcPts val="1200"/>
              </a:spcAft>
              <a:defRPr sz="2600"/>
            </a:lvl1pPr>
            <a:lvl2pPr>
              <a:spcBef>
                <a:spcPts val="0"/>
              </a:spcBef>
              <a:spcAft>
                <a:spcPts val="1200"/>
              </a:spcAft>
              <a:defRPr sz="2600"/>
            </a:lvl2pPr>
          </a:lstStyle>
          <a:p>
            <a:pPr lvl="0"/>
            <a:r>
              <a:rPr lang="en-US" dirty="0" smtClean="0"/>
              <a:t>Click to edit Master text styles</a:t>
            </a:r>
          </a:p>
          <a:p>
            <a:pPr lvl="1"/>
            <a:r>
              <a:rPr lang="en-US" dirty="0" smtClean="0"/>
              <a:t>Second level</a:t>
            </a:r>
          </a:p>
        </p:txBody>
      </p:sp>
      <p:sp>
        <p:nvSpPr>
          <p:cNvPr id="8" name="Title 1"/>
          <p:cNvSpPr>
            <a:spLocks noGrp="1"/>
          </p:cNvSpPr>
          <p:nvPr>
            <p:ph type="title"/>
          </p:nvPr>
        </p:nvSpPr>
        <p:spPr>
          <a:xfrm>
            <a:off x="457200" y="1219200"/>
            <a:ext cx="8229600" cy="609600"/>
          </a:xfrm>
          <a:prstGeom prst="rect">
            <a:avLst/>
          </a:prstGeom>
        </p:spPr>
        <p:txBody>
          <a:bodyPr/>
          <a:lstStyle>
            <a:lvl1pPr algn="l">
              <a:defRPr sz="2800" b="1">
                <a:solidFill>
                  <a:srgbClr val="0070C0"/>
                </a:solidFill>
                <a:latin typeface="+mj-lt"/>
              </a:defRPr>
            </a:lvl1pPr>
          </a:lstStyle>
          <a:p>
            <a:pPr lvl="0"/>
            <a:endParaRPr lang="en-US" dirty="0"/>
          </a:p>
        </p:txBody>
      </p:sp>
      <p:sp>
        <p:nvSpPr>
          <p:cNvPr id="10" name="Footer Placeholder 4"/>
          <p:cNvSpPr txBox="1">
            <a:spLocks/>
          </p:cNvSpPr>
          <p:nvPr userDrawn="1"/>
        </p:nvSpPr>
        <p:spPr>
          <a:xfrm>
            <a:off x="490538" y="6400802"/>
            <a:ext cx="8196263" cy="306387"/>
          </a:xfrm>
          <a:prstGeom prst="rect">
            <a:avLst/>
          </a:prstGeom>
        </p:spPr>
        <p:txBody>
          <a:bodyPr/>
          <a:lstStyle>
            <a:lvl1pPr>
              <a:defRPr>
                <a:solidFill>
                  <a:schemeClr val="bg1">
                    <a:lumMod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dirty="0" smtClean="0">
                <a:solidFill>
                  <a:schemeClr val="tx1">
                    <a:lumMod val="65000"/>
                    <a:lumOff val="35000"/>
                  </a:schemeClr>
                </a:solidFill>
                <a:latin typeface="Calibri" pitchFamily="34" charset="0"/>
              </a:rPr>
              <a:t>Rural Health Care Program | Program Overview </a:t>
            </a:r>
            <a:endParaRPr kumimoji="0" lang="en-US" sz="1200" b="0" i="0" u="none" strike="noStrike" kern="1200" cap="none" spc="0" normalizeH="0" baseline="0" noProof="0" dirty="0">
              <a:ln>
                <a:noFill/>
              </a:ln>
              <a:solidFill>
                <a:schemeClr val="bg1">
                  <a:lumMod val="50000"/>
                </a:schemeClr>
              </a:solidFill>
              <a:effectLst/>
              <a:uLnTx/>
              <a:uFillTx/>
              <a:latin typeface="Calibri" pitchFamily="34" charset="0"/>
              <a:ea typeface="+mn-ea"/>
              <a:cs typeface="+mn-cs"/>
            </a:endParaRP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fld id="{442D1DFD-59C6-4309-9EEA-9D0713F76AF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cxnSp>
        <p:nvCxnSpPr>
          <p:cNvPr id="9" name="Straight Connector 8"/>
          <p:cNvCxnSpPr/>
          <p:nvPr userDrawn="1"/>
        </p:nvCxnSpPr>
        <p:spPr>
          <a:xfrm>
            <a:off x="0" y="632460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28600" y="914400"/>
            <a:ext cx="845820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2" hasCustomPrompt="1"/>
          </p:nvPr>
        </p:nvSpPr>
        <p:spPr>
          <a:xfrm>
            <a:off x="2362200" y="381000"/>
            <a:ext cx="6324600" cy="533400"/>
          </a:xfrm>
          <a:prstGeom prst="rect">
            <a:avLst/>
          </a:prstGeom>
        </p:spPr>
        <p:txBody>
          <a:bodyPr/>
          <a:lstStyle>
            <a:lvl1pPr marL="0" indent="0" algn="r">
              <a:spcBef>
                <a:spcPts val="0"/>
              </a:spcBef>
              <a:buNone/>
              <a:defRPr sz="3200" b="1"/>
            </a:lvl1pPr>
          </a:lstStyle>
          <a:p>
            <a:pPr lvl="0"/>
            <a:r>
              <a:rPr lang="en-US" dirty="0" smtClean="0"/>
              <a:t>Section Title</a:t>
            </a:r>
            <a:endParaRPr lang="en-US" dirty="0"/>
          </a:p>
        </p:txBody>
      </p:sp>
      <p:sp>
        <p:nvSpPr>
          <p:cNvPr id="5" name="Footer Placeholder 4"/>
          <p:cNvSpPr txBox="1">
            <a:spLocks/>
          </p:cNvSpPr>
          <p:nvPr userDrawn="1"/>
        </p:nvSpPr>
        <p:spPr>
          <a:xfrm>
            <a:off x="490538" y="6400802"/>
            <a:ext cx="8196263" cy="306387"/>
          </a:xfrm>
          <a:prstGeom prst="rect">
            <a:avLst/>
          </a:prstGeom>
        </p:spPr>
        <p:txBody>
          <a:bodyPr/>
          <a:lstStyle>
            <a:lvl1pPr>
              <a:defRPr>
                <a:solidFill>
                  <a:schemeClr val="bg1">
                    <a:lumMod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dirty="0" smtClean="0">
                <a:solidFill>
                  <a:schemeClr val="tx1">
                    <a:lumMod val="65000"/>
                    <a:lumOff val="35000"/>
                  </a:schemeClr>
                </a:solidFill>
                <a:latin typeface="Calibri" pitchFamily="34" charset="0"/>
              </a:rPr>
              <a:t>Rural Health Care Program | Program Overview </a:t>
            </a:r>
            <a:endParaRPr kumimoji="0" lang="en-US" sz="1200" b="0" i="0" u="none" strike="noStrike" kern="1200" cap="none" spc="0" normalizeH="0" baseline="0" noProof="0" dirty="0">
              <a:ln>
                <a:noFill/>
              </a:ln>
              <a:solidFill>
                <a:schemeClr val="bg1">
                  <a:lumMod val="50000"/>
                </a:schemeClr>
              </a:solidFill>
              <a:effectLst/>
              <a:uLnTx/>
              <a:uFillTx/>
              <a:latin typeface="Calibri" pitchFamily="34" charset="0"/>
              <a:ea typeface="+mn-ea"/>
              <a:cs typeface="+mn-cs"/>
            </a:endParaRPr>
          </a:p>
        </p:txBody>
      </p:sp>
      <p:sp>
        <p:nvSpPr>
          <p:cNvPr id="2" name="Footer Placeholder 1"/>
          <p:cNvSpPr>
            <a:spLocks noGrp="1"/>
          </p:cNvSpPr>
          <p:nvPr>
            <p:ph type="ftr" sz="quarter" idx="13"/>
          </p:nvPr>
        </p:nvSpPr>
        <p:spPr/>
        <p:txBody>
          <a:bodyPr/>
          <a:lstStyle/>
          <a:p>
            <a:endParaRPr lang="en-US"/>
          </a:p>
        </p:txBody>
      </p:sp>
      <p:sp>
        <p:nvSpPr>
          <p:cNvPr id="3" name="Slide Number Placeholder 2"/>
          <p:cNvSpPr>
            <a:spLocks noGrp="1"/>
          </p:cNvSpPr>
          <p:nvPr>
            <p:ph type="sldNum" sz="quarter" idx="14"/>
          </p:nvPr>
        </p:nvSpPr>
        <p:spPr/>
        <p:txBody>
          <a:bodyPr/>
          <a:lstStyle/>
          <a:p>
            <a:fld id="{442D1DFD-59C6-4309-9EEA-9D0713F76AFA}" type="slidenum">
              <a:rPr lang="en-US" smtClean="0"/>
              <a:t>‹#›</a:t>
            </a:fld>
            <a:endParaRPr lang="en-US"/>
          </a:p>
        </p:txBody>
      </p:sp>
    </p:spTree>
    <p:extLst>
      <p:ext uri="{BB962C8B-B14F-4D97-AF65-F5344CB8AC3E}">
        <p14:creationId xmlns:p14="http://schemas.microsoft.com/office/powerpoint/2010/main" val="42167833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Q&amp;A Thank You">
    <p:spTree>
      <p:nvGrpSpPr>
        <p:cNvPr id="1" name=""/>
        <p:cNvGrpSpPr/>
        <p:nvPr/>
      </p:nvGrpSpPr>
      <p:grpSpPr>
        <a:xfrm>
          <a:off x="0" y="0"/>
          <a:ext cx="0" cy="0"/>
          <a:chOff x="0" y="0"/>
          <a:chExt cx="0" cy="0"/>
        </a:xfrm>
      </p:grpSpPr>
      <p:cxnSp>
        <p:nvCxnSpPr>
          <p:cNvPr id="9" name="Straight Connector 8"/>
          <p:cNvCxnSpPr/>
          <p:nvPr userDrawn="1"/>
        </p:nvCxnSpPr>
        <p:spPr>
          <a:xfrm>
            <a:off x="0" y="632460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28600" y="914400"/>
            <a:ext cx="845820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 Placeholder 15"/>
          <p:cNvSpPr>
            <a:spLocks noGrp="1"/>
          </p:cNvSpPr>
          <p:nvPr>
            <p:ph type="body" sz="quarter" idx="10"/>
          </p:nvPr>
        </p:nvSpPr>
        <p:spPr>
          <a:xfrm>
            <a:off x="1371600" y="3200400"/>
            <a:ext cx="6400800" cy="533400"/>
          </a:xfrm>
          <a:prstGeom prst="rect">
            <a:avLst/>
          </a:prstGeom>
        </p:spPr>
        <p:txBody>
          <a:bodyPr/>
          <a:lstStyle>
            <a:lvl1pPr marL="0" indent="0" algn="ctr">
              <a:spcBef>
                <a:spcPts val="0"/>
              </a:spcBef>
              <a:spcAft>
                <a:spcPts val="1200"/>
              </a:spcAft>
              <a:buNone/>
              <a:defRPr sz="2600"/>
            </a:lvl1pPr>
            <a:lvl2pPr>
              <a:spcBef>
                <a:spcPts val="0"/>
              </a:spcBef>
              <a:spcAft>
                <a:spcPts val="1200"/>
              </a:spcAft>
              <a:defRPr sz="2600"/>
            </a:lvl2pPr>
          </a:lstStyle>
          <a:p>
            <a:pPr lvl="0"/>
            <a:r>
              <a:rPr lang="en-US" dirty="0" smtClean="0"/>
              <a:t>Click to edit Master text styles</a:t>
            </a:r>
          </a:p>
        </p:txBody>
      </p:sp>
      <p:sp>
        <p:nvSpPr>
          <p:cNvPr id="13" name="Text Placeholder 20"/>
          <p:cNvSpPr>
            <a:spLocks noGrp="1"/>
          </p:cNvSpPr>
          <p:nvPr>
            <p:ph type="body" sz="quarter" idx="12" hasCustomPrompt="1"/>
          </p:nvPr>
        </p:nvSpPr>
        <p:spPr>
          <a:xfrm>
            <a:off x="2514600" y="381000"/>
            <a:ext cx="6172200" cy="533400"/>
          </a:xfrm>
          <a:prstGeom prst="rect">
            <a:avLst/>
          </a:prstGeom>
        </p:spPr>
        <p:txBody>
          <a:bodyPr/>
          <a:lstStyle>
            <a:lvl1pPr marL="0" indent="0" algn="r">
              <a:spcBef>
                <a:spcPts val="0"/>
              </a:spcBef>
              <a:buNone/>
              <a:defRPr sz="3200" b="1"/>
            </a:lvl1pPr>
          </a:lstStyle>
          <a:p>
            <a:pPr lvl="0"/>
            <a:r>
              <a:rPr lang="en-US" dirty="0" smtClean="0"/>
              <a:t>Section Title</a:t>
            </a:r>
            <a:endParaRPr lang="en-US" dirty="0"/>
          </a:p>
        </p:txBody>
      </p:sp>
      <p:sp>
        <p:nvSpPr>
          <p:cNvPr id="2" name="Title 1"/>
          <p:cNvSpPr>
            <a:spLocks noGrp="1"/>
          </p:cNvSpPr>
          <p:nvPr>
            <p:ph type="title"/>
          </p:nvPr>
        </p:nvSpPr>
        <p:spPr>
          <a:xfrm>
            <a:off x="457200" y="2286000"/>
            <a:ext cx="8229600" cy="914400"/>
          </a:xfrm>
          <a:prstGeom prst="rect">
            <a:avLst/>
          </a:prstGeom>
        </p:spPr>
        <p:txBody>
          <a:bodyPr/>
          <a:lstStyle>
            <a:lvl1pPr algn="ctr">
              <a:defRPr sz="6000" b="1" i="0" u="none">
                <a:solidFill>
                  <a:srgbClr val="0070C0"/>
                </a:solidFill>
                <a:latin typeface="+mj-lt"/>
              </a:defRPr>
            </a:lvl1pPr>
          </a:lstStyle>
          <a:p>
            <a:pPr lvl="0"/>
            <a:endParaRPr lang="en-US" dirty="0"/>
          </a:p>
        </p:txBody>
      </p:sp>
      <p:sp>
        <p:nvSpPr>
          <p:cNvPr id="7" name="Footer Placeholder 4"/>
          <p:cNvSpPr txBox="1">
            <a:spLocks/>
          </p:cNvSpPr>
          <p:nvPr userDrawn="1"/>
        </p:nvSpPr>
        <p:spPr>
          <a:xfrm>
            <a:off x="490538" y="6400802"/>
            <a:ext cx="8196263" cy="306387"/>
          </a:xfrm>
          <a:prstGeom prst="rect">
            <a:avLst/>
          </a:prstGeom>
        </p:spPr>
        <p:txBody>
          <a:bodyPr/>
          <a:lstStyle>
            <a:lvl1pPr>
              <a:defRPr>
                <a:solidFill>
                  <a:schemeClr val="bg1">
                    <a:lumMod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dirty="0" smtClean="0">
                <a:solidFill>
                  <a:schemeClr val="tx1">
                    <a:lumMod val="65000"/>
                    <a:lumOff val="35000"/>
                  </a:schemeClr>
                </a:solidFill>
                <a:latin typeface="Calibri" pitchFamily="34" charset="0"/>
              </a:rPr>
              <a:t>Rural Health Care Program | Program Overview </a:t>
            </a:r>
            <a:endParaRPr kumimoji="0" lang="en-US" sz="1200" b="0" i="0" u="none" strike="noStrike" kern="1200" cap="none" spc="0" normalizeH="0" baseline="0" noProof="0" dirty="0">
              <a:ln>
                <a:noFill/>
              </a:ln>
              <a:solidFill>
                <a:schemeClr val="bg1">
                  <a:lumMod val="50000"/>
                </a:schemeClr>
              </a:solidFill>
              <a:effectLst/>
              <a:uLnTx/>
              <a:uFillTx/>
              <a:latin typeface="Calibri" pitchFamily="34" charset="0"/>
              <a:ea typeface="+mn-ea"/>
              <a:cs typeface="+mn-cs"/>
            </a:endParaRPr>
          </a:p>
        </p:txBody>
      </p:sp>
      <p:sp>
        <p:nvSpPr>
          <p:cNvPr id="3" name="Footer Placeholder 2"/>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442D1DFD-59C6-4309-9EEA-9D0713F76AFA}" type="slidenum">
              <a:rPr lang="en-US" smtClean="0"/>
              <a:t>‹#›</a:t>
            </a:fld>
            <a:endParaRPr lang="en-US"/>
          </a:p>
        </p:txBody>
      </p:sp>
    </p:spTree>
    <p:extLst>
      <p:ext uri="{BB962C8B-B14F-4D97-AF65-F5344CB8AC3E}">
        <p14:creationId xmlns:p14="http://schemas.microsoft.com/office/powerpoint/2010/main" val="22342864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3" name="Straight Connector 12"/>
          <p:cNvCxnSpPr/>
          <p:nvPr userDrawn="1"/>
        </p:nvCxnSpPr>
        <p:spPr>
          <a:xfrm>
            <a:off x="228601" y="91440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2043" y="76200"/>
            <a:ext cx="2061557" cy="914400"/>
          </a:xfrm>
          <a:prstGeom prst="rect">
            <a:avLst/>
          </a:prstGeom>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D1DFD-59C6-4309-9EEA-9D0713F76AF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52" r:id="rId4"/>
    <p:sldLayoutId id="2147483653" r:id="rId5"/>
    <p:sldLayoutId id="2147483656"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usac.org/rhc/telecommunications/tools/Rural/search/search.asp"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hyperlink" Target="mailto:RHC-Assist@usac.org"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SORH Region A</a:t>
            </a:r>
            <a:endParaRPr lang="en-US" dirty="0"/>
          </a:p>
        </p:txBody>
      </p:sp>
      <p:sp>
        <p:nvSpPr>
          <p:cNvPr id="5" name="Title 4"/>
          <p:cNvSpPr>
            <a:spLocks noGrp="1"/>
          </p:cNvSpPr>
          <p:nvPr>
            <p:ph type="title"/>
          </p:nvPr>
        </p:nvSpPr>
        <p:spPr/>
        <p:txBody>
          <a:bodyPr/>
          <a:lstStyle/>
          <a:p>
            <a:r>
              <a:rPr lang="en-US" dirty="0" smtClean="0"/>
              <a:t>The Rural Health Care Program</a:t>
            </a:r>
            <a:endParaRPr lang="en-US" dirty="0"/>
          </a:p>
        </p:txBody>
      </p:sp>
      <p:sp>
        <p:nvSpPr>
          <p:cNvPr id="2" name="Slide Number Placeholder 1"/>
          <p:cNvSpPr>
            <a:spLocks noGrp="1"/>
          </p:cNvSpPr>
          <p:nvPr>
            <p:ph type="sldNum" sz="quarter" idx="14"/>
          </p:nvPr>
        </p:nvSpPr>
        <p:spPr/>
        <p:txBody>
          <a:bodyPr/>
          <a:lstStyle/>
          <a:p>
            <a:fld id="{442D1DFD-59C6-4309-9EEA-9D0713F76AFA}" type="slidenum">
              <a:rPr lang="en-US" smtClean="0"/>
              <a:t>1</a:t>
            </a:fld>
            <a:endParaRPr lang="en-US"/>
          </a:p>
        </p:txBody>
      </p:sp>
    </p:spTree>
    <p:extLst>
      <p:ext uri="{BB962C8B-B14F-4D97-AF65-F5344CB8AC3E}">
        <p14:creationId xmlns:p14="http://schemas.microsoft.com/office/powerpoint/2010/main" val="333746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14350" lvl="1" indent="-514350" defTabSz="1066800">
              <a:spcAft>
                <a:spcPts val="600"/>
              </a:spcAft>
              <a:buFont typeface="Arial" panose="020B0604020202020204" pitchFamily="34" charset="0"/>
              <a:buChar char="•"/>
            </a:pPr>
            <a:r>
              <a:rPr lang="en-US" sz="2400" dirty="0">
                <a:latin typeface="Calibri" pitchFamily="34" charset="0"/>
                <a:cs typeface="Arial" pitchFamily="34" charset="0"/>
              </a:rPr>
              <a:t>Nonprofit</a:t>
            </a:r>
          </a:p>
          <a:p>
            <a:pPr marL="0" lvl="1" indent="0" defTabSz="1066800">
              <a:spcAft>
                <a:spcPts val="600"/>
              </a:spcAft>
              <a:buNone/>
            </a:pPr>
            <a:r>
              <a:rPr lang="en-US" sz="2400" dirty="0">
                <a:latin typeface="Calibri" pitchFamily="34" charset="0"/>
                <a:cs typeface="Arial" pitchFamily="34" charset="0"/>
              </a:rPr>
              <a:t>OR</a:t>
            </a:r>
          </a:p>
          <a:p>
            <a:pPr marL="514350" lvl="1" indent="-514350" defTabSz="1066800">
              <a:spcAft>
                <a:spcPts val="600"/>
              </a:spcAft>
              <a:buFont typeface="Arial" panose="020B0604020202020204" pitchFamily="34" charset="0"/>
              <a:buChar char="•"/>
            </a:pPr>
            <a:r>
              <a:rPr lang="en-US" sz="2400" dirty="0">
                <a:latin typeface="Calibri" pitchFamily="34" charset="0"/>
                <a:cs typeface="Arial" pitchFamily="34" charset="0"/>
              </a:rPr>
              <a:t>Public</a:t>
            </a:r>
          </a:p>
          <a:p>
            <a:endParaRPr lang="en-US" dirty="0"/>
          </a:p>
        </p:txBody>
      </p:sp>
      <p:sp>
        <p:nvSpPr>
          <p:cNvPr id="3" name="Text Placeholder 2"/>
          <p:cNvSpPr>
            <a:spLocks noGrp="1"/>
          </p:cNvSpPr>
          <p:nvPr>
            <p:ph type="body" sz="quarter" idx="12"/>
          </p:nvPr>
        </p:nvSpPr>
        <p:spPr/>
        <p:txBody>
          <a:bodyPr/>
          <a:lstStyle/>
          <a:p>
            <a:r>
              <a:rPr lang="en-US" dirty="0" smtClean="0"/>
              <a:t>Program Overview</a:t>
            </a:r>
            <a:endParaRPr lang="en-US" dirty="0"/>
          </a:p>
        </p:txBody>
      </p:sp>
      <p:sp>
        <p:nvSpPr>
          <p:cNvPr id="4" name="Title 3"/>
          <p:cNvSpPr>
            <a:spLocks noGrp="1"/>
          </p:cNvSpPr>
          <p:nvPr>
            <p:ph type="title"/>
          </p:nvPr>
        </p:nvSpPr>
        <p:spPr/>
        <p:txBody>
          <a:bodyPr/>
          <a:lstStyle/>
          <a:p>
            <a:r>
              <a:rPr lang="en-US" dirty="0" smtClean="0"/>
              <a:t>Who is Eligible? Status</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10</a:t>
            </a:fld>
            <a:endParaRPr lang="en-US"/>
          </a:p>
        </p:txBody>
      </p:sp>
    </p:spTree>
    <p:extLst>
      <p:ext uri="{BB962C8B-B14F-4D97-AF65-F5344CB8AC3E}">
        <p14:creationId xmlns:p14="http://schemas.microsoft.com/office/powerpoint/2010/main" val="164939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Program Overview</a:t>
            </a:r>
            <a:endParaRPr lang="en-US" dirty="0"/>
          </a:p>
        </p:txBody>
      </p:sp>
      <p:sp>
        <p:nvSpPr>
          <p:cNvPr id="4" name="Title 3"/>
          <p:cNvSpPr>
            <a:spLocks noGrp="1"/>
          </p:cNvSpPr>
          <p:nvPr>
            <p:ph type="title"/>
          </p:nvPr>
        </p:nvSpPr>
        <p:spPr/>
        <p:txBody>
          <a:bodyPr/>
          <a:lstStyle/>
          <a:p>
            <a:r>
              <a:rPr lang="en-US" dirty="0" smtClean="0"/>
              <a:t>Who is Eligible? Facility Type</a:t>
            </a:r>
            <a:endParaRPr lang="en-US" dirty="0"/>
          </a:p>
        </p:txBody>
      </p:sp>
      <p:sp>
        <p:nvSpPr>
          <p:cNvPr id="6" name="Text Placeholder 4"/>
          <p:cNvSpPr txBox="1">
            <a:spLocks/>
          </p:cNvSpPr>
          <p:nvPr/>
        </p:nvSpPr>
        <p:spPr>
          <a:xfrm>
            <a:off x="457200" y="1981200"/>
            <a:ext cx="8458200" cy="4114800"/>
          </a:xfrm>
          <a:prstGeom prst="rect">
            <a:avLst/>
          </a:prstGeom>
        </p:spPr>
        <p:txBody>
          <a:bodyPr numCol="2"/>
          <a:lstStyle>
            <a:lvl1pPr marL="342900" indent="-342900" algn="l" defTabSz="914400" rtl="0" eaLnBrk="1" latinLnBrk="0" hangingPunct="1">
              <a:spcBef>
                <a:spcPts val="0"/>
              </a:spcBef>
              <a:spcAft>
                <a:spcPts val="1200"/>
              </a:spcAft>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ts val="0"/>
              </a:spcBef>
              <a:spcAft>
                <a:spcPts val="1200"/>
              </a:spcAft>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640" lvl="1" indent="-457200" defTabSz="1066800">
              <a:spcAft>
                <a:spcPts val="600"/>
              </a:spcAft>
              <a:buFont typeface="Arial" pitchFamily="34" charset="0"/>
              <a:buChar char="•"/>
              <a:defRPr/>
            </a:pPr>
            <a:r>
              <a:rPr lang="en-US" sz="2200" dirty="0" smtClean="0">
                <a:latin typeface="Calibri" pitchFamily="34" charset="0"/>
                <a:ea typeface="Kozuka Gothic Pro L" pitchFamily="34" charset="-128"/>
                <a:cs typeface="Arial" pitchFamily="34" charset="0"/>
              </a:rPr>
              <a:t>Not-for-profit hospitals</a:t>
            </a:r>
          </a:p>
          <a:p>
            <a:pPr marL="548640" lvl="1" indent="-457200" defTabSz="1066800">
              <a:spcAft>
                <a:spcPts val="600"/>
              </a:spcAft>
              <a:buFont typeface="Arial" pitchFamily="34" charset="0"/>
              <a:buChar char="•"/>
              <a:defRPr/>
            </a:pPr>
            <a:r>
              <a:rPr lang="en-US" sz="2200" dirty="0" smtClean="0">
                <a:latin typeface="Calibri" pitchFamily="34" charset="0"/>
                <a:ea typeface="Kozuka Gothic Pro L" pitchFamily="34" charset="-128"/>
                <a:cs typeface="Arial" pitchFamily="34" charset="0"/>
              </a:rPr>
              <a:t>Rural health clinics</a:t>
            </a:r>
          </a:p>
          <a:p>
            <a:pPr marL="548640" lvl="1" indent="-457200" defTabSz="1066800">
              <a:spcAft>
                <a:spcPts val="600"/>
              </a:spcAft>
              <a:buFont typeface="Arial" pitchFamily="34" charset="0"/>
              <a:buChar char="•"/>
              <a:defRPr/>
            </a:pPr>
            <a:r>
              <a:rPr lang="en-US" sz="2200" dirty="0" smtClean="0">
                <a:latin typeface="Calibri" pitchFamily="34" charset="0"/>
                <a:ea typeface="Kozuka Gothic Pro L" pitchFamily="34" charset="-128"/>
                <a:cs typeface="Arial" pitchFamily="34" charset="0"/>
              </a:rPr>
              <a:t>Community mental health centers</a:t>
            </a:r>
          </a:p>
          <a:p>
            <a:pPr marL="548640" lvl="1" indent="-457200" defTabSz="1066800">
              <a:spcAft>
                <a:spcPts val="600"/>
              </a:spcAft>
              <a:buFont typeface="Arial" pitchFamily="34" charset="0"/>
              <a:buChar char="•"/>
              <a:defRPr/>
            </a:pPr>
            <a:r>
              <a:rPr lang="en-US" sz="2200" dirty="0" smtClean="0">
                <a:latin typeface="Calibri" pitchFamily="34" charset="0"/>
                <a:ea typeface="Kozuka Gothic Pro L" pitchFamily="34" charset="-128"/>
                <a:cs typeface="Arial" pitchFamily="34" charset="0"/>
              </a:rPr>
              <a:t>Local health departments or agencies</a:t>
            </a:r>
          </a:p>
          <a:p>
            <a:pPr marL="548640" lvl="1" indent="-457200" defTabSz="1066800">
              <a:spcAft>
                <a:spcPts val="600"/>
              </a:spcAft>
              <a:buFont typeface="Arial" pitchFamily="34" charset="0"/>
              <a:buChar char="•"/>
              <a:defRPr/>
            </a:pPr>
            <a:r>
              <a:rPr lang="en-US" sz="2200" dirty="0" smtClean="0">
                <a:latin typeface="Calibri" pitchFamily="34" charset="0"/>
                <a:ea typeface="Kozuka Gothic Pro L" pitchFamily="34" charset="-128"/>
                <a:cs typeface="Arial" pitchFamily="34" charset="0"/>
              </a:rPr>
              <a:t>Post-secondary educational institutions </a:t>
            </a:r>
            <a:r>
              <a:rPr lang="en-US" sz="2200" dirty="0" smtClean="0">
                <a:latin typeface="Calibri" pitchFamily="34" charset="0"/>
                <a:cs typeface="Arial" pitchFamily="34" charset="0"/>
              </a:rPr>
              <a:t>offering health care instruction, teaching hospitals, and medical schools </a:t>
            </a:r>
            <a:endParaRPr lang="en-US" sz="2200" dirty="0" smtClean="0">
              <a:latin typeface="Calibri" pitchFamily="34" charset="0"/>
              <a:ea typeface="Kozuka Gothic Pro L" pitchFamily="34" charset="-128"/>
              <a:cs typeface="Arial" pitchFamily="34" charset="0"/>
            </a:endParaRPr>
          </a:p>
          <a:p>
            <a:pPr marL="548640" lvl="1" indent="-457200" defTabSz="1066800">
              <a:spcAft>
                <a:spcPts val="600"/>
              </a:spcAft>
              <a:buFont typeface="Arial" pitchFamily="34" charset="0"/>
              <a:buChar char="•"/>
              <a:defRPr/>
            </a:pPr>
            <a:r>
              <a:rPr lang="en-US" sz="2200" dirty="0" smtClean="0">
                <a:latin typeface="Calibri" pitchFamily="34" charset="0"/>
                <a:ea typeface="Kozuka Gothic Pro L" pitchFamily="34" charset="-128"/>
                <a:cs typeface="Arial" pitchFamily="34" charset="0"/>
              </a:rPr>
              <a:t>Community health centers </a:t>
            </a:r>
            <a:r>
              <a:rPr lang="en-US" sz="2200" dirty="0" smtClean="0">
                <a:latin typeface="Calibri" pitchFamily="34" charset="0"/>
                <a:cs typeface="Arial" pitchFamily="34" charset="0"/>
              </a:rPr>
              <a:t>or health centers providing health care to migrants</a:t>
            </a:r>
            <a:endParaRPr lang="en-US" sz="2200" dirty="0" smtClean="0">
              <a:latin typeface="Calibri" pitchFamily="34" charset="0"/>
              <a:ea typeface="Kozuka Gothic Pro L" pitchFamily="34" charset="-128"/>
              <a:cs typeface="Arial" pitchFamily="34" charset="0"/>
            </a:endParaRPr>
          </a:p>
          <a:p>
            <a:pPr marL="548640" lvl="1" indent="-457200" defTabSz="1066800">
              <a:spcAft>
                <a:spcPts val="600"/>
              </a:spcAft>
              <a:buFont typeface="Arial" pitchFamily="34" charset="0"/>
              <a:buChar char="•"/>
              <a:defRPr/>
            </a:pPr>
            <a:r>
              <a:rPr lang="en-US" sz="2200" dirty="0" smtClean="0">
                <a:latin typeface="Calibri" pitchFamily="34" charset="0"/>
                <a:ea typeface="Kozuka Gothic Pro L" pitchFamily="34" charset="-128"/>
                <a:cs typeface="Arial" pitchFamily="34" charset="0"/>
              </a:rPr>
              <a:t>Dedicated emergency departments of rural for-profit hospitals </a:t>
            </a:r>
          </a:p>
          <a:p>
            <a:pPr marL="548640" lvl="1" indent="-457200" defTabSz="1066800">
              <a:spcAft>
                <a:spcPts val="600"/>
              </a:spcAft>
              <a:buFont typeface="Arial" pitchFamily="34" charset="0"/>
              <a:buChar char="•"/>
              <a:defRPr/>
            </a:pPr>
            <a:r>
              <a:rPr lang="en-US" sz="2200" dirty="0" smtClean="0">
                <a:latin typeface="Calibri" pitchFamily="34" charset="0"/>
                <a:ea typeface="Kozuka Gothic Pro L" pitchFamily="34" charset="-128"/>
                <a:cs typeface="Arial" pitchFamily="34" charset="0"/>
              </a:rPr>
              <a:t>Part-time eligible entities</a:t>
            </a:r>
          </a:p>
          <a:p>
            <a:pPr marL="548640" lvl="1" indent="-457200" defTabSz="1066800">
              <a:spcAft>
                <a:spcPts val="600"/>
              </a:spcAft>
              <a:buFont typeface="Arial" pitchFamily="34" charset="0"/>
              <a:buChar char="•"/>
              <a:defRPr/>
            </a:pPr>
            <a:r>
              <a:rPr lang="en-US" sz="2200" dirty="0" smtClean="0">
                <a:latin typeface="Calibri" pitchFamily="34" charset="0"/>
                <a:ea typeface="Kozuka Gothic Pro L" pitchFamily="34" charset="-128"/>
                <a:cs typeface="Arial" pitchFamily="34" charset="0"/>
              </a:rPr>
              <a:t>Consortia of the above entities</a:t>
            </a:r>
          </a:p>
        </p:txBody>
      </p:sp>
      <p:sp>
        <p:nvSpPr>
          <p:cNvPr id="7" name="Slide Number Placeholder 6"/>
          <p:cNvSpPr>
            <a:spLocks noGrp="1"/>
          </p:cNvSpPr>
          <p:nvPr>
            <p:ph type="sldNum" sz="quarter" idx="14"/>
          </p:nvPr>
        </p:nvSpPr>
        <p:spPr/>
        <p:txBody>
          <a:bodyPr/>
          <a:lstStyle/>
          <a:p>
            <a:fld id="{442D1DFD-59C6-4309-9EEA-9D0713F76AFA}" type="slidenum">
              <a:rPr lang="en-US" smtClean="0"/>
              <a:t>11</a:t>
            </a:fld>
            <a:endParaRPr lang="en-US"/>
          </a:p>
        </p:txBody>
      </p:sp>
    </p:spTree>
    <p:extLst>
      <p:ext uri="{BB962C8B-B14F-4D97-AF65-F5344CB8AC3E}">
        <p14:creationId xmlns:p14="http://schemas.microsoft.com/office/powerpoint/2010/main" val="1955258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indent="-347472" defTabSz="1066800">
              <a:defRPr/>
            </a:pPr>
            <a:r>
              <a:rPr lang="en-US" dirty="0">
                <a:latin typeface="Calibri" pitchFamily="34" charset="0"/>
                <a:ea typeface="Kozuka Gothic Pro L" pitchFamily="34" charset="-128"/>
                <a:cs typeface="Arial" pitchFamily="34" charset="0"/>
              </a:rPr>
              <a:t>Individual HCP applicants must be located in an FCC-approved rural location to be considered rural.</a:t>
            </a:r>
          </a:p>
          <a:p>
            <a:pPr indent="-347472" defTabSz="1066800">
              <a:defRPr/>
            </a:pPr>
            <a:r>
              <a:rPr lang="en-US" dirty="0">
                <a:latin typeface="Calibri" pitchFamily="34" charset="0"/>
                <a:ea typeface="Kozuka Gothic Pro L" pitchFamily="34" charset="-128"/>
                <a:cs typeface="Arial" pitchFamily="34" charset="0"/>
              </a:rPr>
              <a:t>There is a rural look-up tool located on the USAC website: </a:t>
            </a:r>
            <a:r>
              <a:rPr lang="en-US" dirty="0">
                <a:solidFill>
                  <a:srgbClr val="00B050"/>
                </a:solidFill>
                <a:latin typeface="Calibri" pitchFamily="34" charset="0"/>
                <a:ea typeface="Kozuka Gothic Pro L" pitchFamily="34" charset="-128"/>
                <a:cs typeface="Arial" pitchFamily="34" charset="0"/>
              </a:rPr>
              <a:t> </a:t>
            </a:r>
            <a:r>
              <a:rPr lang="en-US" dirty="0" smtClean="0">
                <a:hlinkClick r:id="rId2"/>
              </a:rPr>
              <a:t>www.usac.org/rhc/telecommunications/tools/Rural/search/search.asp</a:t>
            </a:r>
            <a:r>
              <a:rPr lang="en-US" dirty="0" smtClean="0"/>
              <a:t> </a:t>
            </a:r>
            <a:endParaRPr lang="en-US" strike="sngStrike" dirty="0">
              <a:latin typeface="Calibri" pitchFamily="34" charset="0"/>
              <a:ea typeface="Kozuka Gothic Pro L" pitchFamily="34" charset="-128"/>
              <a:cs typeface="Arial" pitchFamily="34" charset="0"/>
            </a:endParaRPr>
          </a:p>
        </p:txBody>
      </p:sp>
      <p:sp>
        <p:nvSpPr>
          <p:cNvPr id="3" name="Text Placeholder 2"/>
          <p:cNvSpPr>
            <a:spLocks noGrp="1"/>
          </p:cNvSpPr>
          <p:nvPr>
            <p:ph type="body" sz="quarter" idx="12"/>
          </p:nvPr>
        </p:nvSpPr>
        <p:spPr/>
        <p:txBody>
          <a:bodyPr/>
          <a:lstStyle/>
          <a:p>
            <a:r>
              <a:rPr lang="en-US" dirty="0" smtClean="0"/>
              <a:t>Program Overview</a:t>
            </a:r>
            <a:endParaRPr lang="en-US" dirty="0"/>
          </a:p>
        </p:txBody>
      </p:sp>
      <p:sp>
        <p:nvSpPr>
          <p:cNvPr id="4" name="Title 3"/>
          <p:cNvSpPr>
            <a:spLocks noGrp="1"/>
          </p:cNvSpPr>
          <p:nvPr>
            <p:ph type="title"/>
          </p:nvPr>
        </p:nvSpPr>
        <p:spPr/>
        <p:txBody>
          <a:bodyPr/>
          <a:lstStyle/>
          <a:p>
            <a:r>
              <a:rPr lang="en-US" dirty="0" smtClean="0"/>
              <a:t>Who is Eligible? Location</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12</a:t>
            </a:fld>
            <a:endParaRPr lang="en-US"/>
          </a:p>
        </p:txBody>
      </p:sp>
    </p:spTree>
    <p:extLst>
      <p:ext uri="{BB962C8B-B14F-4D97-AF65-F5344CB8AC3E}">
        <p14:creationId xmlns:p14="http://schemas.microsoft.com/office/powerpoint/2010/main" val="1490203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indent="-347472" defTabSz="1066800">
              <a:defRPr/>
            </a:pPr>
            <a:r>
              <a:rPr lang="en-US" dirty="0" smtClean="0">
                <a:latin typeface="Calibri" pitchFamily="34" charset="0"/>
                <a:ea typeface="Kozuka Gothic Pro L" pitchFamily="34" charset="-128"/>
                <a:cs typeface="Arial" pitchFamily="34" charset="0"/>
              </a:rPr>
              <a:t>All RHC are forms filed online</a:t>
            </a:r>
          </a:p>
          <a:p>
            <a:pPr indent="-347472" defTabSz="1066800">
              <a:defRPr/>
            </a:pPr>
            <a:r>
              <a:rPr lang="en-US" dirty="0" smtClean="0">
                <a:latin typeface="Calibri" pitchFamily="34" charset="0"/>
                <a:ea typeface="Kozuka Gothic Pro L" pitchFamily="34" charset="-128"/>
                <a:cs typeface="Arial" pitchFamily="34" charset="0"/>
              </a:rPr>
              <a:t>Can have multiple account holders filing forms</a:t>
            </a:r>
            <a:endParaRPr lang="en-US" dirty="0" smtClean="0">
              <a:latin typeface="Calibri" pitchFamily="34" charset="0"/>
              <a:ea typeface="Kozuka Gothic Pro L" pitchFamily="34" charset="-128"/>
              <a:cs typeface="Arial" pitchFamily="34" charset="0"/>
            </a:endParaRPr>
          </a:p>
          <a:p>
            <a:pPr indent="-347472" defTabSz="1066800">
              <a:defRPr/>
            </a:pPr>
            <a:endParaRPr lang="en-US" dirty="0" smtClean="0">
              <a:latin typeface="Calibri" pitchFamily="34" charset="0"/>
              <a:ea typeface="Kozuka Gothic Pro L" pitchFamily="34" charset="-128"/>
              <a:cs typeface="Arial" pitchFamily="34" charset="0"/>
            </a:endParaRPr>
          </a:p>
        </p:txBody>
      </p:sp>
      <p:sp>
        <p:nvSpPr>
          <p:cNvPr id="3" name="Text Placeholder 2"/>
          <p:cNvSpPr>
            <a:spLocks noGrp="1"/>
          </p:cNvSpPr>
          <p:nvPr>
            <p:ph type="body" sz="quarter" idx="12"/>
          </p:nvPr>
        </p:nvSpPr>
        <p:spPr/>
        <p:txBody>
          <a:bodyPr/>
          <a:lstStyle/>
          <a:p>
            <a:r>
              <a:rPr lang="en-US" dirty="0" smtClean="0"/>
              <a:t>Program Overview</a:t>
            </a:r>
            <a:endParaRPr lang="en-US" dirty="0"/>
          </a:p>
        </p:txBody>
      </p:sp>
      <p:sp>
        <p:nvSpPr>
          <p:cNvPr id="4" name="Title 3"/>
          <p:cNvSpPr>
            <a:spLocks noGrp="1"/>
          </p:cNvSpPr>
          <p:nvPr>
            <p:ph type="title"/>
          </p:nvPr>
        </p:nvSpPr>
        <p:spPr/>
        <p:txBody>
          <a:bodyPr/>
          <a:lstStyle/>
          <a:p>
            <a:r>
              <a:rPr lang="en-US" dirty="0" smtClean="0"/>
              <a:t>My Portal</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13</a:t>
            </a:fld>
            <a:endParaRPr lang="en-US"/>
          </a:p>
        </p:txBody>
      </p:sp>
    </p:spTree>
    <p:extLst>
      <p:ext uri="{BB962C8B-B14F-4D97-AF65-F5344CB8AC3E}">
        <p14:creationId xmlns:p14="http://schemas.microsoft.com/office/powerpoint/2010/main" val="1395915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Rural Health Care Program</a:t>
            </a:r>
            <a:endParaRPr lang="en-US" dirty="0"/>
          </a:p>
        </p:txBody>
      </p:sp>
      <p:sp>
        <p:nvSpPr>
          <p:cNvPr id="3" name="Title 2"/>
          <p:cNvSpPr>
            <a:spLocks noGrp="1"/>
          </p:cNvSpPr>
          <p:nvPr>
            <p:ph type="title"/>
          </p:nvPr>
        </p:nvSpPr>
        <p:spPr/>
        <p:txBody>
          <a:bodyPr/>
          <a:lstStyle/>
          <a:p>
            <a:r>
              <a:rPr lang="en-US" dirty="0" smtClean="0"/>
              <a:t>Healthcare Connect Fund (HCF) Program Overview</a:t>
            </a:r>
            <a:endParaRPr lang="en-US" dirty="0"/>
          </a:p>
        </p:txBody>
      </p:sp>
      <p:sp>
        <p:nvSpPr>
          <p:cNvPr id="4" name="Slide Number Placeholder 3"/>
          <p:cNvSpPr>
            <a:spLocks noGrp="1"/>
          </p:cNvSpPr>
          <p:nvPr>
            <p:ph type="sldNum" sz="quarter" idx="12"/>
          </p:nvPr>
        </p:nvSpPr>
        <p:spPr/>
        <p:txBody>
          <a:bodyPr/>
          <a:lstStyle/>
          <a:p>
            <a:fld id="{442D1DFD-59C6-4309-9EEA-9D0713F76AFA}" type="slidenum">
              <a:rPr lang="en-US" smtClean="0"/>
              <a:t>14</a:t>
            </a:fld>
            <a:endParaRPr lang="en-US"/>
          </a:p>
        </p:txBody>
      </p:sp>
    </p:spTree>
    <p:extLst>
      <p:ext uri="{BB962C8B-B14F-4D97-AF65-F5344CB8AC3E}">
        <p14:creationId xmlns:p14="http://schemas.microsoft.com/office/powerpoint/2010/main" val="2525610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defTabSz="981075"/>
            <a:r>
              <a:rPr lang="en-US" altLang="en-US" sz="2000" dirty="0"/>
              <a:t>Support for broadband connectivity and broadband networks for eligible HCPs</a:t>
            </a:r>
          </a:p>
          <a:p>
            <a:pPr defTabSz="981075"/>
            <a:r>
              <a:rPr lang="en-US" altLang="en-US" sz="2000" dirty="0"/>
              <a:t>Both consortium and individual HCPs may apply</a:t>
            </a:r>
          </a:p>
          <a:p>
            <a:pPr defTabSz="981075"/>
            <a:r>
              <a:rPr lang="en-US" altLang="en-US" sz="2000" dirty="0"/>
              <a:t>35 percent HCP contribution required</a:t>
            </a:r>
          </a:p>
          <a:p>
            <a:pPr defTabSz="981075"/>
            <a:r>
              <a:rPr lang="en-US" altLang="en-US" sz="2000" dirty="0"/>
              <a:t>Funding began January 1, 2014 (July 1, 2013, for existing Pilot projects)</a:t>
            </a:r>
          </a:p>
          <a:p>
            <a:pPr defTabSz="981075"/>
            <a:r>
              <a:rPr lang="en-US" altLang="en-US" sz="2000" dirty="0"/>
              <a:t>Going forward, funding year will run from July 1st to June </a:t>
            </a:r>
            <a:r>
              <a:rPr lang="en-US" altLang="en-US" sz="2000" dirty="0" smtClean="0"/>
              <a:t>30</a:t>
            </a:r>
            <a:r>
              <a:rPr lang="en-US" altLang="en-US" sz="2000" baseline="30000" dirty="0" smtClean="0"/>
              <a:t>th</a:t>
            </a:r>
            <a:endParaRPr lang="en-US" altLang="en-US" sz="2000" dirty="0"/>
          </a:p>
          <a:p>
            <a:pPr defTabSz="981075"/>
            <a:r>
              <a:rPr lang="en-US" altLang="en-US" sz="2000" dirty="0"/>
              <a:t>Covers both broadband services and HCP-owned infrastructure</a:t>
            </a:r>
          </a:p>
          <a:p>
            <a:pPr defTabSz="981075"/>
            <a:r>
              <a:rPr lang="en-US" altLang="en-US" sz="2000" dirty="0"/>
              <a:t>Non-rural HCPs can participate if in majority-rural consortia</a:t>
            </a:r>
          </a:p>
          <a:p>
            <a:pPr defTabSz="981075"/>
            <a:r>
              <a:rPr lang="en-US" altLang="en-US" sz="2000" dirty="0"/>
              <a:t>Multi-year funding commitments available to consortia</a:t>
            </a:r>
          </a:p>
          <a:p>
            <a:pPr defTabSz="981075"/>
            <a:r>
              <a:rPr lang="en-US" altLang="en-US" sz="2000" dirty="0"/>
              <a:t>Connections to off-site administrative offices and data centers covered</a:t>
            </a:r>
          </a:p>
          <a:p>
            <a:endParaRPr lang="en-US" dirty="0"/>
          </a:p>
        </p:txBody>
      </p:sp>
      <p:sp>
        <p:nvSpPr>
          <p:cNvPr id="3" name="Text Placeholder 2"/>
          <p:cNvSpPr>
            <a:spLocks noGrp="1"/>
          </p:cNvSpPr>
          <p:nvPr>
            <p:ph type="body" sz="quarter" idx="12"/>
          </p:nvPr>
        </p:nvSpPr>
        <p:spPr/>
        <p:txBody>
          <a:bodyPr/>
          <a:lstStyle/>
          <a:p>
            <a:r>
              <a:rPr lang="en-US" dirty="0" smtClean="0"/>
              <a:t>HCF Program Overview</a:t>
            </a:r>
            <a:endParaRPr lang="en-US" dirty="0"/>
          </a:p>
        </p:txBody>
      </p:sp>
      <p:sp>
        <p:nvSpPr>
          <p:cNvPr id="4" name="Title 3"/>
          <p:cNvSpPr>
            <a:spLocks noGrp="1"/>
          </p:cNvSpPr>
          <p:nvPr>
            <p:ph type="title"/>
          </p:nvPr>
        </p:nvSpPr>
        <p:spPr/>
        <p:txBody>
          <a:bodyPr/>
          <a:lstStyle/>
          <a:p>
            <a:r>
              <a:rPr lang="en-US" dirty="0" smtClean="0"/>
              <a:t>Key Features of the HCF Program</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15</a:t>
            </a:fld>
            <a:endParaRPr lang="en-US"/>
          </a:p>
        </p:txBody>
      </p:sp>
    </p:spTree>
    <p:extLst>
      <p:ext uri="{BB962C8B-B14F-4D97-AF65-F5344CB8AC3E}">
        <p14:creationId xmlns:p14="http://schemas.microsoft.com/office/powerpoint/2010/main" val="280587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en-US" dirty="0"/>
              <a:t>Administrative benefits include:</a:t>
            </a:r>
          </a:p>
          <a:p>
            <a:pPr lvl="1"/>
            <a:r>
              <a:rPr lang="en-US" altLang="en-US" sz="2400" dirty="0"/>
              <a:t>Flat-rate discount, which  simplifies the calculation of discount level</a:t>
            </a:r>
          </a:p>
          <a:p>
            <a:pPr lvl="1"/>
            <a:r>
              <a:rPr lang="en-US" altLang="en-US" sz="2400" dirty="0"/>
              <a:t>Consortia can use a single application</a:t>
            </a:r>
          </a:p>
          <a:p>
            <a:r>
              <a:rPr lang="en-US" altLang="en-US" dirty="0"/>
              <a:t>Healthcare Connect Fund Program provides options:</a:t>
            </a:r>
          </a:p>
          <a:p>
            <a:pPr lvl="1"/>
            <a:r>
              <a:rPr lang="en-US" altLang="en-US" sz="2400" dirty="0"/>
              <a:t>HCPs can apply as individuals</a:t>
            </a:r>
          </a:p>
          <a:p>
            <a:pPr lvl="1"/>
            <a:r>
              <a:rPr lang="en-US" altLang="en-US" sz="2400" dirty="0"/>
              <a:t>HCPs can join an existing consortium, either now or after participating as an individual HCP in the HCF Program</a:t>
            </a:r>
          </a:p>
          <a:p>
            <a:pPr lvl="1"/>
            <a:r>
              <a:rPr lang="en-US" altLang="en-US" sz="2400" dirty="0"/>
              <a:t>HCPs also can band together and form a new consortium</a:t>
            </a:r>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Key Features of the HCF Program</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16</a:t>
            </a:fld>
            <a:endParaRPr lang="en-US"/>
          </a:p>
        </p:txBody>
      </p:sp>
    </p:spTree>
    <p:extLst>
      <p:ext uri="{BB962C8B-B14F-4D97-AF65-F5344CB8AC3E}">
        <p14:creationId xmlns:p14="http://schemas.microsoft.com/office/powerpoint/2010/main" val="3294639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en-US" sz="2000" dirty="0"/>
              <a:t>FCC’s Performance Goals for Healthcare Connect Fund Program:</a:t>
            </a:r>
          </a:p>
          <a:p>
            <a:pPr lvl="1"/>
            <a:r>
              <a:rPr lang="en-US" altLang="en-US" sz="1800" dirty="0"/>
              <a:t>Increase access to broadband for HCPs, especially those serving rural areas </a:t>
            </a:r>
          </a:p>
          <a:p>
            <a:pPr lvl="1"/>
            <a:r>
              <a:rPr lang="en-US" altLang="en-US" sz="1800" dirty="0"/>
              <a:t>Foster development and deployment of broadband health care networks </a:t>
            </a:r>
          </a:p>
          <a:p>
            <a:pPr lvl="1"/>
            <a:r>
              <a:rPr lang="en-US" altLang="en-US" sz="1800" dirty="0"/>
              <a:t>Maximize cost-effectiveness of the program </a:t>
            </a:r>
          </a:p>
          <a:p>
            <a:r>
              <a:rPr lang="en-US" altLang="en-US" sz="2000" dirty="0"/>
              <a:t>FCC and USAC will collect data through the application process to help measure progress toward achieving these goals.</a:t>
            </a:r>
          </a:p>
          <a:p>
            <a:r>
              <a:rPr lang="en-US" altLang="en-US" sz="2000" dirty="0"/>
              <a:t>Consortia will also file annual reports regarding their use of broadband connections, including data on telemedicine, exchange of health information, and remote training.</a:t>
            </a:r>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Goals of the HCF Program</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17</a:t>
            </a:fld>
            <a:endParaRPr lang="en-US"/>
          </a:p>
        </p:txBody>
      </p:sp>
    </p:spTree>
    <p:extLst>
      <p:ext uri="{BB962C8B-B14F-4D97-AF65-F5344CB8AC3E}">
        <p14:creationId xmlns:p14="http://schemas.microsoft.com/office/powerpoint/2010/main" val="822393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en-US" sz="2000" dirty="0"/>
              <a:t>Creation and growth of broadband HCP networks</a:t>
            </a:r>
          </a:p>
          <a:p>
            <a:r>
              <a:rPr lang="en-US" altLang="en-US" sz="2000" dirty="0"/>
              <a:t>Lower administrative costs</a:t>
            </a:r>
          </a:p>
          <a:p>
            <a:r>
              <a:rPr lang="en-US" altLang="en-US" sz="2000" dirty="0"/>
              <a:t>Sharing of medical, administrative, and technical expertise</a:t>
            </a:r>
          </a:p>
          <a:p>
            <a:r>
              <a:rPr lang="en-US" altLang="en-US" sz="2000" dirty="0"/>
              <a:t>Lower prices, higher bandwidth, and better quality connections</a:t>
            </a:r>
          </a:p>
          <a:p>
            <a:r>
              <a:rPr lang="en-US" altLang="en-US" sz="2000" dirty="0"/>
              <a:t>Non-rural sites may participate in consortia and receive the discount, as long as they are in a consortium with a majority rural sites.</a:t>
            </a:r>
          </a:p>
          <a:p>
            <a:r>
              <a:rPr lang="en-US" altLang="en-US" sz="2000" dirty="0"/>
              <a:t>Consortia can include ineligible health care provider sites, who pay their “fair share” but can be part of the network and benefit from negotiated rates</a:t>
            </a:r>
          </a:p>
          <a:p>
            <a:r>
              <a:rPr lang="en-US" altLang="en-US" sz="2000" dirty="0"/>
              <a:t>Improved quality and reduced cost of healthcare through leveraging broadband connections in consortia</a:t>
            </a:r>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Benefits of the Consortium Approach</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18</a:t>
            </a:fld>
            <a:endParaRPr lang="en-US"/>
          </a:p>
        </p:txBody>
      </p:sp>
    </p:spTree>
    <p:extLst>
      <p:ext uri="{BB962C8B-B14F-4D97-AF65-F5344CB8AC3E}">
        <p14:creationId xmlns:p14="http://schemas.microsoft.com/office/powerpoint/2010/main" val="3653345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14350" lvl="1" indent="-514350" defTabSz="1066800">
              <a:spcAft>
                <a:spcPts val="600"/>
              </a:spcAft>
              <a:buFont typeface="+mj-lt"/>
              <a:buAutoNum type="arabicPeriod"/>
            </a:pPr>
            <a:r>
              <a:rPr lang="en-US" dirty="0">
                <a:latin typeface="Calibri" pitchFamily="34" charset="0"/>
                <a:cs typeface="Arial" pitchFamily="34" charset="0"/>
              </a:rPr>
              <a:t>Determine Eligibility</a:t>
            </a:r>
          </a:p>
          <a:p>
            <a:pPr marL="914400" lvl="2" indent="-514350" defTabSz="1066800">
              <a:spcAft>
                <a:spcPts val="600"/>
              </a:spcAft>
            </a:pPr>
            <a:r>
              <a:rPr lang="en-US" sz="2600" dirty="0">
                <a:latin typeface="Calibri" pitchFamily="34" charset="0"/>
                <a:cs typeface="Arial" pitchFamily="34" charset="0"/>
              </a:rPr>
              <a:t>Must meet the three initial program criteria and make sure requested services are eligible</a:t>
            </a:r>
          </a:p>
          <a:p>
            <a:pPr marL="514350" lvl="1" indent="-514350" defTabSz="1066800">
              <a:spcAft>
                <a:spcPts val="600"/>
              </a:spcAft>
              <a:buFont typeface="+mj-lt"/>
              <a:buAutoNum type="arabicPeriod"/>
            </a:pPr>
            <a:r>
              <a:rPr lang="en-US" dirty="0">
                <a:latin typeface="Calibri" pitchFamily="34" charset="0"/>
                <a:cs typeface="Arial" pitchFamily="34" charset="0"/>
              </a:rPr>
              <a:t>Develop Evaluation Criteria and Request Services</a:t>
            </a:r>
          </a:p>
          <a:p>
            <a:pPr marL="914400" lvl="2" indent="-514350" defTabSz="1066800">
              <a:spcAft>
                <a:spcPts val="600"/>
              </a:spcAft>
            </a:pPr>
            <a:r>
              <a:rPr lang="en-US" sz="2600" dirty="0">
                <a:latin typeface="Calibri" pitchFamily="34" charset="0"/>
                <a:cs typeface="Arial" pitchFamily="34" charset="0"/>
              </a:rPr>
              <a:t>Develop scoring criteria to evaluate bids and describe service needs (posted on USAC website)</a:t>
            </a:r>
          </a:p>
          <a:p>
            <a:pPr marL="514350" lvl="1" indent="-514350" defTabSz="1066800">
              <a:spcAft>
                <a:spcPts val="600"/>
              </a:spcAft>
              <a:buFont typeface="+mj-lt"/>
              <a:buAutoNum type="arabicPeriod"/>
            </a:pPr>
            <a:r>
              <a:rPr lang="en-US" dirty="0">
                <a:latin typeface="Calibri" pitchFamily="34" charset="0"/>
                <a:cs typeface="Arial" pitchFamily="34" charset="0"/>
              </a:rPr>
              <a:t>Evaluate Bids &amp; Select a Service Provider</a:t>
            </a:r>
          </a:p>
          <a:p>
            <a:pPr marL="914400" lvl="2" indent="-514350" defTabSz="1066800">
              <a:spcAft>
                <a:spcPts val="600"/>
              </a:spcAft>
            </a:pPr>
            <a:r>
              <a:rPr lang="en-US" sz="2600" dirty="0">
                <a:latin typeface="Calibri" pitchFamily="34" charset="0"/>
                <a:cs typeface="Arial" pitchFamily="34" charset="0"/>
              </a:rPr>
              <a:t>Choose the “most cost-effective” service provider</a:t>
            </a:r>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Application Process</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19</a:t>
            </a:fld>
            <a:endParaRPr lang="en-US"/>
          </a:p>
        </p:txBody>
      </p:sp>
    </p:spTree>
    <p:extLst>
      <p:ext uri="{BB962C8B-B14F-4D97-AF65-F5344CB8AC3E}">
        <p14:creationId xmlns:p14="http://schemas.microsoft.com/office/powerpoint/2010/main" val="11232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Program Overview</a:t>
            </a:r>
          </a:p>
          <a:p>
            <a:r>
              <a:rPr lang="en-US" dirty="0" smtClean="0"/>
              <a:t>HCF Program Overview</a:t>
            </a:r>
          </a:p>
          <a:p>
            <a:r>
              <a:rPr lang="en-US" dirty="0" smtClean="0"/>
              <a:t>Telecom Program Overview</a:t>
            </a:r>
          </a:p>
          <a:p>
            <a:r>
              <a:rPr lang="en-US" dirty="0" smtClean="0"/>
              <a:t>Resources Available </a:t>
            </a:r>
          </a:p>
          <a:p>
            <a:r>
              <a:rPr lang="en-US" dirty="0" smtClean="0"/>
              <a:t>Information about your state!</a:t>
            </a:r>
          </a:p>
          <a:p>
            <a:pPr marL="457200" lvl="1" indent="0">
              <a:buNone/>
            </a:pPr>
            <a:endParaRPr lang="en-US" dirty="0"/>
          </a:p>
          <a:p>
            <a:pPr lvl="1"/>
            <a:endParaRPr lang="en-US" dirty="0" smtClean="0"/>
          </a:p>
        </p:txBody>
      </p:sp>
      <p:sp>
        <p:nvSpPr>
          <p:cNvPr id="3" name="Text Placeholder 2"/>
          <p:cNvSpPr>
            <a:spLocks noGrp="1"/>
          </p:cNvSpPr>
          <p:nvPr>
            <p:ph type="body" sz="quarter" idx="12"/>
          </p:nvPr>
        </p:nvSpPr>
        <p:spPr/>
        <p:txBody>
          <a:bodyPr/>
          <a:lstStyle/>
          <a:p>
            <a:endParaRPr lang="en-US" dirty="0"/>
          </a:p>
        </p:txBody>
      </p:sp>
      <p:sp>
        <p:nvSpPr>
          <p:cNvPr id="4" name="Title 3"/>
          <p:cNvSpPr>
            <a:spLocks noGrp="1"/>
          </p:cNvSpPr>
          <p:nvPr>
            <p:ph type="title"/>
          </p:nvPr>
        </p:nvSpPr>
        <p:spPr/>
        <p:txBody>
          <a:bodyPr/>
          <a:lstStyle/>
          <a:p>
            <a:r>
              <a:rPr lang="en-US" dirty="0" smtClean="0"/>
              <a:t>Agenda</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2</a:t>
            </a:fld>
            <a:endParaRPr lang="en-US"/>
          </a:p>
        </p:txBody>
      </p:sp>
    </p:spTree>
    <p:extLst>
      <p:ext uri="{BB962C8B-B14F-4D97-AF65-F5344CB8AC3E}">
        <p14:creationId xmlns:p14="http://schemas.microsoft.com/office/powerpoint/2010/main" val="3029146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lvl="1" indent="0" defTabSz="1066800">
              <a:spcAft>
                <a:spcPts val="600"/>
              </a:spcAft>
              <a:buNone/>
            </a:pPr>
            <a:r>
              <a:rPr lang="en-US" dirty="0">
                <a:latin typeface="Calibri" pitchFamily="34" charset="0"/>
                <a:cs typeface="Arial" pitchFamily="34" charset="0"/>
              </a:rPr>
              <a:t>4.  Submit Funding Requests</a:t>
            </a:r>
          </a:p>
          <a:p>
            <a:pPr marL="914400" lvl="2" indent="-514350" defTabSz="1066800">
              <a:spcAft>
                <a:spcPts val="600"/>
              </a:spcAft>
            </a:pPr>
            <a:r>
              <a:rPr lang="en-US" sz="2600" dirty="0">
                <a:latin typeface="Calibri" pitchFamily="34" charset="0"/>
                <a:cs typeface="Arial" pitchFamily="34" charset="0"/>
              </a:rPr>
              <a:t>Provide information about services and selected service provider</a:t>
            </a:r>
          </a:p>
          <a:p>
            <a:pPr marL="514350" lvl="1" indent="-514350" defTabSz="1066800">
              <a:spcAft>
                <a:spcPts val="600"/>
              </a:spcAft>
              <a:buAutoNum type="arabicPeriod" startAt="5"/>
            </a:pPr>
            <a:r>
              <a:rPr lang="en-US" dirty="0">
                <a:latin typeface="Calibri" pitchFamily="34" charset="0"/>
                <a:cs typeface="Arial" pitchFamily="34" charset="0"/>
              </a:rPr>
              <a:t>Invoice </a:t>
            </a:r>
          </a:p>
          <a:p>
            <a:pPr marL="914400" lvl="2" indent="-514350" defTabSz="1066800">
              <a:spcAft>
                <a:spcPts val="600"/>
              </a:spcAft>
            </a:pPr>
            <a:r>
              <a:rPr lang="en-US" dirty="0">
                <a:latin typeface="Calibri" pitchFamily="34" charset="0"/>
                <a:cs typeface="Arial" pitchFamily="34" charset="0"/>
              </a:rPr>
              <a:t>Initiate invoicing process and submit to service provider for review</a:t>
            </a:r>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Application Process</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20</a:t>
            </a:fld>
            <a:endParaRPr lang="en-US"/>
          </a:p>
        </p:txBody>
      </p:sp>
    </p:spTree>
    <p:extLst>
      <p:ext uri="{BB962C8B-B14F-4D97-AF65-F5344CB8AC3E}">
        <p14:creationId xmlns:p14="http://schemas.microsoft.com/office/powerpoint/2010/main" val="3423079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FCC Form 460 – Registering and Determining Eligibility</a:t>
            </a:r>
          </a:p>
          <a:p>
            <a:r>
              <a:rPr lang="en-US" dirty="0"/>
              <a:t>FCC Form 461 – Requesting Services</a:t>
            </a:r>
          </a:p>
          <a:p>
            <a:r>
              <a:rPr lang="en-US" dirty="0"/>
              <a:t>FCC Form 462 – Requesting Funding Commitment</a:t>
            </a:r>
          </a:p>
          <a:p>
            <a:r>
              <a:rPr lang="en-US" dirty="0"/>
              <a:t>FCC Form 463 – Submitting Invoice</a:t>
            </a:r>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a:t>Four FCC Forms:</a:t>
            </a:r>
          </a:p>
        </p:txBody>
      </p:sp>
      <p:sp>
        <p:nvSpPr>
          <p:cNvPr id="5" name="Slide Number Placeholder 4"/>
          <p:cNvSpPr>
            <a:spLocks noGrp="1"/>
          </p:cNvSpPr>
          <p:nvPr>
            <p:ph type="sldNum" sz="quarter" idx="14"/>
          </p:nvPr>
        </p:nvSpPr>
        <p:spPr/>
        <p:txBody>
          <a:bodyPr/>
          <a:lstStyle/>
          <a:p>
            <a:fld id="{442D1DFD-59C6-4309-9EEA-9D0713F76AFA}" type="slidenum">
              <a:rPr lang="en-US" smtClean="0"/>
              <a:t>21</a:t>
            </a:fld>
            <a:endParaRPr lang="en-US"/>
          </a:p>
        </p:txBody>
      </p:sp>
    </p:spTree>
    <p:extLst>
      <p:ext uri="{BB962C8B-B14F-4D97-AF65-F5344CB8AC3E}">
        <p14:creationId xmlns:p14="http://schemas.microsoft.com/office/powerpoint/2010/main" val="804470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FCC Form 460 –Processing Time: 30 days</a:t>
            </a:r>
          </a:p>
          <a:p>
            <a:r>
              <a:rPr lang="en-US" dirty="0"/>
              <a:t>FCC Form 461 – Processing Time: Without RFP 3-5 business days. With RFP,  approximately 4 weeks.</a:t>
            </a:r>
          </a:p>
          <a:p>
            <a:r>
              <a:rPr lang="en-US" dirty="0"/>
              <a:t>FCC Form 462 – Processing Time: 60-90 days</a:t>
            </a:r>
          </a:p>
          <a:p>
            <a:r>
              <a:rPr lang="en-US" dirty="0"/>
              <a:t>FCC Form 463 – Processing Time: 30 days</a:t>
            </a:r>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a:t>Four FCC </a:t>
            </a:r>
            <a:r>
              <a:rPr lang="en-US" dirty="0" smtClean="0"/>
              <a:t>Forms Processing Time:</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22</a:t>
            </a:fld>
            <a:endParaRPr lang="en-US"/>
          </a:p>
        </p:txBody>
      </p:sp>
    </p:spTree>
    <p:extLst>
      <p:ext uri="{BB962C8B-B14F-4D97-AF65-F5344CB8AC3E}">
        <p14:creationId xmlns:p14="http://schemas.microsoft.com/office/powerpoint/2010/main" val="3822488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Processing time is calculated from the date of receipt of a complete and accurate form, including all supporting documentation. </a:t>
            </a:r>
          </a:p>
          <a:p>
            <a:r>
              <a:rPr lang="en-US" dirty="0"/>
              <a:t>Missing and inaccurate information will delay processing. </a:t>
            </a:r>
          </a:p>
          <a:p>
            <a:r>
              <a:rPr lang="en-US" dirty="0"/>
              <a:t>Timeliness of responses to USAC requests for information affects processing time (applicants are required to provide a response to information requests within 14 calendar days).</a:t>
            </a:r>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a:t>Four FCC </a:t>
            </a:r>
            <a:r>
              <a:rPr lang="en-US" dirty="0" smtClean="0"/>
              <a:t>Forms Processing Time:</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23</a:t>
            </a:fld>
            <a:endParaRPr lang="en-US"/>
          </a:p>
        </p:txBody>
      </p:sp>
    </p:spTree>
    <p:extLst>
      <p:ext uri="{BB962C8B-B14F-4D97-AF65-F5344CB8AC3E}">
        <p14:creationId xmlns:p14="http://schemas.microsoft.com/office/powerpoint/2010/main" val="7005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pic>
        <p:nvPicPr>
          <p:cNvPr id="3" name="Picture 2" descr="C:\Users\awonch\Desktop\461 SS\4-28-2015 1-59-18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18"/>
            <a:ext cx="9144000" cy="68661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4"/>
          </p:nvPr>
        </p:nvSpPr>
        <p:spPr/>
        <p:txBody>
          <a:bodyPr/>
          <a:lstStyle/>
          <a:p>
            <a:fld id="{442D1DFD-59C6-4309-9EEA-9D0713F76AFA}" type="slidenum">
              <a:rPr lang="en-US" smtClean="0"/>
              <a:t>24</a:t>
            </a:fld>
            <a:endParaRPr lang="en-US"/>
          </a:p>
        </p:txBody>
      </p:sp>
    </p:spTree>
    <p:extLst>
      <p:ext uri="{BB962C8B-B14F-4D97-AF65-F5344CB8AC3E}">
        <p14:creationId xmlns:p14="http://schemas.microsoft.com/office/powerpoint/2010/main" val="1337096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14350" lvl="1" indent="-514350">
              <a:buFont typeface="Arial" pitchFamily="34" charset="0"/>
              <a:buChar char="•"/>
            </a:pPr>
            <a:r>
              <a:rPr lang="en-US" dirty="0" smtClean="0"/>
              <a:t>Certifies </a:t>
            </a:r>
            <a:r>
              <a:rPr lang="en-US" dirty="0"/>
              <a:t>that the applicant meets eligibility requirements 	</a:t>
            </a:r>
            <a:endParaRPr lang="en-US" dirty="0" smtClean="0">
              <a:latin typeface="Calibri" pitchFamily="34" charset="0"/>
              <a:ea typeface="Kozuka Gothic Pro L" pitchFamily="34" charset="-128"/>
              <a:cs typeface="Arial" pitchFamily="34" charset="0"/>
            </a:endParaRPr>
          </a:p>
          <a:p>
            <a:pPr marL="514350" lvl="1" indent="-514350">
              <a:buFont typeface="Arial" pitchFamily="34" charset="0"/>
              <a:buChar char="•"/>
            </a:pPr>
            <a:r>
              <a:rPr lang="en-US" dirty="0" smtClean="0">
                <a:latin typeface="Calibri" pitchFamily="34" charset="0"/>
                <a:ea typeface="Kozuka Gothic Pro L" pitchFamily="34" charset="-128"/>
                <a:cs typeface="Arial" pitchFamily="34" charset="0"/>
              </a:rPr>
              <a:t>An </a:t>
            </a:r>
            <a:r>
              <a:rPr lang="en-US" dirty="0">
                <a:latin typeface="Calibri" pitchFamily="34" charset="0"/>
                <a:ea typeface="Kozuka Gothic Pro L" pitchFamily="34" charset="-128"/>
                <a:cs typeface="Arial" pitchFamily="34" charset="0"/>
              </a:rPr>
              <a:t>individual applicant must file an FCC Form 460 for itself and a separate FCC Form 460 for any associated off-site administrative office or off-site data center.</a:t>
            </a:r>
          </a:p>
          <a:p>
            <a:pPr marL="514350" lvl="1" indent="-514350">
              <a:buFont typeface="Arial" pitchFamily="34" charset="0"/>
              <a:buChar char="•"/>
            </a:pPr>
            <a:r>
              <a:rPr lang="en-US" dirty="0">
                <a:latin typeface="Calibri" pitchFamily="34" charset="0"/>
                <a:ea typeface="Kozuka Gothic Pro L" pitchFamily="34" charset="-128"/>
                <a:cs typeface="Arial" pitchFamily="34" charset="0"/>
              </a:rPr>
              <a:t>Eligibility must be determined before an FCC Form 461 (Requests for Services Form) can be reviewed</a:t>
            </a:r>
            <a:r>
              <a:rPr lang="en-US" dirty="0" smtClean="0">
                <a:latin typeface="Calibri" pitchFamily="34" charset="0"/>
                <a:ea typeface="Kozuka Gothic Pro L" pitchFamily="34" charset="-128"/>
                <a:cs typeface="Arial" pitchFamily="34" charset="0"/>
              </a:rPr>
              <a:t>.</a:t>
            </a:r>
          </a:p>
          <a:p>
            <a:pPr marL="514350" lvl="1" indent="-514350">
              <a:buFont typeface="Arial" pitchFamily="34" charset="0"/>
              <a:buChar char="•"/>
            </a:pPr>
            <a:r>
              <a:rPr lang="en-US" dirty="0" smtClean="0">
                <a:latin typeface="Calibri" pitchFamily="34" charset="0"/>
                <a:ea typeface="Kozuka Gothic Pro L" pitchFamily="34" charset="-128"/>
                <a:cs typeface="Arial" pitchFamily="34" charset="0"/>
              </a:rPr>
              <a:t>Includes </a:t>
            </a:r>
            <a:r>
              <a:rPr lang="en-US" sz="2800" dirty="0" smtClean="0">
                <a:latin typeface="Calibri" pitchFamily="34" charset="0"/>
                <a:ea typeface="Kozuka Gothic Pro L" pitchFamily="34" charset="-128"/>
                <a:cs typeface="Arial" pitchFamily="34" charset="0"/>
              </a:rPr>
              <a:t>site information, contact information, eligibility information, certifications </a:t>
            </a:r>
            <a:r>
              <a:rPr lang="en-US" sz="2800" dirty="0">
                <a:latin typeface="Calibri" pitchFamily="34" charset="0"/>
                <a:ea typeface="Kozuka Gothic Pro L" pitchFamily="34" charset="-128"/>
                <a:cs typeface="Arial" pitchFamily="34" charset="0"/>
              </a:rPr>
              <a:t>and signatures</a:t>
            </a:r>
            <a:endParaRPr lang="en-US" dirty="0">
              <a:latin typeface="Calibri" pitchFamily="34" charset="0"/>
              <a:ea typeface="Kozuka Gothic Pro L" pitchFamily="34" charset="-128"/>
              <a:cs typeface="Arial" pitchFamily="34" charset="0"/>
            </a:endParaRPr>
          </a:p>
          <a:p>
            <a:pPr marL="514350" lvl="1" indent="-514350">
              <a:buFont typeface="Arial" pitchFamily="34" charset="0"/>
              <a:buChar char="•"/>
            </a:pPr>
            <a:endParaRPr lang="en-US" dirty="0">
              <a:latin typeface="Calibri" pitchFamily="34" charset="0"/>
              <a:ea typeface="Kozuka Gothic Pro L" pitchFamily="34" charset="-128"/>
              <a:cs typeface="Arial" pitchFamily="34" charset="0"/>
            </a:endParaRPr>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FCC Form </a:t>
            </a:r>
            <a:r>
              <a:rPr lang="en-US" dirty="0" smtClean="0"/>
              <a:t>460: </a:t>
            </a:r>
            <a:r>
              <a:rPr lang="en-US" dirty="0"/>
              <a:t>Eligibility and Registration Form</a:t>
            </a:r>
            <a:br>
              <a:rPr lang="en-US" dirty="0"/>
            </a:b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25</a:t>
            </a:fld>
            <a:endParaRPr lang="en-US"/>
          </a:p>
        </p:txBody>
      </p:sp>
    </p:spTree>
    <p:extLst>
      <p:ext uri="{BB962C8B-B14F-4D97-AF65-F5344CB8AC3E}">
        <p14:creationId xmlns:p14="http://schemas.microsoft.com/office/powerpoint/2010/main" val="3486229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All </a:t>
            </a:r>
            <a:r>
              <a:rPr lang="en-US" dirty="0"/>
              <a:t>applicants requesting funding through the HCF Program </a:t>
            </a:r>
          </a:p>
          <a:p>
            <a:r>
              <a:rPr lang="en-US" dirty="0"/>
              <a:t>Every applicant must submit an FCC Form 460 even if the applicant has been deemed eligible to participate in another component of the RHC Program (Telecom or Pilot Program). </a:t>
            </a:r>
            <a:endParaRPr lang="en-US" dirty="0" smtClean="0"/>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FCC Form 460: Who Must Submit</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26</a:t>
            </a:fld>
            <a:endParaRPr lang="en-US"/>
          </a:p>
        </p:txBody>
      </p:sp>
    </p:spTree>
    <p:extLst>
      <p:ext uri="{BB962C8B-B14F-4D97-AF65-F5344CB8AC3E}">
        <p14:creationId xmlns:p14="http://schemas.microsoft.com/office/powerpoint/2010/main" val="1738161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The </a:t>
            </a:r>
            <a:r>
              <a:rPr lang="en-US" dirty="0"/>
              <a:t>FCC Form 460 may be submitted at any time during the funding year. </a:t>
            </a:r>
            <a:endParaRPr lang="en-US" dirty="0" smtClean="0"/>
          </a:p>
          <a:p>
            <a:r>
              <a:rPr lang="en-US" dirty="0" smtClean="0"/>
              <a:t>The </a:t>
            </a:r>
            <a:r>
              <a:rPr lang="en-US" dirty="0"/>
              <a:t>form only needs to be submitted once (as opposed to every funding year) to establish eligibility, unless there are information changes. </a:t>
            </a:r>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FCC Form 460: When to Submit</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27</a:t>
            </a:fld>
            <a:endParaRPr lang="en-US"/>
          </a:p>
        </p:txBody>
      </p:sp>
    </p:spTree>
    <p:extLst>
      <p:ext uri="{BB962C8B-B14F-4D97-AF65-F5344CB8AC3E}">
        <p14:creationId xmlns:p14="http://schemas.microsoft.com/office/powerpoint/2010/main" val="2917944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14350" lvl="1" indent="-514350">
              <a:buFont typeface="Arial" pitchFamily="34" charset="0"/>
              <a:buChar char="•"/>
            </a:pPr>
            <a:r>
              <a:rPr lang="en-US" dirty="0">
                <a:latin typeface="Calibri" pitchFamily="34" charset="0"/>
                <a:ea typeface="Kozuka Gothic Pro L" pitchFamily="34" charset="-128"/>
                <a:cs typeface="Arial" pitchFamily="34" charset="0"/>
              </a:rPr>
              <a:t>Initiates the competitive bidding process,</a:t>
            </a:r>
          </a:p>
          <a:p>
            <a:pPr marL="514350" lvl="1" indent="-514350">
              <a:buFont typeface="Arial" pitchFamily="34" charset="0"/>
              <a:buChar char="•"/>
            </a:pPr>
            <a:r>
              <a:rPr lang="en-US" dirty="0">
                <a:latin typeface="Calibri" pitchFamily="34" charset="0"/>
                <a:ea typeface="Kozuka Gothic Pro L" pitchFamily="34" charset="-128"/>
                <a:cs typeface="Arial" pitchFamily="34" charset="0"/>
              </a:rPr>
              <a:t>Must be posted on USAC’s website for at least 28 days,</a:t>
            </a:r>
            <a:endParaRPr lang="en-US" strike="sngStrike" dirty="0">
              <a:latin typeface="Calibri" pitchFamily="34" charset="0"/>
              <a:ea typeface="Kozuka Gothic Pro L" pitchFamily="34" charset="-128"/>
              <a:cs typeface="Arial" pitchFamily="34" charset="0"/>
            </a:endParaRPr>
          </a:p>
          <a:p>
            <a:pPr marL="514350" lvl="1" indent="-514350">
              <a:buFont typeface="Arial" pitchFamily="34" charset="0"/>
              <a:buChar char="•"/>
            </a:pPr>
            <a:r>
              <a:rPr lang="en-US" dirty="0">
                <a:latin typeface="Calibri" pitchFamily="34" charset="0"/>
                <a:ea typeface="Kozuka Gothic Pro L" pitchFamily="34" charset="-128"/>
                <a:cs typeface="Arial" pitchFamily="34" charset="0"/>
              </a:rPr>
              <a:t>Provides information about requested services and network equipment to enable an effective competitive bidding process, and</a:t>
            </a:r>
            <a:endParaRPr lang="en-US" strike="sngStrike" dirty="0">
              <a:latin typeface="Calibri" pitchFamily="34" charset="0"/>
              <a:ea typeface="Kozuka Gothic Pro L" pitchFamily="34" charset="-128"/>
              <a:cs typeface="Arial" pitchFamily="34" charset="0"/>
            </a:endParaRPr>
          </a:p>
          <a:p>
            <a:pPr marL="514350" lvl="1" indent="-514350">
              <a:buFont typeface="Arial" pitchFamily="34" charset="0"/>
              <a:buChar char="•"/>
            </a:pPr>
            <a:r>
              <a:rPr lang="en-US" dirty="0">
                <a:latin typeface="Calibri" pitchFamily="34" charset="0"/>
                <a:ea typeface="Kozuka Gothic Pro L" pitchFamily="34" charset="-128"/>
                <a:cs typeface="Arial" pitchFamily="34" charset="0"/>
              </a:rPr>
              <a:t>Can be submitted starting 180 days before the beginning of the funding year</a:t>
            </a:r>
            <a:r>
              <a:rPr lang="en-US" dirty="0">
                <a:solidFill>
                  <a:srgbClr val="7030A0"/>
                </a:solidFill>
                <a:latin typeface="Calibri" pitchFamily="34" charset="0"/>
                <a:ea typeface="Kozuka Gothic Pro L" pitchFamily="34" charset="-128"/>
                <a:cs typeface="Arial" pitchFamily="34" charset="0"/>
              </a:rPr>
              <a:t>.</a:t>
            </a:r>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FCC Form 461: Request for Services Form</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28</a:t>
            </a:fld>
            <a:endParaRPr lang="en-US"/>
          </a:p>
        </p:txBody>
      </p:sp>
    </p:spTree>
    <p:extLst>
      <p:ext uri="{BB962C8B-B14F-4D97-AF65-F5344CB8AC3E}">
        <p14:creationId xmlns:p14="http://schemas.microsoft.com/office/powerpoint/2010/main" val="785387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smtClean="0"/>
              <a:t>All </a:t>
            </a:r>
            <a:r>
              <a:rPr lang="en-US" sz="2800" dirty="0"/>
              <a:t>applicants, unless their request for service meets one or more of the HCF Program competitive bidding exemptions. 	</a:t>
            </a:r>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FCC Form 461: Who Must Submit</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29</a:t>
            </a:fld>
            <a:endParaRPr lang="en-US"/>
          </a:p>
        </p:txBody>
      </p:sp>
    </p:spTree>
    <p:extLst>
      <p:ext uri="{BB962C8B-B14F-4D97-AF65-F5344CB8AC3E}">
        <p14:creationId xmlns:p14="http://schemas.microsoft.com/office/powerpoint/2010/main" val="265446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Rural Health Care Program</a:t>
            </a:r>
            <a:endParaRPr lang="en-US" dirty="0"/>
          </a:p>
        </p:txBody>
      </p:sp>
      <p:sp>
        <p:nvSpPr>
          <p:cNvPr id="5" name="Title 4"/>
          <p:cNvSpPr>
            <a:spLocks noGrp="1"/>
          </p:cNvSpPr>
          <p:nvPr>
            <p:ph type="title"/>
          </p:nvPr>
        </p:nvSpPr>
        <p:spPr/>
        <p:txBody>
          <a:bodyPr/>
          <a:lstStyle/>
          <a:p>
            <a:r>
              <a:rPr lang="en-US" dirty="0" smtClean="0"/>
              <a:t>Program Overview</a:t>
            </a:r>
            <a:endParaRPr lang="en-US" dirty="0"/>
          </a:p>
        </p:txBody>
      </p:sp>
      <p:sp>
        <p:nvSpPr>
          <p:cNvPr id="2" name="Slide Number Placeholder 1"/>
          <p:cNvSpPr>
            <a:spLocks noGrp="1"/>
          </p:cNvSpPr>
          <p:nvPr>
            <p:ph type="sldNum" sz="quarter" idx="12"/>
          </p:nvPr>
        </p:nvSpPr>
        <p:spPr/>
        <p:txBody>
          <a:bodyPr/>
          <a:lstStyle/>
          <a:p>
            <a:fld id="{442D1DFD-59C6-4309-9EEA-9D0713F76AFA}" type="slidenum">
              <a:rPr lang="en-US" smtClean="0"/>
              <a:t>3</a:t>
            </a:fld>
            <a:endParaRPr lang="en-US"/>
          </a:p>
        </p:txBody>
      </p:sp>
    </p:spTree>
    <p:extLst>
      <p:ext uri="{BB962C8B-B14F-4D97-AF65-F5344CB8AC3E}">
        <p14:creationId xmlns:p14="http://schemas.microsoft.com/office/powerpoint/2010/main" val="28871685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cs typeface="Times New Roman" pitchFamily="18" charset="0"/>
              </a:rPr>
              <a:t>An annual undiscounted cost less than or equal to $10,000</a:t>
            </a:r>
            <a:r>
              <a:rPr lang="en-US" sz="2400" dirty="0">
                <a:solidFill>
                  <a:srgbClr val="7030A0"/>
                </a:solidFill>
                <a:cs typeface="Times New Roman" pitchFamily="18" charset="0"/>
              </a:rPr>
              <a:t>,</a:t>
            </a:r>
          </a:p>
          <a:p>
            <a:r>
              <a:rPr lang="en-US" sz="2400" dirty="0">
                <a:cs typeface="Times New Roman" pitchFamily="18" charset="0"/>
              </a:rPr>
              <a:t>Purchasing from a government-negotiated Master Services Agreement (MSA).</a:t>
            </a:r>
          </a:p>
          <a:p>
            <a:r>
              <a:rPr lang="en-US" sz="2400" dirty="0">
                <a:cs typeface="Times New Roman" pitchFamily="18" charset="0"/>
              </a:rPr>
              <a:t>MSAs approved under the Pilot Program or HCF Program,</a:t>
            </a:r>
            <a:endParaRPr lang="en-US" sz="2400" strike="sngStrike" dirty="0">
              <a:cs typeface="Times New Roman" pitchFamily="18" charset="0"/>
            </a:endParaRPr>
          </a:p>
          <a:p>
            <a:r>
              <a:rPr lang="en-US" sz="2400" dirty="0" smtClean="0">
                <a:cs typeface="Times New Roman" pitchFamily="18" charset="0"/>
              </a:rPr>
              <a:t>Contracts </a:t>
            </a:r>
            <a:r>
              <a:rPr lang="en-US" sz="2400" dirty="0">
                <a:cs typeface="Times New Roman" pitchFamily="18" charset="0"/>
              </a:rPr>
              <a:t>negotiated under the E-rate Program (Schools and Libraries Program</a:t>
            </a:r>
            <a:r>
              <a:rPr lang="en-US" sz="2400" dirty="0" smtClean="0">
                <a:cs typeface="Times New Roman" pitchFamily="18" charset="0"/>
              </a:rPr>
              <a:t>).</a:t>
            </a:r>
          </a:p>
          <a:p>
            <a:r>
              <a:rPr lang="en-US" sz="2400" dirty="0">
                <a:cs typeface="Times New Roman" pitchFamily="18" charset="0"/>
              </a:rPr>
              <a:t>A multi-year contract deemed evergreen by </a:t>
            </a:r>
            <a:r>
              <a:rPr lang="en-US" sz="2400" dirty="0" smtClean="0">
                <a:cs typeface="Times New Roman" pitchFamily="18" charset="0"/>
              </a:rPr>
              <a:t>USAC.</a:t>
            </a:r>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FCC Form 461: Competitive Bidding Exemptions</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30</a:t>
            </a:fld>
            <a:endParaRPr lang="en-US"/>
          </a:p>
        </p:txBody>
      </p:sp>
    </p:spTree>
    <p:extLst>
      <p:ext uri="{BB962C8B-B14F-4D97-AF65-F5344CB8AC3E}">
        <p14:creationId xmlns:p14="http://schemas.microsoft.com/office/powerpoint/2010/main" val="1042153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2800" dirty="0"/>
              <a:t>If USAC has designated a multi-year contract as evergreen, then for the life of the contract, applicants do not need to annually re-bid the service or post an FCC Form 461 (47 CFR, Section 54.642(h)(4)).</a:t>
            </a:r>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What is an Evergreen Contract?</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31</a:t>
            </a:fld>
            <a:endParaRPr lang="en-US"/>
          </a:p>
        </p:txBody>
      </p:sp>
    </p:spTree>
    <p:extLst>
      <p:ext uri="{BB962C8B-B14F-4D97-AF65-F5344CB8AC3E}">
        <p14:creationId xmlns:p14="http://schemas.microsoft.com/office/powerpoint/2010/main" val="2891174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cs typeface="Times New Roman" pitchFamily="18" charset="0"/>
              </a:rPr>
              <a:t>All applicants must seek competitive bids for supported services.</a:t>
            </a:r>
          </a:p>
          <a:p>
            <a:r>
              <a:rPr lang="en-US" sz="2800" dirty="0">
                <a:cs typeface="Times New Roman" pitchFamily="18" charset="0"/>
              </a:rPr>
              <a:t>All applicants must certify that they have selected the most cost-effective bid on their requests for funding (unless they qualify for a competitive bidding exemption).</a:t>
            </a:r>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FCC Form 461: Choosing the Most Cost-Effective Bid</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32</a:t>
            </a:fld>
            <a:endParaRPr lang="en-US"/>
          </a:p>
        </p:txBody>
      </p:sp>
    </p:spTree>
    <p:extLst>
      <p:ext uri="{BB962C8B-B14F-4D97-AF65-F5344CB8AC3E}">
        <p14:creationId xmlns:p14="http://schemas.microsoft.com/office/powerpoint/2010/main" val="2088281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14350" lvl="1" indent="-514350">
              <a:buFont typeface="Arial" pitchFamily="34" charset="0"/>
              <a:buChar char="•"/>
            </a:pPr>
            <a:r>
              <a:rPr lang="en-US" dirty="0">
                <a:latin typeface="Calibri" pitchFamily="34" charset="0"/>
                <a:ea typeface="Kozuka Gothic Pro L" pitchFamily="34" charset="-128"/>
                <a:cs typeface="Arial" pitchFamily="34" charset="0"/>
              </a:rPr>
              <a:t>Provides USAC with information necessary to evaluate an applicant’s funding request</a:t>
            </a:r>
          </a:p>
          <a:p>
            <a:pPr marL="514350" lvl="1" indent="-514350">
              <a:buFont typeface="Arial" pitchFamily="34" charset="0"/>
              <a:buChar char="•"/>
            </a:pPr>
            <a:r>
              <a:rPr lang="en-US" dirty="0" smtClean="0">
                <a:latin typeface="Calibri" pitchFamily="34" charset="0"/>
                <a:ea typeface="Kozuka Gothic Pro L" pitchFamily="34" charset="-128"/>
                <a:cs typeface="Arial" pitchFamily="34" charset="0"/>
              </a:rPr>
              <a:t>Applicants </a:t>
            </a:r>
            <a:r>
              <a:rPr lang="en-US" dirty="0">
                <a:latin typeface="Calibri" pitchFamily="34" charset="0"/>
                <a:ea typeface="Kozuka Gothic Pro L" pitchFamily="34" charset="-128"/>
                <a:cs typeface="Arial" pitchFamily="34" charset="0"/>
              </a:rPr>
              <a:t>can seek a multi-year funding commitment</a:t>
            </a:r>
          </a:p>
          <a:p>
            <a:pPr marL="514350" lvl="1" indent="-514350">
              <a:buFont typeface="Arial" pitchFamily="34" charset="0"/>
              <a:buChar char="•"/>
            </a:pPr>
            <a:r>
              <a:rPr lang="en-US" dirty="0">
                <a:latin typeface="Calibri" pitchFamily="34" charset="0"/>
                <a:ea typeface="Kozuka Gothic Pro L" pitchFamily="34" charset="-128"/>
                <a:cs typeface="Arial" pitchFamily="34" charset="0"/>
              </a:rPr>
              <a:t>Applicants can file for multiple services on a single </a:t>
            </a:r>
            <a:r>
              <a:rPr lang="en-US" dirty="0" smtClean="0">
                <a:latin typeface="Calibri" pitchFamily="34" charset="0"/>
                <a:ea typeface="Kozuka Gothic Pro L" pitchFamily="34" charset="-128"/>
                <a:cs typeface="Arial" pitchFamily="34" charset="0"/>
              </a:rPr>
              <a:t>form</a:t>
            </a:r>
            <a:endParaRPr lang="en-US" sz="2800" dirty="0"/>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FCC Form 462: Funding Request Form</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33</a:t>
            </a:fld>
            <a:endParaRPr lang="en-US"/>
          </a:p>
        </p:txBody>
      </p:sp>
    </p:spTree>
    <p:extLst>
      <p:ext uri="{BB962C8B-B14F-4D97-AF65-F5344CB8AC3E}">
        <p14:creationId xmlns:p14="http://schemas.microsoft.com/office/powerpoint/2010/main" val="725179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t>All applicants requesting funding through the HCF Program 	</a:t>
            </a:r>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FCC Form 462: Who Must Submit</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34</a:t>
            </a:fld>
            <a:endParaRPr lang="en-US"/>
          </a:p>
        </p:txBody>
      </p:sp>
    </p:spTree>
    <p:extLst>
      <p:ext uri="{BB962C8B-B14F-4D97-AF65-F5344CB8AC3E}">
        <p14:creationId xmlns:p14="http://schemas.microsoft.com/office/powerpoint/2010/main" val="3572363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t>Can be submitted as early as the 29th day after the FCC Form 461 posting (the Allowable Contract Selection Date or ACSD) </a:t>
            </a:r>
          </a:p>
          <a:p>
            <a:r>
              <a:rPr lang="en-US" sz="2800" dirty="0"/>
              <a:t>Must be submitted prior to 11:59 PM on June 30, the last day of the funding year 	</a:t>
            </a:r>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FCC Form 462: When to File</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35</a:t>
            </a:fld>
            <a:endParaRPr lang="en-US"/>
          </a:p>
        </p:txBody>
      </p:sp>
    </p:spTree>
    <p:extLst>
      <p:ext uri="{BB962C8B-B14F-4D97-AF65-F5344CB8AC3E}">
        <p14:creationId xmlns:p14="http://schemas.microsoft.com/office/powerpoint/2010/main" val="1898057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14350" lvl="1" indent="-514350">
              <a:buFont typeface="Arial" pitchFamily="34" charset="0"/>
              <a:buChar char="•"/>
            </a:pPr>
            <a:r>
              <a:rPr lang="en-US" dirty="0">
                <a:latin typeface="Calibri" pitchFamily="34" charset="0"/>
                <a:ea typeface="Kozuka Gothic Pro L" pitchFamily="34" charset="-128"/>
                <a:cs typeface="Arial" pitchFamily="34" charset="0"/>
              </a:rPr>
              <a:t>Serves as a request to USAC for disbursement of funding from the HCF Program for services and equipment.</a:t>
            </a:r>
          </a:p>
          <a:p>
            <a:pPr marL="514350" lvl="1" indent="-514350">
              <a:buFont typeface="Arial" pitchFamily="34" charset="0"/>
              <a:buChar char="•"/>
            </a:pPr>
            <a:r>
              <a:rPr lang="en-US" dirty="0">
                <a:latin typeface="Calibri" pitchFamily="34" charset="0"/>
                <a:ea typeface="Kozuka Gothic Pro L" pitchFamily="34" charset="-128"/>
                <a:cs typeface="Arial" pitchFamily="34" charset="0"/>
              </a:rPr>
              <a:t>Filing the FCC Form 463 is a joint process between the applicant and service provider</a:t>
            </a:r>
            <a:r>
              <a:rPr lang="en-US" dirty="0">
                <a:solidFill>
                  <a:srgbClr val="7030A0"/>
                </a:solidFill>
                <a:latin typeface="Calibri" pitchFamily="34" charset="0"/>
                <a:ea typeface="Kozuka Gothic Pro L" pitchFamily="34" charset="-128"/>
                <a:cs typeface="Arial" pitchFamily="34" charset="0"/>
              </a:rPr>
              <a:t>.</a:t>
            </a:r>
          </a:p>
          <a:p>
            <a:pPr marL="514350" lvl="1" indent="-514350">
              <a:buFont typeface="Arial" pitchFamily="34" charset="0"/>
              <a:buChar char="•"/>
            </a:pPr>
            <a:r>
              <a:rPr lang="en-US" dirty="0">
                <a:latin typeface="Calibri" pitchFamily="34" charset="0"/>
                <a:ea typeface="Kozuka Gothic Pro L" pitchFamily="34" charset="-128"/>
                <a:cs typeface="Arial" pitchFamily="34" charset="0"/>
              </a:rPr>
              <a:t>The applicant initiates the submission of the form and submits the form to the service provider who approves or rejects the form.</a:t>
            </a:r>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FCC Form 463: Invoice and Request for Disbursement</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36</a:t>
            </a:fld>
            <a:endParaRPr lang="en-US"/>
          </a:p>
        </p:txBody>
      </p:sp>
    </p:spTree>
    <p:extLst>
      <p:ext uri="{BB962C8B-B14F-4D97-AF65-F5344CB8AC3E}">
        <p14:creationId xmlns:p14="http://schemas.microsoft.com/office/powerpoint/2010/main" val="2577334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eaLnBrk="0" hangingPunct="0">
              <a:spcAft>
                <a:spcPts val="600"/>
              </a:spcAft>
              <a:buNone/>
              <a:defRPr/>
            </a:pPr>
            <a:r>
              <a:rPr lang="en-US" dirty="0">
                <a:latin typeface="Calibri" pitchFamily="34" charset="0"/>
                <a:ea typeface="Kozuka Gothic Pro B" pitchFamily="34" charset="-128"/>
                <a:cs typeface="Arial" pitchFamily="34" charset="0"/>
              </a:rPr>
              <a:t>The Invoice and Request for Disbursement Form m</a:t>
            </a:r>
            <a:r>
              <a:rPr lang="en-US" dirty="0">
                <a:latin typeface="Calibri" pitchFamily="34" charset="0"/>
                <a:ea typeface="Kozuka Gothic Pro L" pitchFamily="34" charset="-128"/>
                <a:cs typeface="Arial" pitchFamily="34" charset="0"/>
              </a:rPr>
              <a:t>ay only be submitted after (cont’d): </a:t>
            </a:r>
          </a:p>
          <a:p>
            <a:pPr marL="747522" lvl="2" indent="-347472">
              <a:spcBef>
                <a:spcPts val="0"/>
              </a:spcBef>
              <a:spcAft>
                <a:spcPts val="600"/>
              </a:spcAft>
            </a:pPr>
            <a:r>
              <a:rPr lang="en-US" sz="2600" dirty="0">
                <a:latin typeface="Calibri" pitchFamily="34" charset="0"/>
                <a:ea typeface="Kozuka Gothic Pro L" pitchFamily="34" charset="-128"/>
                <a:cs typeface="Arial" pitchFamily="34" charset="0"/>
              </a:rPr>
              <a:t>The applicant has submitted its 35 percent contribution to the service provider, and</a:t>
            </a:r>
          </a:p>
          <a:p>
            <a:pPr marL="747522" lvl="2" indent="-347472">
              <a:spcBef>
                <a:spcPts val="0"/>
              </a:spcBef>
              <a:spcAft>
                <a:spcPts val="600"/>
              </a:spcAft>
            </a:pPr>
            <a:r>
              <a:rPr lang="en-US" sz="2600" dirty="0">
                <a:latin typeface="Calibri" pitchFamily="34" charset="0"/>
                <a:ea typeface="Kozuka Gothic Pro L" pitchFamily="34" charset="-128"/>
                <a:cs typeface="Arial" pitchFamily="34" charset="0"/>
              </a:rPr>
              <a:t>The service provider and applicant certify and sign the FCC Form 463.</a:t>
            </a:r>
          </a:p>
          <a:p>
            <a:pPr marL="0" indent="0">
              <a:buNone/>
            </a:pPr>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FCC Form 463: Invoice and Request for Disbursement</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37</a:t>
            </a:fld>
            <a:endParaRPr lang="en-US"/>
          </a:p>
        </p:txBody>
      </p:sp>
    </p:spTree>
    <p:extLst>
      <p:ext uri="{BB962C8B-B14F-4D97-AF65-F5344CB8AC3E}">
        <p14:creationId xmlns:p14="http://schemas.microsoft.com/office/powerpoint/2010/main" val="1884492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Can be submitted when the applicant’s FCC Form 462 has been approved and it has received a bill from the service provider (cannot submit for future service dates) </a:t>
            </a:r>
          </a:p>
          <a:p>
            <a:r>
              <a:rPr lang="en-US" dirty="0"/>
              <a:t>Applicants can submit FCC Forms 463 for individual or multiple months. </a:t>
            </a:r>
          </a:p>
          <a:p>
            <a:r>
              <a:rPr lang="en-US" dirty="0"/>
              <a:t>Must be submitted within six months of the end of the funding request. 	</a:t>
            </a:r>
            <a:endParaRPr lang="en-US" dirty="0" smtClean="0"/>
          </a:p>
          <a:p>
            <a:r>
              <a:rPr lang="en-US" dirty="0"/>
              <a:t>Applicants must submit one form per funding request number (FRN). 	</a:t>
            </a:r>
          </a:p>
          <a:p>
            <a:endParaRPr lang="en-US" dirty="0"/>
          </a:p>
          <a:p>
            <a:endParaRPr lang="en-US" dirty="0"/>
          </a:p>
        </p:txBody>
      </p:sp>
      <p:sp>
        <p:nvSpPr>
          <p:cNvPr id="3" name="Text Placeholder 2"/>
          <p:cNvSpPr>
            <a:spLocks noGrp="1"/>
          </p:cNvSpPr>
          <p:nvPr>
            <p:ph type="body" sz="quarter" idx="12"/>
          </p:nvPr>
        </p:nvSpPr>
        <p:spPr/>
        <p:txBody>
          <a:bodyPr/>
          <a:lstStyle/>
          <a:p>
            <a:r>
              <a:rPr lang="en-US" dirty="0"/>
              <a:t>HCF Program Overview</a:t>
            </a:r>
          </a:p>
        </p:txBody>
      </p:sp>
      <p:sp>
        <p:nvSpPr>
          <p:cNvPr id="4" name="Title 3"/>
          <p:cNvSpPr>
            <a:spLocks noGrp="1"/>
          </p:cNvSpPr>
          <p:nvPr>
            <p:ph type="title"/>
          </p:nvPr>
        </p:nvSpPr>
        <p:spPr/>
        <p:txBody>
          <a:bodyPr/>
          <a:lstStyle/>
          <a:p>
            <a:r>
              <a:rPr lang="en-US" dirty="0" smtClean="0"/>
              <a:t>FCC Form 463: When to Submit</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38</a:t>
            </a:fld>
            <a:endParaRPr lang="en-US"/>
          </a:p>
        </p:txBody>
      </p:sp>
    </p:spTree>
    <p:extLst>
      <p:ext uri="{BB962C8B-B14F-4D97-AF65-F5344CB8AC3E}">
        <p14:creationId xmlns:p14="http://schemas.microsoft.com/office/powerpoint/2010/main" val="1262034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RHC Program</a:t>
            </a:r>
            <a:endParaRPr lang="en-US" dirty="0"/>
          </a:p>
        </p:txBody>
      </p:sp>
      <p:sp>
        <p:nvSpPr>
          <p:cNvPr id="3" name="Title 2"/>
          <p:cNvSpPr>
            <a:spLocks noGrp="1"/>
          </p:cNvSpPr>
          <p:nvPr>
            <p:ph type="title"/>
          </p:nvPr>
        </p:nvSpPr>
        <p:spPr/>
        <p:txBody>
          <a:bodyPr/>
          <a:lstStyle/>
          <a:p>
            <a:r>
              <a:rPr lang="en-US" dirty="0" smtClean="0"/>
              <a:t>Telecommunications Program Overview</a:t>
            </a:r>
            <a:endParaRPr lang="en-US" dirty="0"/>
          </a:p>
        </p:txBody>
      </p:sp>
      <p:sp>
        <p:nvSpPr>
          <p:cNvPr id="4" name="Slide Number Placeholder 3"/>
          <p:cNvSpPr>
            <a:spLocks noGrp="1"/>
          </p:cNvSpPr>
          <p:nvPr>
            <p:ph type="sldNum" sz="quarter" idx="12"/>
          </p:nvPr>
        </p:nvSpPr>
        <p:spPr/>
        <p:txBody>
          <a:bodyPr/>
          <a:lstStyle/>
          <a:p>
            <a:fld id="{442D1DFD-59C6-4309-9EEA-9D0713F76AFA}" type="slidenum">
              <a:rPr lang="en-US" smtClean="0"/>
              <a:t>39</a:t>
            </a:fld>
            <a:endParaRPr lang="en-US"/>
          </a:p>
        </p:txBody>
      </p:sp>
    </p:spTree>
    <p:extLst>
      <p:ext uri="{BB962C8B-B14F-4D97-AF65-F5344CB8AC3E}">
        <p14:creationId xmlns:p14="http://schemas.microsoft.com/office/powerpoint/2010/main" val="334311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smtClean="0"/>
              <a:t>Program Overview</a:t>
            </a:r>
            <a:endParaRPr lang="en-US" dirty="0"/>
          </a:p>
        </p:txBody>
      </p:sp>
      <p:sp>
        <p:nvSpPr>
          <p:cNvPr id="4" name="Title 3"/>
          <p:cNvSpPr>
            <a:spLocks noGrp="1"/>
          </p:cNvSpPr>
          <p:nvPr>
            <p:ph type="title"/>
          </p:nvPr>
        </p:nvSpPr>
        <p:spPr/>
        <p:txBody>
          <a:bodyPr/>
          <a:lstStyle/>
          <a:p>
            <a:r>
              <a:rPr lang="en-US" dirty="0"/>
              <a:t>USAC, the </a:t>
            </a:r>
            <a:r>
              <a:rPr lang="en-US" dirty="0" smtClean="0"/>
              <a:t>Universal Service Fund </a:t>
            </a:r>
            <a:r>
              <a:rPr lang="en-US" dirty="0"/>
              <a:t>(USF), and the FCC</a:t>
            </a:r>
            <a:br>
              <a:rPr lang="en-US" dirty="0"/>
            </a:br>
            <a:endParaRPr lang="en-US" dirty="0"/>
          </a:p>
        </p:txBody>
      </p:sp>
      <p:sp>
        <p:nvSpPr>
          <p:cNvPr id="23" name="Text Placeholder 4"/>
          <p:cNvSpPr txBox="1">
            <a:spLocks/>
          </p:cNvSpPr>
          <p:nvPr/>
        </p:nvSpPr>
        <p:spPr>
          <a:xfrm>
            <a:off x="510654" y="1866900"/>
            <a:ext cx="8229600" cy="3733800"/>
          </a:xfrm>
          <a:prstGeom prst="rect">
            <a:avLst/>
          </a:prstGeom>
        </p:spPr>
        <p:txBody>
          <a:bodyPr/>
          <a:lstStyle>
            <a:lvl1pPr marL="342900" indent="-342900" algn="l" defTabSz="914400" rtl="0" eaLnBrk="1" latinLnBrk="0" hangingPunct="1">
              <a:spcBef>
                <a:spcPts val="0"/>
              </a:spcBef>
              <a:spcAft>
                <a:spcPts val="1200"/>
              </a:spcAft>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ts val="0"/>
              </a:spcBef>
              <a:spcAft>
                <a:spcPts val="1200"/>
              </a:spcAft>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Arial" pitchFamily="34" charset="0"/>
              <a:buNone/>
            </a:pPr>
            <a:r>
              <a:rPr lang="en-US" dirty="0" smtClean="0">
                <a:ea typeface="Kozuka Gothic Pro L" pitchFamily="34" charset="-128"/>
              </a:rPr>
              <a:t>The Universal Service Administrative Company (USAC) administers the universal service fund (USF) on behalf of and under the auspices of the FCC.</a:t>
            </a:r>
          </a:p>
          <a:p>
            <a:pPr marL="0" lvl="1" indent="0">
              <a:buFont typeface="Arial" pitchFamily="34" charset="0"/>
              <a:buNone/>
            </a:pPr>
            <a:endParaRPr lang="en-US" dirty="0" smtClean="0">
              <a:ea typeface="Kozuka Gothic Pro L" pitchFamily="34" charset="-128"/>
            </a:endParaRPr>
          </a:p>
        </p:txBody>
      </p:sp>
      <p:sp>
        <p:nvSpPr>
          <p:cNvPr id="24" name="Rounded Rectangle 23"/>
          <p:cNvSpPr/>
          <p:nvPr/>
        </p:nvSpPr>
        <p:spPr>
          <a:xfrm>
            <a:off x="457200" y="3733800"/>
            <a:ext cx="1981200" cy="1981200"/>
          </a:xfrm>
          <a:prstGeom prst="roundRect">
            <a:avLst/>
          </a:prstGeom>
          <a:solidFill>
            <a:schemeClr val="bg1">
              <a:lumMod val="85000"/>
              <a:alpha val="44000"/>
            </a:schemeClr>
          </a:solidFill>
          <a:ln>
            <a:solidFill>
              <a:srgbClr val="EE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514600" y="3733800"/>
            <a:ext cx="1981200" cy="1981200"/>
          </a:xfrm>
          <a:prstGeom prst="roundRect">
            <a:avLst/>
          </a:prstGeom>
          <a:solidFill>
            <a:schemeClr val="bg1">
              <a:lumMod val="85000"/>
              <a:alpha val="44000"/>
            </a:schemeClr>
          </a:solidFill>
          <a:ln>
            <a:solidFill>
              <a:srgbClr val="EE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572000" y="3733800"/>
            <a:ext cx="1981200" cy="1981200"/>
          </a:xfrm>
          <a:prstGeom prst="roundRect">
            <a:avLst/>
          </a:prstGeom>
          <a:solidFill>
            <a:schemeClr val="bg1">
              <a:lumMod val="85000"/>
              <a:alpha val="44000"/>
            </a:schemeClr>
          </a:solidFill>
          <a:ln>
            <a:solidFill>
              <a:srgbClr val="EE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600"/>
              </a:spcAft>
            </a:pPr>
            <a:r>
              <a:rPr lang="en-US" sz="2200" b="1" dirty="0" smtClean="0">
                <a:solidFill>
                  <a:schemeClr val="tx1"/>
                </a:solidFill>
                <a:ea typeface="Kozuka Gothic Pro H" pitchFamily="34" charset="-128"/>
              </a:rPr>
              <a:t>Rural Health Care </a:t>
            </a:r>
          </a:p>
          <a:p>
            <a:pPr marL="0" lvl="1" algn="ctr">
              <a:spcAft>
                <a:spcPts val="600"/>
              </a:spcAft>
            </a:pPr>
            <a:endParaRPr lang="en-US" sz="2200" b="1" dirty="0" smtClean="0">
              <a:solidFill>
                <a:schemeClr val="tx1"/>
              </a:solidFill>
              <a:ea typeface="Kozuka Gothic Pro H" pitchFamily="34" charset="-128"/>
            </a:endParaRPr>
          </a:p>
        </p:txBody>
      </p:sp>
      <p:sp>
        <p:nvSpPr>
          <p:cNvPr id="27" name="Rounded Rectangle 26"/>
          <p:cNvSpPr/>
          <p:nvPr/>
        </p:nvSpPr>
        <p:spPr>
          <a:xfrm>
            <a:off x="6629400" y="3733800"/>
            <a:ext cx="2133600" cy="1981200"/>
          </a:xfrm>
          <a:prstGeom prst="roundRect">
            <a:avLst/>
          </a:prstGeom>
          <a:solidFill>
            <a:schemeClr val="bg1">
              <a:lumMod val="85000"/>
              <a:alpha val="44000"/>
            </a:schemeClr>
          </a:solidFill>
          <a:ln>
            <a:solidFill>
              <a:srgbClr val="EE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57200" y="4335214"/>
            <a:ext cx="1981200" cy="846386"/>
          </a:xfrm>
          <a:prstGeom prst="rect">
            <a:avLst/>
          </a:prstGeom>
          <a:noFill/>
        </p:spPr>
        <p:txBody>
          <a:bodyPr wrap="square" rtlCol="0">
            <a:spAutoFit/>
          </a:bodyPr>
          <a:lstStyle/>
          <a:p>
            <a:pPr marL="0" lvl="1" algn="ctr">
              <a:spcAft>
                <a:spcPts val="600"/>
              </a:spcAft>
            </a:pPr>
            <a:r>
              <a:rPr lang="en-US" sz="2200" b="1" dirty="0" smtClean="0">
                <a:latin typeface="+mj-lt"/>
                <a:ea typeface="Kozuka Gothic Pro H" pitchFamily="34" charset="-128"/>
              </a:rPr>
              <a:t>High Cost</a:t>
            </a:r>
          </a:p>
          <a:p>
            <a:pPr marL="0" lvl="1" algn="ctr">
              <a:spcAft>
                <a:spcPts val="600"/>
              </a:spcAft>
            </a:pPr>
            <a:endParaRPr lang="en-US" sz="2200" b="1" dirty="0" smtClean="0">
              <a:latin typeface="+mj-lt"/>
              <a:ea typeface="Kozuka Gothic Pro H" pitchFamily="34" charset="-128"/>
            </a:endParaRPr>
          </a:p>
        </p:txBody>
      </p:sp>
      <p:sp>
        <p:nvSpPr>
          <p:cNvPr id="29" name="TextBox 28"/>
          <p:cNvSpPr txBox="1"/>
          <p:nvPr/>
        </p:nvSpPr>
        <p:spPr>
          <a:xfrm>
            <a:off x="2514600" y="4335214"/>
            <a:ext cx="1981200" cy="430887"/>
          </a:xfrm>
          <a:prstGeom prst="rect">
            <a:avLst/>
          </a:prstGeom>
          <a:noFill/>
        </p:spPr>
        <p:txBody>
          <a:bodyPr wrap="square" rtlCol="0">
            <a:spAutoFit/>
          </a:bodyPr>
          <a:lstStyle/>
          <a:p>
            <a:pPr marL="0" lvl="1" algn="ctr">
              <a:spcAft>
                <a:spcPts val="600"/>
              </a:spcAft>
            </a:pPr>
            <a:r>
              <a:rPr lang="en-US" sz="2200" b="1" dirty="0" smtClean="0">
                <a:latin typeface="+mj-lt"/>
                <a:ea typeface="Kozuka Gothic Pro H" pitchFamily="34" charset="-128"/>
              </a:rPr>
              <a:t>Lifeline</a:t>
            </a:r>
          </a:p>
        </p:txBody>
      </p:sp>
      <p:sp>
        <p:nvSpPr>
          <p:cNvPr id="30" name="TextBox 29"/>
          <p:cNvSpPr txBox="1"/>
          <p:nvPr/>
        </p:nvSpPr>
        <p:spPr>
          <a:xfrm>
            <a:off x="6629400" y="4114800"/>
            <a:ext cx="2133600" cy="769441"/>
          </a:xfrm>
          <a:prstGeom prst="rect">
            <a:avLst/>
          </a:prstGeom>
          <a:noFill/>
        </p:spPr>
        <p:txBody>
          <a:bodyPr wrap="square" rtlCol="0">
            <a:spAutoFit/>
          </a:bodyPr>
          <a:lstStyle/>
          <a:p>
            <a:pPr marL="0" lvl="1" algn="ctr">
              <a:spcAft>
                <a:spcPts val="600"/>
              </a:spcAft>
            </a:pPr>
            <a:r>
              <a:rPr lang="en-US" sz="2200" b="1" dirty="0" smtClean="0">
                <a:ea typeface="Kozuka Gothic Pro H" pitchFamily="34" charset="-128"/>
              </a:rPr>
              <a:t>Schools and Libraries</a:t>
            </a:r>
          </a:p>
        </p:txBody>
      </p:sp>
      <p:sp>
        <p:nvSpPr>
          <p:cNvPr id="3" name="Slide Number Placeholder 2"/>
          <p:cNvSpPr>
            <a:spLocks noGrp="1"/>
          </p:cNvSpPr>
          <p:nvPr>
            <p:ph type="sldNum" sz="quarter" idx="14"/>
          </p:nvPr>
        </p:nvSpPr>
        <p:spPr/>
        <p:txBody>
          <a:bodyPr/>
          <a:lstStyle/>
          <a:p>
            <a:fld id="{442D1DFD-59C6-4309-9EEA-9D0713F76AFA}" type="slidenum">
              <a:rPr lang="en-US" smtClean="0"/>
              <a:t>4</a:t>
            </a:fld>
            <a:endParaRPr lang="en-US"/>
          </a:p>
        </p:txBody>
      </p:sp>
    </p:spTree>
    <p:extLst>
      <p:ext uri="{BB962C8B-B14F-4D97-AF65-F5344CB8AC3E}">
        <p14:creationId xmlns:p14="http://schemas.microsoft.com/office/powerpoint/2010/main" val="827078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14350" lvl="1" indent="-514350" defTabSz="1066800">
              <a:spcAft>
                <a:spcPts val="600"/>
              </a:spcAft>
              <a:buFont typeface="+mj-lt"/>
              <a:buAutoNum type="arabicPeriod"/>
            </a:pPr>
            <a:r>
              <a:rPr lang="en-US" dirty="0">
                <a:latin typeface="Calibri" pitchFamily="34" charset="0"/>
                <a:cs typeface="Arial" pitchFamily="34" charset="0"/>
              </a:rPr>
              <a:t>Determine Eligibility</a:t>
            </a:r>
          </a:p>
          <a:p>
            <a:pPr marL="914400" lvl="2" indent="-514350" defTabSz="1066800">
              <a:spcAft>
                <a:spcPts val="600"/>
              </a:spcAft>
            </a:pPr>
            <a:r>
              <a:rPr lang="en-US" sz="2600" dirty="0">
                <a:latin typeface="Calibri" pitchFamily="34" charset="0"/>
                <a:cs typeface="Arial" pitchFamily="34" charset="0"/>
              </a:rPr>
              <a:t>Must meet the three initial program criteria and make sure requested services are eligible</a:t>
            </a:r>
          </a:p>
          <a:p>
            <a:pPr marL="514350" lvl="1" indent="-514350" defTabSz="1066800">
              <a:spcAft>
                <a:spcPts val="600"/>
              </a:spcAft>
              <a:buFont typeface="+mj-lt"/>
              <a:buAutoNum type="arabicPeriod"/>
            </a:pPr>
            <a:r>
              <a:rPr lang="en-US" dirty="0">
                <a:latin typeface="Calibri" pitchFamily="34" charset="0"/>
                <a:cs typeface="Arial" pitchFamily="34" charset="0"/>
              </a:rPr>
              <a:t>Develop Evaluation Criteria and Request Services</a:t>
            </a:r>
          </a:p>
          <a:p>
            <a:pPr marL="914400" lvl="2" indent="-514350" defTabSz="1066800">
              <a:spcAft>
                <a:spcPts val="600"/>
              </a:spcAft>
            </a:pPr>
            <a:r>
              <a:rPr lang="en-US" sz="2600" dirty="0">
                <a:latin typeface="Calibri" pitchFamily="34" charset="0"/>
                <a:cs typeface="Arial" pitchFamily="34" charset="0"/>
              </a:rPr>
              <a:t>Develop scoring criteria to evaluate bids and describe service needs (posted on USAC website)</a:t>
            </a:r>
          </a:p>
          <a:p>
            <a:pPr marL="514350" lvl="1" indent="-514350" defTabSz="1066800">
              <a:spcAft>
                <a:spcPts val="600"/>
              </a:spcAft>
              <a:buFont typeface="+mj-lt"/>
              <a:buAutoNum type="arabicPeriod"/>
            </a:pPr>
            <a:r>
              <a:rPr lang="en-US" dirty="0">
                <a:latin typeface="Calibri" pitchFamily="34" charset="0"/>
                <a:cs typeface="Arial" pitchFamily="34" charset="0"/>
              </a:rPr>
              <a:t>Evaluate Bids &amp; Select a Service Provider</a:t>
            </a:r>
          </a:p>
          <a:p>
            <a:pPr marL="914400" lvl="2" indent="-514350" defTabSz="1066800">
              <a:spcAft>
                <a:spcPts val="600"/>
              </a:spcAft>
            </a:pPr>
            <a:r>
              <a:rPr lang="en-US" sz="2600" dirty="0">
                <a:latin typeface="Calibri" pitchFamily="34" charset="0"/>
                <a:cs typeface="Arial" pitchFamily="34" charset="0"/>
              </a:rPr>
              <a:t>Choose the “most cost-effective” service provider</a:t>
            </a:r>
          </a:p>
          <a:p>
            <a:endParaRPr lang="en-US" dirty="0"/>
          </a:p>
        </p:txBody>
      </p:sp>
      <p:sp>
        <p:nvSpPr>
          <p:cNvPr id="3" name="Text Placeholder 2"/>
          <p:cNvSpPr>
            <a:spLocks noGrp="1"/>
          </p:cNvSpPr>
          <p:nvPr>
            <p:ph type="body" sz="quarter" idx="12"/>
          </p:nvPr>
        </p:nvSpPr>
        <p:spPr/>
        <p:txBody>
          <a:bodyPr/>
          <a:lstStyle/>
          <a:p>
            <a:r>
              <a:rPr lang="en-US" dirty="0" smtClean="0"/>
              <a:t>Telecom Program Overview</a:t>
            </a:r>
            <a:endParaRPr lang="en-US" dirty="0"/>
          </a:p>
        </p:txBody>
      </p:sp>
      <p:sp>
        <p:nvSpPr>
          <p:cNvPr id="4" name="Title 3"/>
          <p:cNvSpPr>
            <a:spLocks noGrp="1"/>
          </p:cNvSpPr>
          <p:nvPr>
            <p:ph type="title"/>
          </p:nvPr>
        </p:nvSpPr>
        <p:spPr/>
        <p:txBody>
          <a:bodyPr/>
          <a:lstStyle/>
          <a:p>
            <a:r>
              <a:rPr lang="en-US" dirty="0"/>
              <a:t>Application Process</a:t>
            </a:r>
          </a:p>
        </p:txBody>
      </p:sp>
      <p:sp>
        <p:nvSpPr>
          <p:cNvPr id="5" name="Slide Number Placeholder 4"/>
          <p:cNvSpPr>
            <a:spLocks noGrp="1"/>
          </p:cNvSpPr>
          <p:nvPr>
            <p:ph type="sldNum" sz="quarter" idx="14"/>
          </p:nvPr>
        </p:nvSpPr>
        <p:spPr/>
        <p:txBody>
          <a:bodyPr/>
          <a:lstStyle/>
          <a:p>
            <a:fld id="{442D1DFD-59C6-4309-9EEA-9D0713F76AFA}" type="slidenum">
              <a:rPr lang="en-US" smtClean="0"/>
              <a:t>40</a:t>
            </a:fld>
            <a:endParaRPr lang="en-US"/>
          </a:p>
        </p:txBody>
      </p:sp>
    </p:spTree>
    <p:extLst>
      <p:ext uri="{BB962C8B-B14F-4D97-AF65-F5344CB8AC3E}">
        <p14:creationId xmlns:p14="http://schemas.microsoft.com/office/powerpoint/2010/main" val="2980386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lvl="1" indent="0" defTabSz="1066800">
              <a:spcAft>
                <a:spcPts val="600"/>
              </a:spcAft>
              <a:buNone/>
            </a:pPr>
            <a:r>
              <a:rPr lang="en-US" sz="2800" dirty="0">
                <a:latin typeface="Calibri" pitchFamily="34" charset="0"/>
                <a:cs typeface="Arial" pitchFamily="34" charset="0"/>
              </a:rPr>
              <a:t>4</a:t>
            </a:r>
            <a:r>
              <a:rPr lang="en-US" dirty="0">
                <a:latin typeface="Calibri" pitchFamily="34" charset="0"/>
                <a:cs typeface="Arial" pitchFamily="34" charset="0"/>
              </a:rPr>
              <a:t>.   Submit Funding Requests</a:t>
            </a:r>
          </a:p>
          <a:p>
            <a:pPr marL="914400" lvl="2" indent="-514350" defTabSz="1066800">
              <a:spcAft>
                <a:spcPts val="600"/>
              </a:spcAft>
            </a:pPr>
            <a:r>
              <a:rPr lang="en-US" sz="2600" dirty="0">
                <a:latin typeface="Calibri" pitchFamily="34" charset="0"/>
                <a:cs typeface="Arial" pitchFamily="34" charset="0"/>
              </a:rPr>
              <a:t>Provide information about services and selected service provider</a:t>
            </a:r>
          </a:p>
          <a:p>
            <a:pPr marL="0" lvl="1" indent="0" defTabSz="1066800">
              <a:spcAft>
                <a:spcPts val="600"/>
              </a:spcAft>
              <a:buNone/>
            </a:pPr>
            <a:r>
              <a:rPr lang="en-US" dirty="0">
                <a:latin typeface="Calibri" pitchFamily="34" charset="0"/>
                <a:cs typeface="Arial" pitchFamily="34" charset="0"/>
              </a:rPr>
              <a:t>5.  Review, Approve, Submit</a:t>
            </a:r>
          </a:p>
          <a:p>
            <a:pPr marL="914400" lvl="2" indent="-514350" defTabSz="1066800">
              <a:spcAft>
                <a:spcPts val="600"/>
              </a:spcAft>
            </a:pPr>
            <a:r>
              <a:rPr lang="en-US" sz="2600" dirty="0">
                <a:latin typeface="Calibri" pitchFamily="34" charset="0"/>
                <a:cs typeface="Arial" pitchFamily="34" charset="0"/>
              </a:rPr>
              <a:t>Review HCP support schedule and submit last application form certifying that the service was turned on and dates of service</a:t>
            </a:r>
          </a:p>
          <a:p>
            <a:endParaRPr lang="en-US" dirty="0"/>
          </a:p>
        </p:txBody>
      </p:sp>
      <p:sp>
        <p:nvSpPr>
          <p:cNvPr id="3" name="Text Placeholder 2"/>
          <p:cNvSpPr>
            <a:spLocks noGrp="1"/>
          </p:cNvSpPr>
          <p:nvPr>
            <p:ph type="body" sz="quarter" idx="12"/>
          </p:nvPr>
        </p:nvSpPr>
        <p:spPr/>
        <p:txBody>
          <a:bodyPr/>
          <a:lstStyle/>
          <a:p>
            <a:r>
              <a:rPr lang="en-US" dirty="0" smtClean="0"/>
              <a:t>Telecom Program Overview</a:t>
            </a:r>
            <a:endParaRPr lang="en-US" dirty="0"/>
          </a:p>
        </p:txBody>
      </p:sp>
      <p:sp>
        <p:nvSpPr>
          <p:cNvPr id="4" name="Title 3"/>
          <p:cNvSpPr>
            <a:spLocks noGrp="1"/>
          </p:cNvSpPr>
          <p:nvPr>
            <p:ph type="title"/>
          </p:nvPr>
        </p:nvSpPr>
        <p:spPr/>
        <p:txBody>
          <a:bodyPr/>
          <a:lstStyle/>
          <a:p>
            <a:r>
              <a:rPr lang="en-US" dirty="0"/>
              <a:t>Application Process</a:t>
            </a:r>
          </a:p>
        </p:txBody>
      </p:sp>
      <p:sp>
        <p:nvSpPr>
          <p:cNvPr id="5" name="Slide Number Placeholder 4"/>
          <p:cNvSpPr>
            <a:spLocks noGrp="1"/>
          </p:cNvSpPr>
          <p:nvPr>
            <p:ph type="sldNum" sz="quarter" idx="14"/>
          </p:nvPr>
        </p:nvSpPr>
        <p:spPr/>
        <p:txBody>
          <a:bodyPr/>
          <a:lstStyle/>
          <a:p>
            <a:fld id="{442D1DFD-59C6-4309-9EEA-9D0713F76AFA}" type="slidenum">
              <a:rPr lang="en-US" smtClean="0"/>
              <a:t>41</a:t>
            </a:fld>
            <a:endParaRPr lang="en-US"/>
          </a:p>
        </p:txBody>
      </p:sp>
    </p:spTree>
    <p:extLst>
      <p:ext uri="{BB962C8B-B14F-4D97-AF65-F5344CB8AC3E}">
        <p14:creationId xmlns:p14="http://schemas.microsoft.com/office/powerpoint/2010/main" val="1301491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FCC Form 465 – Description of Services Requested and Certification Form </a:t>
            </a:r>
          </a:p>
          <a:p>
            <a:r>
              <a:rPr lang="en-US" dirty="0"/>
              <a:t>FCC Form 466 – Funding Request and Certification Form </a:t>
            </a:r>
          </a:p>
          <a:p>
            <a:r>
              <a:rPr lang="en-US" dirty="0"/>
              <a:t>FCC Form 467 – Connection Certification Form</a:t>
            </a:r>
          </a:p>
          <a:p>
            <a:endParaRPr lang="en-US" dirty="0"/>
          </a:p>
        </p:txBody>
      </p:sp>
      <p:sp>
        <p:nvSpPr>
          <p:cNvPr id="3" name="Text Placeholder 2"/>
          <p:cNvSpPr>
            <a:spLocks noGrp="1"/>
          </p:cNvSpPr>
          <p:nvPr>
            <p:ph type="body" sz="quarter" idx="12"/>
          </p:nvPr>
        </p:nvSpPr>
        <p:spPr/>
        <p:txBody>
          <a:bodyPr/>
          <a:lstStyle/>
          <a:p>
            <a:r>
              <a:rPr lang="en-US" dirty="0" smtClean="0"/>
              <a:t>Telecom Program Overview</a:t>
            </a:r>
            <a:endParaRPr lang="en-US" dirty="0"/>
          </a:p>
        </p:txBody>
      </p:sp>
      <p:sp>
        <p:nvSpPr>
          <p:cNvPr id="4" name="Title 3"/>
          <p:cNvSpPr>
            <a:spLocks noGrp="1"/>
          </p:cNvSpPr>
          <p:nvPr>
            <p:ph type="title"/>
          </p:nvPr>
        </p:nvSpPr>
        <p:spPr/>
        <p:txBody>
          <a:bodyPr/>
          <a:lstStyle/>
          <a:p>
            <a:r>
              <a:rPr lang="en-US" dirty="0"/>
              <a:t>Three FCC Forms</a:t>
            </a:r>
          </a:p>
        </p:txBody>
      </p:sp>
      <p:sp>
        <p:nvSpPr>
          <p:cNvPr id="5" name="Slide Number Placeholder 4"/>
          <p:cNvSpPr>
            <a:spLocks noGrp="1"/>
          </p:cNvSpPr>
          <p:nvPr>
            <p:ph type="sldNum" sz="quarter" idx="14"/>
          </p:nvPr>
        </p:nvSpPr>
        <p:spPr/>
        <p:txBody>
          <a:bodyPr/>
          <a:lstStyle/>
          <a:p>
            <a:fld id="{442D1DFD-59C6-4309-9EEA-9D0713F76AFA}" type="slidenum">
              <a:rPr lang="en-US" smtClean="0"/>
              <a:t>42</a:t>
            </a:fld>
            <a:endParaRPr lang="en-US"/>
          </a:p>
        </p:txBody>
      </p:sp>
    </p:spTree>
    <p:extLst>
      <p:ext uri="{BB962C8B-B14F-4D97-AF65-F5344CB8AC3E}">
        <p14:creationId xmlns:p14="http://schemas.microsoft.com/office/powerpoint/2010/main" val="315154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FCC Form 465 – Three business days</a:t>
            </a:r>
          </a:p>
          <a:p>
            <a:r>
              <a:rPr lang="en-US" dirty="0"/>
              <a:t>FCC Form 466 – 150 business days</a:t>
            </a:r>
          </a:p>
          <a:p>
            <a:r>
              <a:rPr lang="en-US" dirty="0"/>
              <a:t>FCC Form 467 – One business day</a:t>
            </a:r>
          </a:p>
          <a:p>
            <a:pPr marL="0" indent="0">
              <a:buNone/>
            </a:pPr>
            <a:endParaRPr lang="en-US" dirty="0"/>
          </a:p>
        </p:txBody>
      </p:sp>
      <p:sp>
        <p:nvSpPr>
          <p:cNvPr id="3" name="Text Placeholder 2"/>
          <p:cNvSpPr>
            <a:spLocks noGrp="1"/>
          </p:cNvSpPr>
          <p:nvPr>
            <p:ph type="body" sz="quarter" idx="12"/>
          </p:nvPr>
        </p:nvSpPr>
        <p:spPr/>
        <p:txBody>
          <a:bodyPr/>
          <a:lstStyle/>
          <a:p>
            <a:r>
              <a:rPr lang="en-US" dirty="0" smtClean="0"/>
              <a:t>Telecom Program Overview</a:t>
            </a:r>
            <a:endParaRPr lang="en-US" dirty="0"/>
          </a:p>
        </p:txBody>
      </p:sp>
      <p:sp>
        <p:nvSpPr>
          <p:cNvPr id="4" name="Title 3"/>
          <p:cNvSpPr>
            <a:spLocks noGrp="1"/>
          </p:cNvSpPr>
          <p:nvPr>
            <p:ph type="title"/>
          </p:nvPr>
        </p:nvSpPr>
        <p:spPr/>
        <p:txBody>
          <a:bodyPr/>
          <a:lstStyle/>
          <a:p>
            <a:r>
              <a:rPr lang="en-US" dirty="0"/>
              <a:t>Average Processing Time</a:t>
            </a:r>
          </a:p>
        </p:txBody>
      </p:sp>
      <p:sp>
        <p:nvSpPr>
          <p:cNvPr id="5" name="Slide Number Placeholder 4"/>
          <p:cNvSpPr>
            <a:spLocks noGrp="1"/>
          </p:cNvSpPr>
          <p:nvPr>
            <p:ph type="sldNum" sz="quarter" idx="14"/>
          </p:nvPr>
        </p:nvSpPr>
        <p:spPr/>
        <p:txBody>
          <a:bodyPr/>
          <a:lstStyle/>
          <a:p>
            <a:fld id="{442D1DFD-59C6-4309-9EEA-9D0713F76AFA}" type="slidenum">
              <a:rPr lang="en-US" smtClean="0"/>
              <a:t>43</a:t>
            </a:fld>
            <a:endParaRPr lang="en-US"/>
          </a:p>
        </p:txBody>
      </p:sp>
    </p:spTree>
    <p:extLst>
      <p:ext uri="{BB962C8B-B14F-4D97-AF65-F5344CB8AC3E}">
        <p14:creationId xmlns:p14="http://schemas.microsoft.com/office/powerpoint/2010/main" val="3787764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FCC Form 465 – Description of Services Requested and Certification Form </a:t>
            </a:r>
          </a:p>
          <a:p>
            <a:r>
              <a:rPr lang="en-US" dirty="0"/>
              <a:t>FCC Form 466 – Funding Request and Certification Form </a:t>
            </a:r>
          </a:p>
          <a:p>
            <a:r>
              <a:rPr lang="en-US" dirty="0"/>
              <a:t>FCC Form 467 – Connection Certification Form</a:t>
            </a:r>
          </a:p>
          <a:p>
            <a:endParaRPr lang="en-US" dirty="0"/>
          </a:p>
        </p:txBody>
      </p:sp>
      <p:sp>
        <p:nvSpPr>
          <p:cNvPr id="3" name="Text Placeholder 2"/>
          <p:cNvSpPr>
            <a:spLocks noGrp="1"/>
          </p:cNvSpPr>
          <p:nvPr>
            <p:ph type="body" sz="quarter" idx="12"/>
          </p:nvPr>
        </p:nvSpPr>
        <p:spPr/>
        <p:txBody>
          <a:bodyPr/>
          <a:lstStyle/>
          <a:p>
            <a:r>
              <a:rPr lang="en-US" dirty="0" smtClean="0"/>
              <a:t>Telecom Program Overview</a:t>
            </a:r>
            <a:endParaRPr lang="en-US" dirty="0"/>
          </a:p>
        </p:txBody>
      </p:sp>
      <p:sp>
        <p:nvSpPr>
          <p:cNvPr id="4" name="Title 3"/>
          <p:cNvSpPr>
            <a:spLocks noGrp="1"/>
          </p:cNvSpPr>
          <p:nvPr>
            <p:ph type="title"/>
          </p:nvPr>
        </p:nvSpPr>
        <p:spPr/>
        <p:txBody>
          <a:bodyPr/>
          <a:lstStyle/>
          <a:p>
            <a:r>
              <a:rPr lang="en-US" dirty="0"/>
              <a:t>Three FCC Forms</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4"/>
          </p:nvPr>
        </p:nvSpPr>
        <p:spPr/>
        <p:txBody>
          <a:bodyPr/>
          <a:lstStyle/>
          <a:p>
            <a:fld id="{442D1DFD-59C6-4309-9EEA-9D0713F76AFA}" type="slidenum">
              <a:rPr lang="en-US" smtClean="0"/>
              <a:t>44</a:t>
            </a:fld>
            <a:endParaRPr lang="en-US"/>
          </a:p>
        </p:txBody>
      </p:sp>
    </p:spTree>
    <p:extLst>
      <p:ext uri="{BB962C8B-B14F-4D97-AF65-F5344CB8AC3E}">
        <p14:creationId xmlns:p14="http://schemas.microsoft.com/office/powerpoint/2010/main" val="1657772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2400" b="1" dirty="0"/>
              <a:t>Eligibility, Registration and Request for Services Form</a:t>
            </a:r>
            <a:endParaRPr lang="en-US" sz="2400" dirty="0"/>
          </a:p>
          <a:p>
            <a:r>
              <a:rPr lang="en-US" sz="2400" dirty="0"/>
              <a:t>Eligibility must be determined before the FCC Form 465 can be posted</a:t>
            </a:r>
          </a:p>
          <a:p>
            <a:r>
              <a:rPr lang="en-US" sz="2400" dirty="0"/>
              <a:t>Initiates the competitive bidding process</a:t>
            </a:r>
          </a:p>
          <a:p>
            <a:r>
              <a:rPr lang="en-US" sz="2400" dirty="0"/>
              <a:t>Must be posted on USAC’s website for at least 28 days</a:t>
            </a:r>
          </a:p>
          <a:p>
            <a:r>
              <a:rPr lang="en-US" sz="2400" dirty="0"/>
              <a:t>Provides information about requested services to enable an effective competitive bidding process</a:t>
            </a:r>
          </a:p>
          <a:p>
            <a:r>
              <a:rPr lang="en-US" sz="2400" dirty="0"/>
              <a:t>Can be submitted starting 180 days before the beginning of the funding year</a:t>
            </a:r>
          </a:p>
          <a:p>
            <a:pPr marL="0" indent="0">
              <a:buNone/>
            </a:pPr>
            <a:endParaRPr lang="en-US" dirty="0"/>
          </a:p>
        </p:txBody>
      </p:sp>
      <p:sp>
        <p:nvSpPr>
          <p:cNvPr id="3" name="Text Placeholder 2"/>
          <p:cNvSpPr>
            <a:spLocks noGrp="1"/>
          </p:cNvSpPr>
          <p:nvPr>
            <p:ph type="body" sz="quarter" idx="12"/>
          </p:nvPr>
        </p:nvSpPr>
        <p:spPr/>
        <p:txBody>
          <a:bodyPr/>
          <a:lstStyle/>
          <a:p>
            <a:r>
              <a:rPr lang="en-US" dirty="0" smtClean="0"/>
              <a:t>Telecom Program Overview</a:t>
            </a:r>
            <a:endParaRPr lang="en-US" dirty="0"/>
          </a:p>
        </p:txBody>
      </p:sp>
      <p:sp>
        <p:nvSpPr>
          <p:cNvPr id="4" name="Title 3"/>
          <p:cNvSpPr>
            <a:spLocks noGrp="1"/>
          </p:cNvSpPr>
          <p:nvPr>
            <p:ph type="title"/>
          </p:nvPr>
        </p:nvSpPr>
        <p:spPr/>
        <p:txBody>
          <a:bodyPr/>
          <a:lstStyle/>
          <a:p>
            <a:r>
              <a:rPr lang="en-US" dirty="0" smtClean="0"/>
              <a:t>FCC Form 465</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45</a:t>
            </a:fld>
            <a:endParaRPr lang="en-US"/>
          </a:p>
        </p:txBody>
      </p:sp>
    </p:spTree>
    <p:extLst>
      <p:ext uri="{BB962C8B-B14F-4D97-AF65-F5344CB8AC3E}">
        <p14:creationId xmlns:p14="http://schemas.microsoft.com/office/powerpoint/2010/main" val="25795689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t>All applicants requesting </a:t>
            </a:r>
            <a:r>
              <a:rPr lang="en-US" sz="2400" dirty="0" smtClean="0"/>
              <a:t>funding through </a:t>
            </a:r>
            <a:r>
              <a:rPr lang="en-US" sz="2400" dirty="0"/>
              <a:t>the </a:t>
            </a:r>
            <a:r>
              <a:rPr lang="en-US" sz="2400" dirty="0" smtClean="0"/>
              <a:t>Telecommunications Program </a:t>
            </a:r>
            <a:r>
              <a:rPr lang="en-US" sz="2400" dirty="0"/>
              <a:t>who do not have an </a:t>
            </a:r>
            <a:r>
              <a:rPr lang="en-US" sz="2400" dirty="0" smtClean="0"/>
              <a:t>active evergreen </a:t>
            </a:r>
            <a:r>
              <a:rPr lang="en-US" sz="2400" dirty="0"/>
              <a:t>contract (no </a:t>
            </a:r>
            <a:r>
              <a:rPr lang="en-US" sz="2400" dirty="0" smtClean="0"/>
              <a:t>evergreen contract </a:t>
            </a:r>
            <a:r>
              <a:rPr lang="en-US" sz="2400" dirty="0"/>
              <a:t>or an evergreen contract </a:t>
            </a:r>
            <a:r>
              <a:rPr lang="en-US" sz="2400" dirty="0" smtClean="0"/>
              <a:t>that expiries </a:t>
            </a:r>
            <a:r>
              <a:rPr lang="en-US" sz="2400" dirty="0"/>
              <a:t>or is modified during </a:t>
            </a:r>
            <a:r>
              <a:rPr lang="en-US" sz="2400" dirty="0" smtClean="0"/>
              <a:t>the funding </a:t>
            </a:r>
            <a:r>
              <a:rPr lang="en-US" sz="2400" dirty="0"/>
              <a:t>year</a:t>
            </a:r>
            <a:r>
              <a:rPr lang="en-US" sz="2400" dirty="0" smtClean="0"/>
              <a:t>). </a:t>
            </a:r>
          </a:p>
          <a:p>
            <a:r>
              <a:rPr lang="en-US" sz="2400" dirty="0" smtClean="0"/>
              <a:t>Every </a:t>
            </a:r>
            <a:r>
              <a:rPr lang="en-US" sz="2400" dirty="0"/>
              <a:t>applicant </a:t>
            </a:r>
            <a:r>
              <a:rPr lang="en-US" sz="2400" dirty="0" smtClean="0"/>
              <a:t>must submit </a:t>
            </a:r>
            <a:r>
              <a:rPr lang="en-US" sz="2400" dirty="0"/>
              <a:t>an FCC Form 465 even if </a:t>
            </a:r>
            <a:r>
              <a:rPr lang="en-US" sz="2400" dirty="0" smtClean="0"/>
              <a:t>the applicant </a:t>
            </a:r>
            <a:r>
              <a:rPr lang="en-US" sz="2400" dirty="0"/>
              <a:t>has been deemed eligible </a:t>
            </a:r>
            <a:r>
              <a:rPr lang="en-US" sz="2400" dirty="0" smtClean="0"/>
              <a:t>to participate </a:t>
            </a:r>
            <a:r>
              <a:rPr lang="en-US" sz="2400" dirty="0"/>
              <a:t>in another component </a:t>
            </a:r>
            <a:r>
              <a:rPr lang="en-US" sz="2400" dirty="0" smtClean="0"/>
              <a:t>of the </a:t>
            </a:r>
            <a:r>
              <a:rPr lang="en-US" sz="2400" dirty="0"/>
              <a:t>RHC Program (Healthcare </a:t>
            </a:r>
            <a:r>
              <a:rPr lang="en-US" sz="2400" dirty="0" smtClean="0"/>
              <a:t>Connect Fund </a:t>
            </a:r>
            <a:r>
              <a:rPr lang="en-US" sz="2400" dirty="0"/>
              <a:t>or Pilot Program).</a:t>
            </a:r>
            <a:endParaRPr lang="en-US" dirty="0"/>
          </a:p>
        </p:txBody>
      </p:sp>
      <p:sp>
        <p:nvSpPr>
          <p:cNvPr id="3" name="Text Placeholder 2"/>
          <p:cNvSpPr>
            <a:spLocks noGrp="1"/>
          </p:cNvSpPr>
          <p:nvPr>
            <p:ph type="body" sz="quarter" idx="12"/>
          </p:nvPr>
        </p:nvSpPr>
        <p:spPr/>
        <p:txBody>
          <a:bodyPr/>
          <a:lstStyle/>
          <a:p>
            <a:r>
              <a:rPr lang="en-US" dirty="0" smtClean="0"/>
              <a:t>Telecom Program Overview</a:t>
            </a:r>
            <a:endParaRPr lang="en-US" dirty="0"/>
          </a:p>
        </p:txBody>
      </p:sp>
      <p:sp>
        <p:nvSpPr>
          <p:cNvPr id="4" name="Title 3"/>
          <p:cNvSpPr>
            <a:spLocks noGrp="1"/>
          </p:cNvSpPr>
          <p:nvPr>
            <p:ph type="title"/>
          </p:nvPr>
        </p:nvSpPr>
        <p:spPr/>
        <p:txBody>
          <a:bodyPr/>
          <a:lstStyle/>
          <a:p>
            <a:r>
              <a:rPr lang="en-US" dirty="0" smtClean="0"/>
              <a:t>FCC Form 465: Who Must Submit</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46</a:t>
            </a:fld>
            <a:endParaRPr lang="en-US"/>
          </a:p>
        </p:txBody>
      </p:sp>
    </p:spTree>
    <p:extLst>
      <p:ext uri="{BB962C8B-B14F-4D97-AF65-F5344CB8AC3E}">
        <p14:creationId xmlns:p14="http://schemas.microsoft.com/office/powerpoint/2010/main" val="2609079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t>Can be submitted as early as January </a:t>
            </a:r>
            <a:r>
              <a:rPr lang="en-US" sz="2400" dirty="0" smtClean="0"/>
              <a:t>1 prior </a:t>
            </a:r>
            <a:r>
              <a:rPr lang="en-US" sz="2400" dirty="0"/>
              <a:t>to the funding year. The form </a:t>
            </a:r>
            <a:r>
              <a:rPr lang="en-US" sz="2400" dirty="0" smtClean="0"/>
              <a:t>must be </a:t>
            </a:r>
            <a:r>
              <a:rPr lang="en-US" sz="2400" dirty="0"/>
              <a:t>posted on USAC’s website for </a:t>
            </a:r>
            <a:r>
              <a:rPr lang="en-US" sz="2400" dirty="0" smtClean="0"/>
              <a:t>a minimum </a:t>
            </a:r>
            <a:r>
              <a:rPr lang="en-US" sz="2400" dirty="0"/>
              <a:t>of 28 days before </a:t>
            </a:r>
            <a:r>
              <a:rPr lang="en-US" sz="2400" dirty="0" smtClean="0"/>
              <a:t>the applicant </a:t>
            </a:r>
            <a:r>
              <a:rPr lang="en-US" sz="2400" dirty="0"/>
              <a:t>signs a new contract with </a:t>
            </a:r>
            <a:r>
              <a:rPr lang="en-US" sz="2400" dirty="0" smtClean="0"/>
              <a:t>a service provider.</a:t>
            </a:r>
          </a:p>
          <a:p>
            <a:r>
              <a:rPr lang="en-US" sz="2400" dirty="0" smtClean="0"/>
              <a:t>To </a:t>
            </a:r>
            <a:r>
              <a:rPr lang="en-US" sz="2400" dirty="0"/>
              <a:t>be eligible for a full 12 months </a:t>
            </a:r>
            <a:r>
              <a:rPr lang="en-US" sz="2400" dirty="0" smtClean="0"/>
              <a:t>of funding</a:t>
            </a:r>
            <a:r>
              <a:rPr lang="en-US" sz="2400" dirty="0"/>
              <a:t>, submit in time for USAC to </a:t>
            </a:r>
            <a:r>
              <a:rPr lang="en-US" sz="2400" dirty="0" smtClean="0"/>
              <a:t>post by </a:t>
            </a:r>
            <a:r>
              <a:rPr lang="en-US" sz="2400" dirty="0"/>
              <a:t>June 2 (28 days before the start </a:t>
            </a:r>
            <a:r>
              <a:rPr lang="en-US" sz="2400" dirty="0" smtClean="0"/>
              <a:t>of the </a:t>
            </a:r>
            <a:r>
              <a:rPr lang="en-US" sz="2400" dirty="0"/>
              <a:t>funding year). Forms received </a:t>
            </a:r>
            <a:r>
              <a:rPr lang="en-US" sz="2400" dirty="0" smtClean="0"/>
              <a:t>later will </a:t>
            </a:r>
            <a:r>
              <a:rPr lang="en-US" sz="2400" dirty="0"/>
              <a:t>be eligible for partial year funding.</a:t>
            </a:r>
            <a:endParaRPr lang="en-US" dirty="0"/>
          </a:p>
        </p:txBody>
      </p:sp>
      <p:sp>
        <p:nvSpPr>
          <p:cNvPr id="3" name="Text Placeholder 2"/>
          <p:cNvSpPr>
            <a:spLocks noGrp="1"/>
          </p:cNvSpPr>
          <p:nvPr>
            <p:ph type="body" sz="quarter" idx="12"/>
          </p:nvPr>
        </p:nvSpPr>
        <p:spPr/>
        <p:txBody>
          <a:bodyPr/>
          <a:lstStyle/>
          <a:p>
            <a:r>
              <a:rPr lang="en-US" dirty="0" smtClean="0"/>
              <a:t>Telecom Program Overview</a:t>
            </a:r>
            <a:endParaRPr lang="en-US" dirty="0"/>
          </a:p>
        </p:txBody>
      </p:sp>
      <p:sp>
        <p:nvSpPr>
          <p:cNvPr id="4" name="Title 3"/>
          <p:cNvSpPr>
            <a:spLocks noGrp="1"/>
          </p:cNvSpPr>
          <p:nvPr>
            <p:ph type="title"/>
          </p:nvPr>
        </p:nvSpPr>
        <p:spPr/>
        <p:txBody>
          <a:bodyPr/>
          <a:lstStyle/>
          <a:p>
            <a:r>
              <a:rPr lang="en-US" dirty="0" smtClean="0"/>
              <a:t>FCC Form 465: When to Submit</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47</a:t>
            </a:fld>
            <a:endParaRPr lang="en-US"/>
          </a:p>
        </p:txBody>
      </p:sp>
    </p:spTree>
    <p:extLst>
      <p:ext uri="{BB962C8B-B14F-4D97-AF65-F5344CB8AC3E}">
        <p14:creationId xmlns:p14="http://schemas.microsoft.com/office/powerpoint/2010/main" val="1197737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Provides </a:t>
            </a:r>
            <a:r>
              <a:rPr lang="en-US" dirty="0" smtClean="0"/>
              <a:t>information about </a:t>
            </a:r>
            <a:r>
              <a:rPr lang="en-US" dirty="0"/>
              <a:t>the </a:t>
            </a:r>
            <a:r>
              <a:rPr lang="en-US" dirty="0" smtClean="0"/>
              <a:t>service agreement </a:t>
            </a:r>
            <a:r>
              <a:rPr lang="en-US" dirty="0"/>
              <a:t>and </a:t>
            </a:r>
            <a:r>
              <a:rPr lang="en-US" dirty="0" smtClean="0"/>
              <a:t>certifies that </a:t>
            </a:r>
            <a:r>
              <a:rPr lang="en-US" dirty="0"/>
              <a:t>the </a:t>
            </a:r>
            <a:r>
              <a:rPr lang="en-US" dirty="0" smtClean="0"/>
              <a:t>applicant selected </a:t>
            </a:r>
            <a:r>
              <a:rPr lang="en-US" dirty="0"/>
              <a:t>the </a:t>
            </a:r>
            <a:r>
              <a:rPr lang="en-US" dirty="0" smtClean="0"/>
              <a:t>most cost-effective offer</a:t>
            </a:r>
            <a:r>
              <a:rPr lang="en-US" dirty="0"/>
              <a:t>.</a:t>
            </a:r>
          </a:p>
          <a:p>
            <a:r>
              <a:rPr lang="en-US" dirty="0"/>
              <a:t>USAC uses </a:t>
            </a:r>
            <a:r>
              <a:rPr lang="en-US" dirty="0" smtClean="0"/>
              <a:t>the information </a:t>
            </a:r>
            <a:r>
              <a:rPr lang="en-US" dirty="0"/>
              <a:t>provided </a:t>
            </a:r>
            <a:r>
              <a:rPr lang="en-US" dirty="0" smtClean="0"/>
              <a:t>on this </a:t>
            </a:r>
            <a:r>
              <a:rPr lang="en-US" dirty="0"/>
              <a:t>form to calculate </a:t>
            </a:r>
            <a:r>
              <a:rPr lang="en-US" dirty="0" smtClean="0"/>
              <a:t>and issues </a:t>
            </a:r>
            <a:r>
              <a:rPr lang="en-US" dirty="0"/>
              <a:t>a funding </a:t>
            </a:r>
            <a:r>
              <a:rPr lang="en-US" dirty="0" smtClean="0"/>
              <a:t>decision.</a:t>
            </a:r>
            <a:endParaRPr lang="en-US" dirty="0"/>
          </a:p>
        </p:txBody>
      </p:sp>
      <p:sp>
        <p:nvSpPr>
          <p:cNvPr id="3" name="Text Placeholder 2"/>
          <p:cNvSpPr>
            <a:spLocks noGrp="1"/>
          </p:cNvSpPr>
          <p:nvPr>
            <p:ph type="body" sz="quarter" idx="12"/>
          </p:nvPr>
        </p:nvSpPr>
        <p:spPr/>
        <p:txBody>
          <a:bodyPr/>
          <a:lstStyle/>
          <a:p>
            <a:r>
              <a:rPr lang="en-US" dirty="0" smtClean="0"/>
              <a:t>Telecom Program Overview</a:t>
            </a:r>
            <a:endParaRPr lang="en-US" dirty="0"/>
          </a:p>
        </p:txBody>
      </p:sp>
      <p:sp>
        <p:nvSpPr>
          <p:cNvPr id="4" name="Title 3"/>
          <p:cNvSpPr>
            <a:spLocks noGrp="1"/>
          </p:cNvSpPr>
          <p:nvPr>
            <p:ph type="title"/>
          </p:nvPr>
        </p:nvSpPr>
        <p:spPr/>
        <p:txBody>
          <a:bodyPr/>
          <a:lstStyle/>
          <a:p>
            <a:r>
              <a:rPr lang="en-US" dirty="0" smtClean="0"/>
              <a:t>FCC Form 466</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48</a:t>
            </a:fld>
            <a:endParaRPr lang="en-US"/>
          </a:p>
        </p:txBody>
      </p:sp>
    </p:spTree>
    <p:extLst>
      <p:ext uri="{BB962C8B-B14F-4D97-AF65-F5344CB8AC3E}">
        <p14:creationId xmlns:p14="http://schemas.microsoft.com/office/powerpoint/2010/main" val="3381635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All applicants requesting </a:t>
            </a:r>
            <a:r>
              <a:rPr lang="en-US" dirty="0" smtClean="0"/>
              <a:t>funding through </a:t>
            </a:r>
            <a:r>
              <a:rPr lang="en-US" dirty="0"/>
              <a:t>the </a:t>
            </a:r>
            <a:r>
              <a:rPr lang="en-US" dirty="0" smtClean="0"/>
              <a:t>Telecommunications Program </a:t>
            </a:r>
            <a:r>
              <a:rPr lang="en-US" dirty="0"/>
              <a:t>for each circuit for </a:t>
            </a:r>
            <a:r>
              <a:rPr lang="en-US" dirty="0" smtClean="0"/>
              <a:t>which funding </a:t>
            </a:r>
            <a:r>
              <a:rPr lang="en-US" dirty="0"/>
              <a:t>is requested. (Note </a:t>
            </a:r>
            <a:r>
              <a:rPr lang="en-US" dirty="0" smtClean="0"/>
              <a:t>that multiple </a:t>
            </a:r>
            <a:r>
              <a:rPr lang="en-US" dirty="0"/>
              <a:t>forms must be submitted </a:t>
            </a:r>
            <a:r>
              <a:rPr lang="en-US" dirty="0" smtClean="0"/>
              <a:t>if the </a:t>
            </a:r>
            <a:r>
              <a:rPr lang="en-US" dirty="0"/>
              <a:t>services change or if the </a:t>
            </a:r>
            <a:r>
              <a:rPr lang="en-US" dirty="0" smtClean="0"/>
              <a:t>applicant moves </a:t>
            </a:r>
            <a:r>
              <a:rPr lang="en-US" dirty="0"/>
              <a:t>to a new location.)</a:t>
            </a:r>
          </a:p>
        </p:txBody>
      </p:sp>
      <p:sp>
        <p:nvSpPr>
          <p:cNvPr id="3" name="Text Placeholder 2"/>
          <p:cNvSpPr>
            <a:spLocks noGrp="1"/>
          </p:cNvSpPr>
          <p:nvPr>
            <p:ph type="body" sz="quarter" idx="12"/>
          </p:nvPr>
        </p:nvSpPr>
        <p:spPr/>
        <p:txBody>
          <a:bodyPr/>
          <a:lstStyle/>
          <a:p>
            <a:r>
              <a:rPr lang="en-US" dirty="0" smtClean="0"/>
              <a:t>Telecom Program Overview</a:t>
            </a:r>
            <a:endParaRPr lang="en-US" dirty="0"/>
          </a:p>
        </p:txBody>
      </p:sp>
      <p:sp>
        <p:nvSpPr>
          <p:cNvPr id="4" name="Title 3"/>
          <p:cNvSpPr>
            <a:spLocks noGrp="1"/>
          </p:cNvSpPr>
          <p:nvPr>
            <p:ph type="title"/>
          </p:nvPr>
        </p:nvSpPr>
        <p:spPr/>
        <p:txBody>
          <a:bodyPr/>
          <a:lstStyle/>
          <a:p>
            <a:r>
              <a:rPr lang="en-US" dirty="0" smtClean="0"/>
              <a:t>FCC Form 466: Who Must Submit</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49</a:t>
            </a:fld>
            <a:endParaRPr lang="en-US"/>
          </a:p>
        </p:txBody>
      </p:sp>
    </p:spTree>
    <p:extLst>
      <p:ext uri="{BB962C8B-B14F-4D97-AF65-F5344CB8AC3E}">
        <p14:creationId xmlns:p14="http://schemas.microsoft.com/office/powerpoint/2010/main" val="2809075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Font typeface="Verdana" pitchFamily="34" charset="0"/>
              <a:buNone/>
              <a:defRPr/>
            </a:pPr>
            <a:r>
              <a:rPr lang="en-US" sz="2000" dirty="0"/>
              <a:t>What is the </a:t>
            </a:r>
            <a:r>
              <a:rPr lang="en-US" sz="2000" b="1" dirty="0"/>
              <a:t>Universal Service Fund (USF)</a:t>
            </a:r>
            <a:r>
              <a:rPr lang="en-US" sz="2000" dirty="0"/>
              <a:t>?</a:t>
            </a:r>
          </a:p>
          <a:p>
            <a:pPr>
              <a:defRPr/>
            </a:pPr>
            <a:r>
              <a:rPr lang="en-US" sz="2000" dirty="0"/>
              <a:t>The USF is money collected from telecommunications companies dedicated to fulfilling the universal service goals; and</a:t>
            </a:r>
          </a:p>
          <a:p>
            <a:pPr>
              <a:defRPr/>
            </a:pPr>
            <a:r>
              <a:rPr lang="en-US" sz="2000" dirty="0"/>
              <a:t>Helps make telecom access available to all U.S. consumers</a:t>
            </a:r>
          </a:p>
          <a:p>
            <a:pPr marL="0" indent="0">
              <a:buFont typeface="Verdana" pitchFamily="34" charset="0"/>
              <a:buNone/>
              <a:defRPr/>
            </a:pPr>
            <a:r>
              <a:rPr lang="en-US" sz="2000" dirty="0"/>
              <a:t>The FCC’s universal service programs provide support to:</a:t>
            </a:r>
          </a:p>
          <a:p>
            <a:pPr lvl="1">
              <a:defRPr/>
            </a:pPr>
            <a:r>
              <a:rPr lang="en-US" sz="1800" dirty="0"/>
              <a:t>High cost companies serving remote and rural areas (Connect America Fund);</a:t>
            </a:r>
          </a:p>
          <a:p>
            <a:pPr lvl="1">
              <a:defRPr/>
            </a:pPr>
            <a:r>
              <a:rPr lang="en-US" sz="1800" dirty="0"/>
              <a:t>Low-income consumers (Lifeline Program);</a:t>
            </a:r>
          </a:p>
          <a:p>
            <a:pPr lvl="1">
              <a:defRPr/>
            </a:pPr>
            <a:r>
              <a:rPr lang="en-US" sz="1800" dirty="0"/>
              <a:t>Health care providers (Rural Health Care Program); and</a:t>
            </a:r>
          </a:p>
          <a:p>
            <a:pPr lvl="1">
              <a:defRPr/>
            </a:pPr>
            <a:r>
              <a:rPr lang="en-US" sz="1800" dirty="0"/>
              <a:t>Schools and libraries (E-rate)</a:t>
            </a:r>
          </a:p>
          <a:p>
            <a:endParaRPr lang="en-US" dirty="0"/>
          </a:p>
        </p:txBody>
      </p:sp>
      <p:sp>
        <p:nvSpPr>
          <p:cNvPr id="3" name="Text Placeholder 2"/>
          <p:cNvSpPr>
            <a:spLocks noGrp="1"/>
          </p:cNvSpPr>
          <p:nvPr>
            <p:ph type="body" sz="quarter" idx="12"/>
          </p:nvPr>
        </p:nvSpPr>
        <p:spPr/>
        <p:txBody>
          <a:bodyPr/>
          <a:lstStyle/>
          <a:p>
            <a:r>
              <a:rPr lang="en-US" dirty="0" smtClean="0"/>
              <a:t>Program Overview</a:t>
            </a:r>
            <a:endParaRPr lang="en-US" dirty="0"/>
          </a:p>
        </p:txBody>
      </p:sp>
      <p:sp>
        <p:nvSpPr>
          <p:cNvPr id="4" name="Title 3"/>
          <p:cNvSpPr>
            <a:spLocks noGrp="1"/>
          </p:cNvSpPr>
          <p:nvPr>
            <p:ph type="title"/>
          </p:nvPr>
        </p:nvSpPr>
        <p:spPr/>
        <p:txBody>
          <a:bodyPr/>
          <a:lstStyle/>
          <a:p>
            <a:r>
              <a:rPr lang="en-US" dirty="0" smtClean="0"/>
              <a:t>What is the Universal Service Fund?</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5</a:t>
            </a:fld>
            <a:endParaRPr lang="en-US"/>
          </a:p>
        </p:txBody>
      </p:sp>
    </p:spTree>
    <p:extLst>
      <p:ext uri="{BB962C8B-B14F-4D97-AF65-F5344CB8AC3E}">
        <p14:creationId xmlns:p14="http://schemas.microsoft.com/office/powerpoint/2010/main" val="3837622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Can be submitted anytime in </a:t>
            </a:r>
            <a:r>
              <a:rPr lang="en-US" dirty="0" smtClean="0"/>
              <a:t>the funding </a:t>
            </a:r>
            <a:r>
              <a:rPr lang="en-US" dirty="0"/>
              <a:t>year, but no earlier than </a:t>
            </a:r>
            <a:r>
              <a:rPr lang="en-US" dirty="0" smtClean="0"/>
              <a:t>the 29th </a:t>
            </a:r>
            <a:r>
              <a:rPr lang="en-US" dirty="0"/>
              <a:t>day after the FCC Form 465 </a:t>
            </a:r>
            <a:r>
              <a:rPr lang="en-US" dirty="0" smtClean="0"/>
              <a:t>has been </a:t>
            </a:r>
            <a:r>
              <a:rPr lang="en-US" dirty="0"/>
              <a:t>posted.</a:t>
            </a:r>
          </a:p>
          <a:p>
            <a:r>
              <a:rPr lang="en-US" dirty="0"/>
              <a:t>Must be submitted with all </a:t>
            </a:r>
            <a:r>
              <a:rPr lang="en-US" dirty="0" smtClean="0"/>
              <a:t>supporting documentation </a:t>
            </a:r>
            <a:r>
              <a:rPr lang="en-US" dirty="0"/>
              <a:t>prior to 11:59PM on </a:t>
            </a:r>
            <a:r>
              <a:rPr lang="en-US" dirty="0" smtClean="0"/>
              <a:t>June 30</a:t>
            </a:r>
            <a:r>
              <a:rPr lang="en-US" dirty="0"/>
              <a:t>, the last day of the funding year.</a:t>
            </a:r>
          </a:p>
        </p:txBody>
      </p:sp>
      <p:sp>
        <p:nvSpPr>
          <p:cNvPr id="3" name="Text Placeholder 2"/>
          <p:cNvSpPr>
            <a:spLocks noGrp="1"/>
          </p:cNvSpPr>
          <p:nvPr>
            <p:ph type="body" sz="quarter" idx="12"/>
          </p:nvPr>
        </p:nvSpPr>
        <p:spPr/>
        <p:txBody>
          <a:bodyPr/>
          <a:lstStyle/>
          <a:p>
            <a:r>
              <a:rPr lang="en-US" dirty="0" smtClean="0"/>
              <a:t>Telecom Program Overview</a:t>
            </a:r>
            <a:endParaRPr lang="en-US" dirty="0"/>
          </a:p>
        </p:txBody>
      </p:sp>
      <p:sp>
        <p:nvSpPr>
          <p:cNvPr id="4" name="Title 3"/>
          <p:cNvSpPr>
            <a:spLocks noGrp="1"/>
          </p:cNvSpPr>
          <p:nvPr>
            <p:ph type="title"/>
          </p:nvPr>
        </p:nvSpPr>
        <p:spPr/>
        <p:txBody>
          <a:bodyPr/>
          <a:lstStyle/>
          <a:p>
            <a:r>
              <a:rPr lang="en-US" dirty="0" smtClean="0"/>
              <a:t>FCC Form 466: When to Submit</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50</a:t>
            </a:fld>
            <a:endParaRPr lang="en-US"/>
          </a:p>
        </p:txBody>
      </p:sp>
    </p:spTree>
    <p:extLst>
      <p:ext uri="{BB962C8B-B14F-4D97-AF65-F5344CB8AC3E}">
        <p14:creationId xmlns:p14="http://schemas.microsoft.com/office/powerpoint/2010/main" val="27469843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If </a:t>
            </a:r>
            <a:r>
              <a:rPr lang="en-US" dirty="0"/>
              <a:t>a form is received without all </a:t>
            </a:r>
            <a:r>
              <a:rPr lang="en-US" dirty="0" smtClean="0"/>
              <a:t>supporting documentation</a:t>
            </a:r>
            <a:r>
              <a:rPr lang="en-US" dirty="0"/>
              <a:t>, or if </a:t>
            </a:r>
            <a:r>
              <a:rPr lang="en-US" dirty="0" smtClean="0"/>
              <a:t>supporting documentation </a:t>
            </a:r>
            <a:r>
              <a:rPr lang="en-US" dirty="0"/>
              <a:t>is inadequate, USAC </a:t>
            </a:r>
            <a:r>
              <a:rPr lang="en-US" dirty="0" smtClean="0"/>
              <a:t>will inform </a:t>
            </a:r>
            <a:r>
              <a:rPr lang="en-US" dirty="0"/>
              <a:t>the applicant in writing and </a:t>
            </a:r>
            <a:r>
              <a:rPr lang="en-US" dirty="0" smtClean="0"/>
              <a:t>give the </a:t>
            </a:r>
            <a:r>
              <a:rPr lang="en-US" dirty="0"/>
              <a:t>applicant 14 calendar days to </a:t>
            </a:r>
            <a:r>
              <a:rPr lang="en-US" dirty="0" smtClean="0"/>
              <a:t>submit the </a:t>
            </a:r>
            <a:r>
              <a:rPr lang="en-US" dirty="0"/>
              <a:t>missing or relevant </a:t>
            </a:r>
            <a:r>
              <a:rPr lang="en-US" dirty="0" smtClean="0"/>
              <a:t>supporting documentation</a:t>
            </a:r>
            <a:r>
              <a:rPr lang="en-US" dirty="0"/>
              <a:t>. </a:t>
            </a:r>
            <a:endParaRPr lang="en-US" dirty="0" smtClean="0"/>
          </a:p>
          <a:p>
            <a:r>
              <a:rPr lang="en-US" dirty="0" smtClean="0"/>
              <a:t>If </a:t>
            </a:r>
            <a:r>
              <a:rPr lang="en-US" dirty="0"/>
              <a:t>an applicant does </a:t>
            </a:r>
            <a:r>
              <a:rPr lang="en-US" dirty="0" smtClean="0"/>
              <a:t>not provide </a:t>
            </a:r>
            <a:r>
              <a:rPr lang="en-US" dirty="0"/>
              <a:t>a timely response to </a:t>
            </a:r>
            <a:r>
              <a:rPr lang="en-US" dirty="0" smtClean="0"/>
              <a:t>USAC requests </a:t>
            </a:r>
            <a:r>
              <a:rPr lang="en-US" dirty="0"/>
              <a:t>for documentation, the </a:t>
            </a:r>
            <a:r>
              <a:rPr lang="en-US" dirty="0" smtClean="0"/>
              <a:t>funding request </a:t>
            </a:r>
            <a:r>
              <a:rPr lang="en-US" dirty="0"/>
              <a:t>may be denied.</a:t>
            </a:r>
          </a:p>
        </p:txBody>
      </p:sp>
      <p:sp>
        <p:nvSpPr>
          <p:cNvPr id="3" name="Text Placeholder 2"/>
          <p:cNvSpPr>
            <a:spLocks noGrp="1"/>
          </p:cNvSpPr>
          <p:nvPr>
            <p:ph type="body" sz="quarter" idx="12"/>
          </p:nvPr>
        </p:nvSpPr>
        <p:spPr/>
        <p:txBody>
          <a:bodyPr/>
          <a:lstStyle/>
          <a:p>
            <a:r>
              <a:rPr lang="en-US" dirty="0" smtClean="0"/>
              <a:t>Telecom Program Overview</a:t>
            </a:r>
            <a:endParaRPr lang="en-US" dirty="0"/>
          </a:p>
        </p:txBody>
      </p:sp>
      <p:sp>
        <p:nvSpPr>
          <p:cNvPr id="4" name="Title 3"/>
          <p:cNvSpPr>
            <a:spLocks noGrp="1"/>
          </p:cNvSpPr>
          <p:nvPr>
            <p:ph type="title"/>
          </p:nvPr>
        </p:nvSpPr>
        <p:spPr/>
        <p:txBody>
          <a:bodyPr/>
          <a:lstStyle/>
          <a:p>
            <a:r>
              <a:rPr lang="en-US" dirty="0" smtClean="0"/>
              <a:t>FCC Form 466: Other Requirements</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51</a:t>
            </a:fld>
            <a:endParaRPr lang="en-US"/>
          </a:p>
        </p:txBody>
      </p:sp>
    </p:spTree>
    <p:extLst>
      <p:ext uri="{BB962C8B-B14F-4D97-AF65-F5344CB8AC3E}">
        <p14:creationId xmlns:p14="http://schemas.microsoft.com/office/powerpoint/2010/main" val="4041653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Confirms service </a:t>
            </a:r>
            <a:r>
              <a:rPr lang="en-US" dirty="0" smtClean="0"/>
              <a:t>start and </a:t>
            </a:r>
            <a:r>
              <a:rPr lang="en-US" dirty="0"/>
              <a:t>end dates or </a:t>
            </a:r>
            <a:r>
              <a:rPr lang="en-US" dirty="0" smtClean="0"/>
              <a:t>notifies USAC </a:t>
            </a:r>
            <a:r>
              <a:rPr lang="en-US" dirty="0"/>
              <a:t>that a service </a:t>
            </a:r>
            <a:r>
              <a:rPr lang="en-US" dirty="0" smtClean="0"/>
              <a:t>was never </a:t>
            </a:r>
            <a:r>
              <a:rPr lang="en-US" dirty="0"/>
              <a:t>turned on</a:t>
            </a:r>
            <a:r>
              <a:rPr lang="en-US" dirty="0" smtClean="0"/>
              <a:t>.</a:t>
            </a:r>
          </a:p>
          <a:p>
            <a:r>
              <a:rPr lang="en-US" dirty="0"/>
              <a:t>All applicants must submit one FCC Form 467 for each FCC Form 466.</a:t>
            </a:r>
          </a:p>
          <a:p>
            <a:endParaRPr lang="en-US" dirty="0"/>
          </a:p>
        </p:txBody>
      </p:sp>
      <p:sp>
        <p:nvSpPr>
          <p:cNvPr id="3" name="Text Placeholder 2"/>
          <p:cNvSpPr>
            <a:spLocks noGrp="1"/>
          </p:cNvSpPr>
          <p:nvPr>
            <p:ph type="body" sz="quarter" idx="12"/>
          </p:nvPr>
        </p:nvSpPr>
        <p:spPr/>
        <p:txBody>
          <a:bodyPr/>
          <a:lstStyle/>
          <a:p>
            <a:r>
              <a:rPr lang="en-US" dirty="0" smtClean="0"/>
              <a:t>Telecom Program Overview</a:t>
            </a:r>
            <a:endParaRPr lang="en-US" dirty="0"/>
          </a:p>
        </p:txBody>
      </p:sp>
      <p:sp>
        <p:nvSpPr>
          <p:cNvPr id="4" name="Title 3"/>
          <p:cNvSpPr>
            <a:spLocks noGrp="1"/>
          </p:cNvSpPr>
          <p:nvPr>
            <p:ph type="title"/>
          </p:nvPr>
        </p:nvSpPr>
        <p:spPr/>
        <p:txBody>
          <a:bodyPr/>
          <a:lstStyle/>
          <a:p>
            <a:r>
              <a:rPr lang="en-US" dirty="0" smtClean="0"/>
              <a:t>FCC Form 467</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52</a:t>
            </a:fld>
            <a:endParaRPr lang="en-US"/>
          </a:p>
        </p:txBody>
      </p:sp>
    </p:spTree>
    <p:extLst>
      <p:ext uri="{BB962C8B-B14F-4D97-AF65-F5344CB8AC3E}">
        <p14:creationId xmlns:p14="http://schemas.microsoft.com/office/powerpoint/2010/main" val="2314664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Must be submitted after an </a:t>
            </a:r>
            <a:r>
              <a:rPr lang="en-US" dirty="0" smtClean="0"/>
              <a:t>applicant has </a:t>
            </a:r>
            <a:r>
              <a:rPr lang="en-US" dirty="0"/>
              <a:t>received a funding </a:t>
            </a:r>
            <a:r>
              <a:rPr lang="en-US" dirty="0" smtClean="0"/>
              <a:t>commitment letter </a:t>
            </a:r>
            <a:r>
              <a:rPr lang="en-US" dirty="0"/>
              <a:t>(FCL), and verified that </a:t>
            </a:r>
            <a:r>
              <a:rPr lang="en-US" dirty="0" smtClean="0"/>
              <a:t>the funding </a:t>
            </a:r>
            <a:r>
              <a:rPr lang="en-US" dirty="0"/>
              <a:t>information on the FCL </a:t>
            </a:r>
            <a:r>
              <a:rPr lang="en-US" dirty="0" smtClean="0"/>
              <a:t>is correct</a:t>
            </a:r>
            <a:r>
              <a:rPr lang="en-US" dirty="0"/>
              <a:t>. </a:t>
            </a:r>
            <a:endParaRPr lang="en-US" dirty="0" smtClean="0"/>
          </a:p>
          <a:p>
            <a:r>
              <a:rPr lang="en-US" dirty="0" smtClean="0"/>
              <a:t>Service </a:t>
            </a:r>
            <a:r>
              <a:rPr lang="en-US" dirty="0"/>
              <a:t>dates may be </a:t>
            </a:r>
            <a:r>
              <a:rPr lang="en-US" dirty="0" smtClean="0"/>
              <a:t>edited on </a:t>
            </a:r>
            <a:r>
              <a:rPr lang="en-US" dirty="0"/>
              <a:t>this form to reflect </a:t>
            </a:r>
            <a:r>
              <a:rPr lang="en-US" dirty="0" smtClean="0"/>
              <a:t>delayed installation </a:t>
            </a:r>
            <a:r>
              <a:rPr lang="en-US" dirty="0"/>
              <a:t>or early termination of </a:t>
            </a:r>
            <a:r>
              <a:rPr lang="en-US" dirty="0" smtClean="0"/>
              <a:t>the service</a:t>
            </a:r>
            <a:r>
              <a:rPr lang="en-US" dirty="0"/>
              <a:t>. </a:t>
            </a:r>
            <a:endParaRPr lang="en-US" dirty="0" smtClean="0"/>
          </a:p>
          <a:p>
            <a:r>
              <a:rPr lang="en-US" dirty="0" smtClean="0"/>
              <a:t>Service </a:t>
            </a:r>
            <a:r>
              <a:rPr lang="en-US" dirty="0"/>
              <a:t>providers are </a:t>
            </a:r>
            <a:r>
              <a:rPr lang="en-US" dirty="0" smtClean="0"/>
              <a:t>strongly encouraged </a:t>
            </a:r>
            <a:r>
              <a:rPr lang="en-US" dirty="0"/>
              <a:t>to review </a:t>
            </a:r>
            <a:r>
              <a:rPr lang="en-US" dirty="0" smtClean="0"/>
              <a:t>funding commitment </a:t>
            </a:r>
            <a:r>
              <a:rPr lang="en-US" dirty="0"/>
              <a:t>letter with the </a:t>
            </a:r>
            <a:r>
              <a:rPr lang="en-US" dirty="0" smtClean="0"/>
              <a:t>applicant before </a:t>
            </a:r>
            <a:r>
              <a:rPr lang="en-US" dirty="0"/>
              <a:t>the Form 467 is submitted.</a:t>
            </a:r>
          </a:p>
        </p:txBody>
      </p:sp>
      <p:sp>
        <p:nvSpPr>
          <p:cNvPr id="3" name="Text Placeholder 2"/>
          <p:cNvSpPr>
            <a:spLocks noGrp="1"/>
          </p:cNvSpPr>
          <p:nvPr>
            <p:ph type="body" sz="quarter" idx="12"/>
          </p:nvPr>
        </p:nvSpPr>
        <p:spPr/>
        <p:txBody>
          <a:bodyPr/>
          <a:lstStyle/>
          <a:p>
            <a:r>
              <a:rPr lang="en-US" dirty="0" smtClean="0"/>
              <a:t>Telecom Program Overview</a:t>
            </a:r>
            <a:endParaRPr lang="en-US" dirty="0"/>
          </a:p>
        </p:txBody>
      </p:sp>
      <p:sp>
        <p:nvSpPr>
          <p:cNvPr id="4" name="Title 3"/>
          <p:cNvSpPr>
            <a:spLocks noGrp="1"/>
          </p:cNvSpPr>
          <p:nvPr>
            <p:ph type="title"/>
          </p:nvPr>
        </p:nvSpPr>
        <p:spPr/>
        <p:txBody>
          <a:bodyPr/>
          <a:lstStyle/>
          <a:p>
            <a:r>
              <a:rPr lang="en-US" dirty="0" smtClean="0"/>
              <a:t>FCC Form 467: When to Submit</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53</a:t>
            </a:fld>
            <a:endParaRPr lang="en-US"/>
          </a:p>
        </p:txBody>
      </p:sp>
    </p:spTree>
    <p:extLst>
      <p:ext uri="{BB962C8B-B14F-4D97-AF65-F5344CB8AC3E}">
        <p14:creationId xmlns:p14="http://schemas.microsoft.com/office/powerpoint/2010/main" val="14864263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The service provider completes the invoicing process in the telecom program.</a:t>
            </a:r>
          </a:p>
          <a:p>
            <a:r>
              <a:rPr lang="en-US" dirty="0"/>
              <a:t>Once the service provider has received and reviewed the HCP Support Schedule (HSS), the service provider should credit the applicant's account, then log in to My Portal and submit an online invoice to USAC.</a:t>
            </a:r>
          </a:p>
          <a:p>
            <a:r>
              <a:rPr lang="en-US" dirty="0"/>
              <a:t>After the online invoice is submitted, it will be processed within 24 hours.</a:t>
            </a:r>
          </a:p>
          <a:p>
            <a:endParaRPr lang="en-US" dirty="0" smtClean="0"/>
          </a:p>
          <a:p>
            <a:endParaRPr lang="en-US" i="1" dirty="0"/>
          </a:p>
        </p:txBody>
      </p:sp>
      <p:sp>
        <p:nvSpPr>
          <p:cNvPr id="3" name="Text Placeholder 2"/>
          <p:cNvSpPr>
            <a:spLocks noGrp="1"/>
          </p:cNvSpPr>
          <p:nvPr>
            <p:ph type="body" sz="quarter" idx="12"/>
          </p:nvPr>
        </p:nvSpPr>
        <p:spPr/>
        <p:txBody>
          <a:bodyPr/>
          <a:lstStyle/>
          <a:p>
            <a:r>
              <a:rPr lang="en-US" dirty="0" smtClean="0"/>
              <a:t>Telecom Program Overview</a:t>
            </a:r>
            <a:endParaRPr lang="en-US" dirty="0"/>
          </a:p>
        </p:txBody>
      </p:sp>
      <p:sp>
        <p:nvSpPr>
          <p:cNvPr id="4" name="Title 3"/>
          <p:cNvSpPr>
            <a:spLocks noGrp="1"/>
          </p:cNvSpPr>
          <p:nvPr>
            <p:ph type="title"/>
          </p:nvPr>
        </p:nvSpPr>
        <p:spPr/>
        <p:txBody>
          <a:bodyPr/>
          <a:lstStyle/>
          <a:p>
            <a:r>
              <a:rPr lang="en-US" dirty="0" smtClean="0"/>
              <a:t>Invoicing in the Telecom Program </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54</a:t>
            </a:fld>
            <a:endParaRPr lang="en-US"/>
          </a:p>
        </p:txBody>
      </p:sp>
    </p:spTree>
    <p:extLst>
      <p:ext uri="{BB962C8B-B14F-4D97-AF65-F5344CB8AC3E}">
        <p14:creationId xmlns:p14="http://schemas.microsoft.com/office/powerpoint/2010/main" val="1662191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Rural Health Care Program</a:t>
            </a:r>
            <a:endParaRPr lang="en-US" dirty="0"/>
          </a:p>
        </p:txBody>
      </p:sp>
      <p:sp>
        <p:nvSpPr>
          <p:cNvPr id="3" name="Title 2"/>
          <p:cNvSpPr>
            <a:spLocks noGrp="1"/>
          </p:cNvSpPr>
          <p:nvPr>
            <p:ph type="title"/>
          </p:nvPr>
        </p:nvSpPr>
        <p:spPr/>
        <p:txBody>
          <a:bodyPr/>
          <a:lstStyle/>
          <a:p>
            <a:r>
              <a:rPr lang="en-US" dirty="0" smtClean="0"/>
              <a:t>Resources Available</a:t>
            </a:r>
            <a:endParaRPr lang="en-US" dirty="0"/>
          </a:p>
        </p:txBody>
      </p:sp>
      <p:sp>
        <p:nvSpPr>
          <p:cNvPr id="4" name="Slide Number Placeholder 3"/>
          <p:cNvSpPr>
            <a:spLocks noGrp="1"/>
          </p:cNvSpPr>
          <p:nvPr>
            <p:ph type="sldNum" sz="quarter" idx="12"/>
          </p:nvPr>
        </p:nvSpPr>
        <p:spPr/>
        <p:txBody>
          <a:bodyPr/>
          <a:lstStyle/>
          <a:p>
            <a:fld id="{442D1DFD-59C6-4309-9EEA-9D0713F76AFA}" type="slidenum">
              <a:rPr lang="en-US" smtClean="0"/>
              <a:t>55</a:t>
            </a:fld>
            <a:endParaRPr lang="en-US"/>
          </a:p>
        </p:txBody>
      </p:sp>
    </p:spTree>
    <p:extLst>
      <p:ext uri="{BB962C8B-B14F-4D97-AF65-F5344CB8AC3E}">
        <p14:creationId xmlns:p14="http://schemas.microsoft.com/office/powerpoint/2010/main" val="42900409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Resources Available</a:t>
            </a:r>
            <a:endParaRPr lang="en-US" dirty="0"/>
          </a:p>
        </p:txBody>
      </p:sp>
      <p:sp>
        <p:nvSpPr>
          <p:cNvPr id="3" name="Slide Number Placeholder 2"/>
          <p:cNvSpPr>
            <a:spLocks noGrp="1"/>
          </p:cNvSpPr>
          <p:nvPr>
            <p:ph type="sldNum" sz="quarter" idx="14"/>
          </p:nvPr>
        </p:nvSpPr>
        <p:spPr/>
        <p:txBody>
          <a:bodyPr/>
          <a:lstStyle/>
          <a:p>
            <a:fld id="{442D1DFD-59C6-4309-9EEA-9D0713F76AFA}" type="slidenum">
              <a:rPr lang="en-US" smtClean="0"/>
              <a:t>56</a:t>
            </a:fld>
            <a:endParaRPr lang="en-US"/>
          </a:p>
        </p:txBody>
      </p:sp>
      <p:pic>
        <p:nvPicPr>
          <p:cNvPr id="1026" name="Picture 2" descr="C:\Users\awonch\Desktop\5-13-2015 11-47-52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010400" cy="505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527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Resources Available</a:t>
            </a:r>
            <a:endParaRPr lang="en-US" dirty="0"/>
          </a:p>
        </p:txBody>
      </p:sp>
      <p:sp>
        <p:nvSpPr>
          <p:cNvPr id="3" name="Slide Number Placeholder 2"/>
          <p:cNvSpPr>
            <a:spLocks noGrp="1"/>
          </p:cNvSpPr>
          <p:nvPr>
            <p:ph type="sldNum" sz="quarter" idx="14"/>
          </p:nvPr>
        </p:nvSpPr>
        <p:spPr/>
        <p:txBody>
          <a:bodyPr/>
          <a:lstStyle/>
          <a:p>
            <a:fld id="{442D1DFD-59C6-4309-9EEA-9D0713F76AFA}" type="slidenum">
              <a:rPr lang="en-US" smtClean="0"/>
              <a:t>57</a:t>
            </a:fld>
            <a:endParaRPr lang="en-US"/>
          </a:p>
        </p:txBody>
      </p:sp>
      <p:pic>
        <p:nvPicPr>
          <p:cNvPr id="5" name="Picture 2" descr="C:\Users\awonch\Desktop\461 SS\4-23-2015 3-56-10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54" y="1295400"/>
            <a:ext cx="8025729"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0450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Resources Available</a:t>
            </a:r>
            <a:endParaRPr lang="en-US" dirty="0"/>
          </a:p>
        </p:txBody>
      </p:sp>
      <p:sp>
        <p:nvSpPr>
          <p:cNvPr id="3" name="Slide Number Placeholder 2"/>
          <p:cNvSpPr>
            <a:spLocks noGrp="1"/>
          </p:cNvSpPr>
          <p:nvPr>
            <p:ph type="sldNum" sz="quarter" idx="14"/>
          </p:nvPr>
        </p:nvSpPr>
        <p:spPr/>
        <p:txBody>
          <a:bodyPr/>
          <a:lstStyle/>
          <a:p>
            <a:fld id="{442D1DFD-59C6-4309-9EEA-9D0713F76AFA}" type="slidenum">
              <a:rPr lang="en-US" smtClean="0"/>
              <a:t>58</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62095" cy="4479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2096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Resources Available</a:t>
            </a:r>
            <a:endParaRPr lang="en-US" dirty="0"/>
          </a:p>
        </p:txBody>
      </p:sp>
      <p:sp>
        <p:nvSpPr>
          <p:cNvPr id="3" name="Slide Number Placeholder 2"/>
          <p:cNvSpPr>
            <a:spLocks noGrp="1"/>
          </p:cNvSpPr>
          <p:nvPr>
            <p:ph type="sldNum" sz="quarter" idx="14"/>
          </p:nvPr>
        </p:nvSpPr>
        <p:spPr/>
        <p:txBody>
          <a:bodyPr/>
          <a:lstStyle/>
          <a:p>
            <a:fld id="{442D1DFD-59C6-4309-9EEA-9D0713F76AFA}" type="slidenum">
              <a:rPr lang="en-US" smtClean="0"/>
              <a:t>59</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372475" cy="447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4022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lang="en-US" sz="2800" dirty="0" smtClean="0"/>
              <a:t>The Rural Health Care Program is allotted </a:t>
            </a:r>
            <a:r>
              <a:rPr lang="en-US" sz="2800" b="1" dirty="0" smtClean="0"/>
              <a:t>$400 million annually </a:t>
            </a:r>
            <a:r>
              <a:rPr lang="en-US" sz="2800" dirty="0" smtClean="0"/>
              <a:t>from the USF</a:t>
            </a:r>
          </a:p>
          <a:p>
            <a:pPr>
              <a:defRPr/>
            </a:pPr>
            <a:r>
              <a:rPr lang="en-US" sz="2800" dirty="0" smtClean="0"/>
              <a:t>Progress towards the annual cap</a:t>
            </a:r>
            <a:endParaRPr lang="en-US" sz="2400" dirty="0"/>
          </a:p>
          <a:p>
            <a:endParaRPr lang="en-US" dirty="0"/>
          </a:p>
        </p:txBody>
      </p:sp>
      <p:sp>
        <p:nvSpPr>
          <p:cNvPr id="3" name="Text Placeholder 2"/>
          <p:cNvSpPr>
            <a:spLocks noGrp="1"/>
          </p:cNvSpPr>
          <p:nvPr>
            <p:ph type="body" sz="quarter" idx="12"/>
          </p:nvPr>
        </p:nvSpPr>
        <p:spPr/>
        <p:txBody>
          <a:bodyPr/>
          <a:lstStyle/>
          <a:p>
            <a:r>
              <a:rPr lang="en-US" dirty="0" smtClean="0"/>
              <a:t>Program Overview</a:t>
            </a:r>
            <a:endParaRPr lang="en-US" dirty="0"/>
          </a:p>
        </p:txBody>
      </p:sp>
      <p:sp>
        <p:nvSpPr>
          <p:cNvPr id="4" name="Title 3"/>
          <p:cNvSpPr>
            <a:spLocks noGrp="1"/>
          </p:cNvSpPr>
          <p:nvPr>
            <p:ph type="title"/>
          </p:nvPr>
        </p:nvSpPr>
        <p:spPr/>
        <p:txBody>
          <a:bodyPr/>
          <a:lstStyle/>
          <a:p>
            <a:r>
              <a:rPr lang="en-US" dirty="0" smtClean="0"/>
              <a:t>The USF and RHC</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6</a:t>
            </a:fld>
            <a:endParaRPr lang="en-US"/>
          </a:p>
        </p:txBody>
      </p:sp>
    </p:spTree>
    <p:extLst>
      <p:ext uri="{BB962C8B-B14F-4D97-AF65-F5344CB8AC3E}">
        <p14:creationId xmlns:p14="http://schemas.microsoft.com/office/powerpoint/2010/main" val="41992603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Resources Available</a:t>
            </a:r>
            <a:endParaRPr lang="en-US" dirty="0"/>
          </a:p>
        </p:txBody>
      </p:sp>
      <p:sp>
        <p:nvSpPr>
          <p:cNvPr id="3" name="Slide Number Placeholder 2"/>
          <p:cNvSpPr>
            <a:spLocks noGrp="1"/>
          </p:cNvSpPr>
          <p:nvPr>
            <p:ph type="sldNum" sz="quarter" idx="14"/>
          </p:nvPr>
        </p:nvSpPr>
        <p:spPr/>
        <p:txBody>
          <a:bodyPr/>
          <a:lstStyle/>
          <a:p>
            <a:fld id="{442D1DFD-59C6-4309-9EEA-9D0713F76AFA}" type="slidenum">
              <a:rPr lang="en-US" smtClean="0"/>
              <a:t>60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05325"/>
            <a:ext cx="7313613" cy="493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430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Resources Available</a:t>
            </a:r>
            <a:endParaRPr lang="en-US" dirty="0"/>
          </a:p>
        </p:txBody>
      </p:sp>
      <p:sp>
        <p:nvSpPr>
          <p:cNvPr id="3" name="Slide Number Placeholder 2"/>
          <p:cNvSpPr>
            <a:spLocks noGrp="1"/>
          </p:cNvSpPr>
          <p:nvPr>
            <p:ph type="sldNum" sz="quarter" idx="14"/>
          </p:nvPr>
        </p:nvSpPr>
        <p:spPr/>
        <p:txBody>
          <a:bodyPr/>
          <a:lstStyle/>
          <a:p>
            <a:fld id="{442D1DFD-59C6-4309-9EEA-9D0713F76AFA}" type="slidenum">
              <a:rPr lang="en-US" smtClean="0"/>
              <a:t>61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132763" cy="428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90163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Webinars</a:t>
            </a:r>
          </a:p>
          <a:p>
            <a:r>
              <a:rPr lang="en-US" dirty="0" smtClean="0"/>
              <a:t>RHC Circuit</a:t>
            </a:r>
          </a:p>
          <a:p>
            <a:r>
              <a:rPr lang="en-US" dirty="0" smtClean="0"/>
              <a:t>RHC Events Calendar Coming Soon</a:t>
            </a:r>
          </a:p>
        </p:txBody>
      </p:sp>
      <p:sp>
        <p:nvSpPr>
          <p:cNvPr id="3" name="Text Placeholder 2"/>
          <p:cNvSpPr>
            <a:spLocks noGrp="1"/>
          </p:cNvSpPr>
          <p:nvPr>
            <p:ph type="body" sz="quarter" idx="12"/>
          </p:nvPr>
        </p:nvSpPr>
        <p:spPr/>
        <p:txBody>
          <a:bodyPr/>
          <a:lstStyle/>
          <a:p>
            <a:r>
              <a:rPr lang="en-US" dirty="0"/>
              <a:t>Resources Available</a:t>
            </a:r>
          </a:p>
          <a:p>
            <a:endParaRPr lang="en-US" dirty="0"/>
          </a:p>
        </p:txBody>
      </p:sp>
      <p:sp>
        <p:nvSpPr>
          <p:cNvPr id="4" name="Title 3"/>
          <p:cNvSpPr>
            <a:spLocks noGrp="1"/>
          </p:cNvSpPr>
          <p:nvPr>
            <p:ph type="title"/>
          </p:nvPr>
        </p:nvSpPr>
        <p:spPr/>
        <p:txBody>
          <a:bodyPr/>
          <a:lstStyle/>
          <a:p>
            <a:r>
              <a:rPr lang="en-US" dirty="0" smtClean="0"/>
              <a:t>Other Resources</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62</a:t>
            </a:fld>
            <a:endParaRPr lang="en-US"/>
          </a:p>
        </p:txBody>
      </p:sp>
    </p:spTree>
    <p:extLst>
      <p:ext uri="{BB962C8B-B14F-4D97-AF65-F5344CB8AC3E}">
        <p14:creationId xmlns:p14="http://schemas.microsoft.com/office/powerpoint/2010/main" val="11977962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RHC Program Overview</a:t>
            </a:r>
            <a:endParaRPr lang="en-US" dirty="0"/>
          </a:p>
        </p:txBody>
      </p:sp>
      <p:sp>
        <p:nvSpPr>
          <p:cNvPr id="3" name="Title 2"/>
          <p:cNvSpPr>
            <a:spLocks noGrp="1"/>
          </p:cNvSpPr>
          <p:nvPr>
            <p:ph type="title"/>
          </p:nvPr>
        </p:nvSpPr>
        <p:spPr/>
        <p:txBody>
          <a:bodyPr/>
          <a:lstStyle/>
          <a:p>
            <a:r>
              <a:rPr lang="en-US" dirty="0" smtClean="0"/>
              <a:t>Information about your State! </a:t>
            </a:r>
            <a:endParaRPr lang="en-US" dirty="0"/>
          </a:p>
        </p:txBody>
      </p:sp>
      <p:sp>
        <p:nvSpPr>
          <p:cNvPr id="4" name="Slide Number Placeholder 3"/>
          <p:cNvSpPr>
            <a:spLocks noGrp="1"/>
          </p:cNvSpPr>
          <p:nvPr>
            <p:ph type="sldNum" sz="quarter" idx="12"/>
          </p:nvPr>
        </p:nvSpPr>
        <p:spPr/>
        <p:txBody>
          <a:bodyPr/>
          <a:lstStyle/>
          <a:p>
            <a:fld id="{442D1DFD-59C6-4309-9EEA-9D0713F76AFA}" type="slidenum">
              <a:rPr lang="en-US" smtClean="0"/>
              <a:t>63</a:t>
            </a:fld>
            <a:endParaRPr lang="en-US"/>
          </a:p>
        </p:txBody>
      </p:sp>
    </p:spTree>
    <p:extLst>
      <p:ext uri="{BB962C8B-B14F-4D97-AF65-F5344CB8AC3E}">
        <p14:creationId xmlns:p14="http://schemas.microsoft.com/office/powerpoint/2010/main" val="2332067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Medical </a:t>
            </a:r>
            <a:r>
              <a:rPr lang="en-US" dirty="0"/>
              <a:t>Professional Services Foundation, Inc.</a:t>
            </a:r>
          </a:p>
          <a:p>
            <a:r>
              <a:rPr lang="en-US" dirty="0"/>
              <a:t>American Healthcare Connect Consortium, Inc. </a:t>
            </a:r>
          </a:p>
        </p:txBody>
      </p:sp>
      <p:sp>
        <p:nvSpPr>
          <p:cNvPr id="3" name="Text Placeholder 2"/>
          <p:cNvSpPr>
            <a:spLocks noGrp="1"/>
          </p:cNvSpPr>
          <p:nvPr>
            <p:ph type="body" sz="quarter" idx="12"/>
          </p:nvPr>
        </p:nvSpPr>
        <p:spPr/>
        <p:txBody>
          <a:bodyPr/>
          <a:lstStyle/>
          <a:p>
            <a:r>
              <a:rPr lang="en-US" dirty="0"/>
              <a:t>State Information</a:t>
            </a:r>
          </a:p>
        </p:txBody>
      </p:sp>
      <p:sp>
        <p:nvSpPr>
          <p:cNvPr id="4" name="Title 3"/>
          <p:cNvSpPr>
            <a:spLocks noGrp="1"/>
          </p:cNvSpPr>
          <p:nvPr>
            <p:ph type="title"/>
          </p:nvPr>
        </p:nvSpPr>
        <p:spPr/>
        <p:txBody>
          <a:bodyPr/>
          <a:lstStyle/>
          <a:p>
            <a:r>
              <a:rPr lang="en-US" dirty="0" smtClean="0"/>
              <a:t>Connecticut Consortia</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64</a:t>
            </a:fld>
            <a:endParaRPr lang="en-US"/>
          </a:p>
        </p:txBody>
      </p:sp>
    </p:spTree>
    <p:extLst>
      <p:ext uri="{BB962C8B-B14F-4D97-AF65-F5344CB8AC3E}">
        <p14:creationId xmlns:p14="http://schemas.microsoft.com/office/powerpoint/2010/main" val="32793310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New England </a:t>
            </a:r>
            <a:r>
              <a:rPr lang="en-US" dirty="0"/>
              <a:t>Telehealth Consortium (NETC) (Multi-state commitment)</a:t>
            </a:r>
          </a:p>
          <a:p>
            <a:r>
              <a:rPr lang="en-US" dirty="0"/>
              <a:t>Rural Western and Central Maine Broadband Initiative</a:t>
            </a:r>
          </a:p>
          <a:p>
            <a:r>
              <a:rPr lang="en-US" dirty="0"/>
              <a:t>Health Information Connectivity-Knowledge Rural Consortium</a:t>
            </a:r>
          </a:p>
          <a:p>
            <a:r>
              <a:rPr lang="en-US" dirty="0"/>
              <a:t>NMMC-CONSORT </a:t>
            </a:r>
          </a:p>
          <a:p>
            <a:endParaRPr lang="en-US" dirty="0" smtClean="0"/>
          </a:p>
        </p:txBody>
      </p:sp>
      <p:sp>
        <p:nvSpPr>
          <p:cNvPr id="3" name="Text Placeholder 2"/>
          <p:cNvSpPr>
            <a:spLocks noGrp="1"/>
          </p:cNvSpPr>
          <p:nvPr>
            <p:ph type="body" sz="quarter" idx="12"/>
          </p:nvPr>
        </p:nvSpPr>
        <p:spPr/>
        <p:txBody>
          <a:bodyPr/>
          <a:lstStyle/>
          <a:p>
            <a:r>
              <a:rPr lang="en-US" dirty="0"/>
              <a:t>State Information</a:t>
            </a:r>
          </a:p>
        </p:txBody>
      </p:sp>
      <p:sp>
        <p:nvSpPr>
          <p:cNvPr id="4" name="Title 3"/>
          <p:cNvSpPr>
            <a:spLocks noGrp="1"/>
          </p:cNvSpPr>
          <p:nvPr>
            <p:ph type="title"/>
          </p:nvPr>
        </p:nvSpPr>
        <p:spPr/>
        <p:txBody>
          <a:bodyPr/>
          <a:lstStyle/>
          <a:p>
            <a:r>
              <a:rPr lang="en-US" dirty="0" smtClean="0"/>
              <a:t>Maine Consortia</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65</a:t>
            </a:fld>
            <a:endParaRPr lang="en-US"/>
          </a:p>
        </p:txBody>
      </p:sp>
    </p:spTree>
    <p:extLst>
      <p:ext uri="{BB962C8B-B14F-4D97-AF65-F5344CB8AC3E}">
        <p14:creationId xmlns:p14="http://schemas.microsoft.com/office/powerpoint/2010/main" val="37624322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Indian </a:t>
            </a:r>
            <a:r>
              <a:rPr lang="en-US" dirty="0"/>
              <a:t>Health Service </a:t>
            </a:r>
          </a:p>
          <a:p>
            <a:r>
              <a:rPr lang="en-US" dirty="0"/>
              <a:t>Delmarva Pediatric Healthcare Consortium (Multi-state commitment)</a:t>
            </a:r>
          </a:p>
          <a:p>
            <a:endParaRPr lang="en-US" dirty="0" smtClean="0"/>
          </a:p>
        </p:txBody>
      </p:sp>
      <p:sp>
        <p:nvSpPr>
          <p:cNvPr id="3" name="Text Placeholder 2"/>
          <p:cNvSpPr>
            <a:spLocks noGrp="1"/>
          </p:cNvSpPr>
          <p:nvPr>
            <p:ph type="body" sz="quarter" idx="12"/>
          </p:nvPr>
        </p:nvSpPr>
        <p:spPr/>
        <p:txBody>
          <a:bodyPr/>
          <a:lstStyle/>
          <a:p>
            <a:r>
              <a:rPr lang="en-US" dirty="0"/>
              <a:t>State Information</a:t>
            </a:r>
          </a:p>
        </p:txBody>
      </p:sp>
      <p:sp>
        <p:nvSpPr>
          <p:cNvPr id="4" name="Title 3"/>
          <p:cNvSpPr>
            <a:spLocks noGrp="1"/>
          </p:cNvSpPr>
          <p:nvPr>
            <p:ph type="title"/>
          </p:nvPr>
        </p:nvSpPr>
        <p:spPr/>
        <p:txBody>
          <a:bodyPr/>
          <a:lstStyle/>
          <a:p>
            <a:r>
              <a:rPr lang="en-US" dirty="0" smtClean="0"/>
              <a:t>Maryland Consortia</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66</a:t>
            </a:fld>
            <a:endParaRPr lang="en-US"/>
          </a:p>
        </p:txBody>
      </p:sp>
    </p:spTree>
    <p:extLst>
      <p:ext uri="{BB962C8B-B14F-4D97-AF65-F5344CB8AC3E}">
        <p14:creationId xmlns:p14="http://schemas.microsoft.com/office/powerpoint/2010/main" val="25228366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New England Telehealth Consortium</a:t>
            </a:r>
            <a:r>
              <a:rPr lang="en-US" dirty="0"/>
              <a:t>(Multi-state </a:t>
            </a:r>
            <a:r>
              <a:rPr lang="en-US" dirty="0" smtClean="0"/>
              <a:t>commitment</a:t>
            </a:r>
          </a:p>
          <a:p>
            <a:r>
              <a:rPr lang="en-US" dirty="0" smtClean="0"/>
              <a:t>Oregon Health Network </a:t>
            </a:r>
            <a:r>
              <a:rPr lang="en-US" dirty="0"/>
              <a:t>(Multi-state </a:t>
            </a:r>
            <a:r>
              <a:rPr lang="en-US" dirty="0" smtClean="0"/>
              <a:t>commitment)</a:t>
            </a:r>
          </a:p>
          <a:p>
            <a:r>
              <a:rPr lang="en-US" dirty="0" smtClean="0"/>
              <a:t>Berkshire Health Systems</a:t>
            </a:r>
          </a:p>
          <a:p>
            <a:r>
              <a:rPr lang="en-US" dirty="0" smtClean="0"/>
              <a:t>Hillcrest Dental Care Inc. </a:t>
            </a:r>
          </a:p>
        </p:txBody>
      </p:sp>
      <p:sp>
        <p:nvSpPr>
          <p:cNvPr id="3" name="Text Placeholder 2"/>
          <p:cNvSpPr>
            <a:spLocks noGrp="1"/>
          </p:cNvSpPr>
          <p:nvPr>
            <p:ph type="body" sz="quarter" idx="12"/>
          </p:nvPr>
        </p:nvSpPr>
        <p:spPr/>
        <p:txBody>
          <a:bodyPr/>
          <a:lstStyle/>
          <a:p>
            <a:r>
              <a:rPr lang="en-US" dirty="0"/>
              <a:t>State Information</a:t>
            </a:r>
          </a:p>
        </p:txBody>
      </p:sp>
      <p:sp>
        <p:nvSpPr>
          <p:cNvPr id="4" name="Title 3"/>
          <p:cNvSpPr>
            <a:spLocks noGrp="1"/>
          </p:cNvSpPr>
          <p:nvPr>
            <p:ph type="title"/>
          </p:nvPr>
        </p:nvSpPr>
        <p:spPr/>
        <p:txBody>
          <a:bodyPr/>
          <a:lstStyle/>
          <a:p>
            <a:r>
              <a:rPr lang="en-US" dirty="0" smtClean="0"/>
              <a:t>Massachusetts Consortia</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67</a:t>
            </a:fld>
            <a:endParaRPr lang="en-US"/>
          </a:p>
        </p:txBody>
      </p:sp>
    </p:spTree>
    <p:extLst>
      <p:ext uri="{BB962C8B-B14F-4D97-AF65-F5344CB8AC3E}">
        <p14:creationId xmlns:p14="http://schemas.microsoft.com/office/powerpoint/2010/main" val="42106035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New England Telehealth Consortium </a:t>
            </a:r>
          </a:p>
        </p:txBody>
      </p:sp>
      <p:sp>
        <p:nvSpPr>
          <p:cNvPr id="3" name="Text Placeholder 2"/>
          <p:cNvSpPr>
            <a:spLocks noGrp="1"/>
          </p:cNvSpPr>
          <p:nvPr>
            <p:ph type="body" sz="quarter" idx="12"/>
          </p:nvPr>
        </p:nvSpPr>
        <p:spPr/>
        <p:txBody>
          <a:bodyPr/>
          <a:lstStyle/>
          <a:p>
            <a:r>
              <a:rPr lang="en-US" dirty="0"/>
              <a:t>State Information</a:t>
            </a:r>
          </a:p>
        </p:txBody>
      </p:sp>
      <p:sp>
        <p:nvSpPr>
          <p:cNvPr id="4" name="Title 3"/>
          <p:cNvSpPr>
            <a:spLocks noGrp="1"/>
          </p:cNvSpPr>
          <p:nvPr>
            <p:ph type="title"/>
          </p:nvPr>
        </p:nvSpPr>
        <p:spPr/>
        <p:txBody>
          <a:bodyPr/>
          <a:lstStyle/>
          <a:p>
            <a:r>
              <a:rPr lang="en-US" dirty="0" smtClean="0"/>
              <a:t>New Hampshire Consortia</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68</a:t>
            </a:fld>
            <a:endParaRPr lang="en-US"/>
          </a:p>
        </p:txBody>
      </p:sp>
    </p:spTree>
    <p:extLst>
      <p:ext uri="{BB962C8B-B14F-4D97-AF65-F5344CB8AC3E}">
        <p14:creationId xmlns:p14="http://schemas.microsoft.com/office/powerpoint/2010/main" val="17482747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752600"/>
            <a:ext cx="8229600" cy="4343400"/>
          </a:xfrm>
        </p:spPr>
        <p:txBody>
          <a:bodyPr/>
          <a:lstStyle/>
          <a:p>
            <a:r>
              <a:rPr lang="en-US" sz="2400" dirty="0" smtClean="0"/>
              <a:t>Adirondack-Champlain </a:t>
            </a:r>
            <a:r>
              <a:rPr lang="en-US" sz="2400" dirty="0"/>
              <a:t>Telemedicine Network</a:t>
            </a:r>
          </a:p>
          <a:p>
            <a:r>
              <a:rPr lang="en-US" sz="2400" dirty="0"/>
              <a:t>North Country Telemedicine Project</a:t>
            </a:r>
          </a:p>
          <a:p>
            <a:r>
              <a:rPr lang="en-US" sz="2400" dirty="0"/>
              <a:t>Western New York Rural Area Health Education Center</a:t>
            </a:r>
          </a:p>
          <a:p>
            <a:r>
              <a:rPr lang="en-US" sz="2400" dirty="0"/>
              <a:t>NY Community Broadband Partnership</a:t>
            </a:r>
          </a:p>
          <a:p>
            <a:r>
              <a:rPr lang="en-US" sz="2400" dirty="0"/>
              <a:t>Columbia Memorial Hospital</a:t>
            </a:r>
          </a:p>
          <a:p>
            <a:r>
              <a:rPr lang="en-US" sz="2400" dirty="0"/>
              <a:t>Health Alliance of the Hudson Valley</a:t>
            </a:r>
          </a:p>
          <a:p>
            <a:r>
              <a:rPr lang="en-US" sz="2400" dirty="0"/>
              <a:t>St. Mary’s Healthcare</a:t>
            </a:r>
          </a:p>
          <a:p>
            <a:r>
              <a:rPr lang="en-US" sz="2400" dirty="0"/>
              <a:t>Hudson River Healthcare, Inc. </a:t>
            </a:r>
          </a:p>
        </p:txBody>
      </p:sp>
      <p:sp>
        <p:nvSpPr>
          <p:cNvPr id="3" name="Text Placeholder 2"/>
          <p:cNvSpPr>
            <a:spLocks noGrp="1"/>
          </p:cNvSpPr>
          <p:nvPr>
            <p:ph type="body" sz="quarter" idx="12"/>
          </p:nvPr>
        </p:nvSpPr>
        <p:spPr/>
        <p:txBody>
          <a:bodyPr/>
          <a:lstStyle/>
          <a:p>
            <a:r>
              <a:rPr lang="en-US" dirty="0"/>
              <a:t>State Information</a:t>
            </a:r>
          </a:p>
        </p:txBody>
      </p:sp>
      <p:sp>
        <p:nvSpPr>
          <p:cNvPr id="4" name="Title 3"/>
          <p:cNvSpPr>
            <a:spLocks noGrp="1"/>
          </p:cNvSpPr>
          <p:nvPr>
            <p:ph type="title"/>
          </p:nvPr>
        </p:nvSpPr>
        <p:spPr/>
        <p:txBody>
          <a:bodyPr/>
          <a:lstStyle/>
          <a:p>
            <a:r>
              <a:rPr lang="en-US" dirty="0" smtClean="0"/>
              <a:t>New York Consortia</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69</a:t>
            </a:fld>
            <a:endParaRPr lang="en-US" dirty="0"/>
          </a:p>
        </p:txBody>
      </p:sp>
    </p:spTree>
    <p:extLst>
      <p:ext uri="{BB962C8B-B14F-4D97-AF65-F5344CB8AC3E}">
        <p14:creationId xmlns:p14="http://schemas.microsoft.com/office/powerpoint/2010/main" val="1050881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lang="en-US" sz="2400" dirty="0"/>
              <a:t>The Federal Communications Commission (FCC), among other things, oversees USAC’s administration of the four Universal Service Programs, including the Rural Health Care Program.</a:t>
            </a:r>
          </a:p>
          <a:p>
            <a:pPr>
              <a:defRPr/>
            </a:pPr>
            <a:r>
              <a:rPr lang="en-US" sz="2400" dirty="0"/>
              <a:t>The FCC’s functions and responsibilities include:</a:t>
            </a:r>
          </a:p>
          <a:p>
            <a:pPr marL="685800">
              <a:buFontTx/>
              <a:buChar char="-"/>
              <a:defRPr/>
            </a:pPr>
            <a:r>
              <a:rPr lang="en-US" sz="2400" dirty="0"/>
              <a:t>Establishing and modernizing the universal service programs in accordance with applicable statutory provisions;</a:t>
            </a:r>
          </a:p>
          <a:p>
            <a:pPr marL="685800">
              <a:buFontTx/>
              <a:buChar char="-"/>
              <a:defRPr/>
            </a:pPr>
            <a:r>
              <a:rPr lang="en-US" sz="2400" dirty="0"/>
              <a:t>Adopting and modifying program rules;</a:t>
            </a:r>
          </a:p>
          <a:p>
            <a:pPr marL="685800">
              <a:buFontTx/>
              <a:buChar char="-"/>
              <a:defRPr/>
            </a:pPr>
            <a:r>
              <a:rPr lang="en-US" sz="2400" dirty="0"/>
              <a:t>Issuing policy and rule guidance; and</a:t>
            </a:r>
          </a:p>
          <a:p>
            <a:pPr marL="685800">
              <a:buFontTx/>
              <a:buChar char="-"/>
              <a:defRPr/>
            </a:pPr>
            <a:r>
              <a:rPr lang="en-US" sz="2400" dirty="0"/>
              <a:t>Acting on appeals of USAC decisions.</a:t>
            </a:r>
          </a:p>
          <a:p>
            <a:endParaRPr lang="en-US" dirty="0"/>
          </a:p>
        </p:txBody>
      </p:sp>
      <p:sp>
        <p:nvSpPr>
          <p:cNvPr id="3" name="Text Placeholder 2"/>
          <p:cNvSpPr>
            <a:spLocks noGrp="1"/>
          </p:cNvSpPr>
          <p:nvPr>
            <p:ph type="body" sz="quarter" idx="12"/>
          </p:nvPr>
        </p:nvSpPr>
        <p:spPr/>
        <p:txBody>
          <a:bodyPr/>
          <a:lstStyle/>
          <a:p>
            <a:r>
              <a:rPr lang="en-US" dirty="0" smtClean="0"/>
              <a:t>Program Overview</a:t>
            </a:r>
            <a:endParaRPr lang="en-US" dirty="0"/>
          </a:p>
        </p:txBody>
      </p:sp>
      <p:sp>
        <p:nvSpPr>
          <p:cNvPr id="4" name="Title 3"/>
          <p:cNvSpPr>
            <a:spLocks noGrp="1"/>
          </p:cNvSpPr>
          <p:nvPr>
            <p:ph type="title"/>
          </p:nvPr>
        </p:nvSpPr>
        <p:spPr/>
        <p:txBody>
          <a:bodyPr/>
          <a:lstStyle/>
          <a:p>
            <a:r>
              <a:rPr lang="en-US" dirty="0" smtClean="0"/>
              <a:t>USAC and the FCC</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7</a:t>
            </a:fld>
            <a:endParaRPr lang="en-US"/>
          </a:p>
        </p:txBody>
      </p:sp>
    </p:spTree>
    <p:extLst>
      <p:ext uri="{BB962C8B-B14F-4D97-AF65-F5344CB8AC3E}">
        <p14:creationId xmlns:p14="http://schemas.microsoft.com/office/powerpoint/2010/main" val="23418819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752600"/>
            <a:ext cx="8229600" cy="4343400"/>
          </a:xfrm>
        </p:spPr>
        <p:txBody>
          <a:bodyPr/>
          <a:lstStyle/>
          <a:p>
            <a:r>
              <a:rPr lang="en-US" sz="2400" dirty="0" smtClean="0"/>
              <a:t>Success Story: Adirondack-Champlain </a:t>
            </a:r>
            <a:r>
              <a:rPr lang="en-US" sz="2400" dirty="0"/>
              <a:t>Telemedicine </a:t>
            </a:r>
            <a:r>
              <a:rPr lang="en-US" sz="2400" dirty="0" smtClean="0"/>
              <a:t>Network</a:t>
            </a:r>
          </a:p>
          <a:p>
            <a:r>
              <a:rPr lang="en-US" sz="2400" dirty="0" smtClean="0"/>
              <a:t>The </a:t>
            </a:r>
            <a:r>
              <a:rPr lang="en-US" sz="2400" dirty="0"/>
              <a:t>WAN that is available today simply did not, nor could have been implemented years ago. It is through Universal Service funding, that service providers have been willing to build out the infrastructure that is in place today and allows for the improved access to health care services</a:t>
            </a:r>
            <a:r>
              <a:rPr lang="en-US" sz="2400" dirty="0" smtClean="0"/>
              <a:t>.</a:t>
            </a:r>
            <a:endParaRPr lang="en-US" sz="2400" dirty="0"/>
          </a:p>
        </p:txBody>
      </p:sp>
      <p:sp>
        <p:nvSpPr>
          <p:cNvPr id="3" name="Text Placeholder 2"/>
          <p:cNvSpPr>
            <a:spLocks noGrp="1"/>
          </p:cNvSpPr>
          <p:nvPr>
            <p:ph type="body" sz="quarter" idx="12"/>
          </p:nvPr>
        </p:nvSpPr>
        <p:spPr/>
        <p:txBody>
          <a:bodyPr/>
          <a:lstStyle/>
          <a:p>
            <a:r>
              <a:rPr lang="en-US" dirty="0"/>
              <a:t>State Information</a:t>
            </a:r>
          </a:p>
        </p:txBody>
      </p:sp>
      <p:sp>
        <p:nvSpPr>
          <p:cNvPr id="4" name="Title 3"/>
          <p:cNvSpPr>
            <a:spLocks noGrp="1"/>
          </p:cNvSpPr>
          <p:nvPr>
            <p:ph type="title"/>
          </p:nvPr>
        </p:nvSpPr>
        <p:spPr/>
        <p:txBody>
          <a:bodyPr/>
          <a:lstStyle/>
          <a:p>
            <a:r>
              <a:rPr lang="en-US" dirty="0" smtClean="0"/>
              <a:t>New York </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70</a:t>
            </a:fld>
            <a:endParaRPr lang="en-US" dirty="0"/>
          </a:p>
        </p:txBody>
      </p:sp>
    </p:spTree>
    <p:extLst>
      <p:ext uri="{BB962C8B-B14F-4D97-AF65-F5344CB8AC3E}">
        <p14:creationId xmlns:p14="http://schemas.microsoft.com/office/powerpoint/2010/main" val="7668800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err="1" smtClean="0"/>
              <a:t>Geisinger</a:t>
            </a:r>
            <a:r>
              <a:rPr lang="en-US" sz="2400" dirty="0" smtClean="0"/>
              <a:t> </a:t>
            </a:r>
            <a:r>
              <a:rPr lang="en-US" sz="2400" dirty="0"/>
              <a:t>Health System</a:t>
            </a:r>
          </a:p>
          <a:p>
            <a:r>
              <a:rPr lang="en-US" sz="2400" dirty="0"/>
              <a:t>Northeast </a:t>
            </a:r>
            <a:r>
              <a:rPr lang="en-US" sz="2400" dirty="0" err="1"/>
              <a:t>HealthNet</a:t>
            </a:r>
            <a:endParaRPr lang="en-US" sz="2400" dirty="0"/>
          </a:p>
          <a:p>
            <a:r>
              <a:rPr lang="en-US" sz="2400" dirty="0"/>
              <a:t>Northwestern Pennsylvania Telemedicine Initiative</a:t>
            </a:r>
          </a:p>
          <a:p>
            <a:r>
              <a:rPr lang="en-US" sz="2400" dirty="0"/>
              <a:t>Pennsylvania Mountains Healthcare Alliance</a:t>
            </a:r>
          </a:p>
          <a:p>
            <a:r>
              <a:rPr lang="en-US" sz="2400" dirty="0"/>
              <a:t>Sentara Healthcare Consortium(Multi-state commitment</a:t>
            </a:r>
          </a:p>
          <a:p>
            <a:r>
              <a:rPr lang="en-US" sz="2400" dirty="0"/>
              <a:t>The Primary Health Network</a:t>
            </a:r>
          </a:p>
          <a:p>
            <a:r>
              <a:rPr lang="en-US" sz="2400" dirty="0"/>
              <a:t>Jersey Shore </a:t>
            </a:r>
            <a:r>
              <a:rPr lang="en-US" sz="2400" dirty="0" smtClean="0"/>
              <a:t>Hospital</a:t>
            </a:r>
            <a:endParaRPr lang="en-US" sz="2400" dirty="0"/>
          </a:p>
        </p:txBody>
      </p:sp>
      <p:sp>
        <p:nvSpPr>
          <p:cNvPr id="3" name="Text Placeholder 2"/>
          <p:cNvSpPr>
            <a:spLocks noGrp="1"/>
          </p:cNvSpPr>
          <p:nvPr>
            <p:ph type="body" sz="quarter" idx="12"/>
          </p:nvPr>
        </p:nvSpPr>
        <p:spPr/>
        <p:txBody>
          <a:bodyPr/>
          <a:lstStyle/>
          <a:p>
            <a:r>
              <a:rPr lang="en-US" dirty="0"/>
              <a:t>State Information</a:t>
            </a:r>
          </a:p>
        </p:txBody>
      </p:sp>
      <p:sp>
        <p:nvSpPr>
          <p:cNvPr id="4" name="Title 3"/>
          <p:cNvSpPr>
            <a:spLocks noGrp="1"/>
          </p:cNvSpPr>
          <p:nvPr>
            <p:ph type="title"/>
          </p:nvPr>
        </p:nvSpPr>
        <p:spPr/>
        <p:txBody>
          <a:bodyPr/>
          <a:lstStyle/>
          <a:p>
            <a:r>
              <a:rPr lang="en-US" dirty="0" smtClean="0"/>
              <a:t>Pennsylvania Consortia</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71</a:t>
            </a:fld>
            <a:endParaRPr lang="en-US"/>
          </a:p>
        </p:txBody>
      </p:sp>
    </p:spTree>
    <p:extLst>
      <p:ext uri="{BB962C8B-B14F-4D97-AF65-F5344CB8AC3E}">
        <p14:creationId xmlns:p14="http://schemas.microsoft.com/office/powerpoint/2010/main" val="39958868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Success Story: </a:t>
            </a:r>
            <a:r>
              <a:rPr lang="en-US" dirty="0" err="1" smtClean="0"/>
              <a:t>Geisinger</a:t>
            </a:r>
            <a:r>
              <a:rPr lang="en-US" dirty="0" smtClean="0"/>
              <a:t> Health System</a:t>
            </a:r>
          </a:p>
          <a:p>
            <a:r>
              <a:rPr lang="en-US" dirty="0" smtClean="0"/>
              <a:t>A neurologist working at a hospital in </a:t>
            </a:r>
            <a:r>
              <a:rPr lang="en-US" dirty="0" err="1" smtClean="0"/>
              <a:t>Geisinger</a:t>
            </a:r>
            <a:r>
              <a:rPr lang="en-US" dirty="0" smtClean="0"/>
              <a:t>, </a:t>
            </a:r>
            <a:r>
              <a:rPr lang="en-US" dirty="0"/>
              <a:t>pointed out that through tele-stroke, patients in outlying rural communities have access to neurological consults within five to ten minutes as opposed to hours.</a:t>
            </a:r>
          </a:p>
        </p:txBody>
      </p:sp>
      <p:sp>
        <p:nvSpPr>
          <p:cNvPr id="3" name="Text Placeholder 2"/>
          <p:cNvSpPr>
            <a:spLocks noGrp="1"/>
          </p:cNvSpPr>
          <p:nvPr>
            <p:ph type="body" sz="quarter" idx="12"/>
          </p:nvPr>
        </p:nvSpPr>
        <p:spPr/>
        <p:txBody>
          <a:bodyPr/>
          <a:lstStyle/>
          <a:p>
            <a:r>
              <a:rPr lang="en-US" dirty="0"/>
              <a:t>State Information</a:t>
            </a:r>
          </a:p>
        </p:txBody>
      </p:sp>
      <p:sp>
        <p:nvSpPr>
          <p:cNvPr id="4" name="Title 3"/>
          <p:cNvSpPr>
            <a:spLocks noGrp="1"/>
          </p:cNvSpPr>
          <p:nvPr>
            <p:ph type="title"/>
          </p:nvPr>
        </p:nvSpPr>
        <p:spPr/>
        <p:txBody>
          <a:bodyPr/>
          <a:lstStyle/>
          <a:p>
            <a:r>
              <a:rPr lang="en-US" dirty="0" smtClean="0"/>
              <a:t>Pennsylvania</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72</a:t>
            </a:fld>
            <a:endParaRPr lang="en-US"/>
          </a:p>
        </p:txBody>
      </p:sp>
    </p:spTree>
    <p:extLst>
      <p:ext uri="{BB962C8B-B14F-4D97-AF65-F5344CB8AC3E}">
        <p14:creationId xmlns:p14="http://schemas.microsoft.com/office/powerpoint/2010/main" val="20772017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lvl="1" indent="-342900">
              <a:buFont typeface="Arial" pitchFamily="34" charset="0"/>
              <a:buChar char="•"/>
            </a:pPr>
            <a:r>
              <a:rPr lang="en-US" dirty="0" smtClean="0"/>
              <a:t>New </a:t>
            </a:r>
            <a:r>
              <a:rPr lang="en-US" dirty="0"/>
              <a:t>England Telehealth </a:t>
            </a:r>
            <a:r>
              <a:rPr lang="en-US" dirty="0" smtClean="0"/>
              <a:t>Consortium (</a:t>
            </a:r>
            <a:r>
              <a:rPr lang="en-US" dirty="0"/>
              <a:t>Multi-state commitment)</a:t>
            </a:r>
          </a:p>
          <a:p>
            <a:pPr marL="0" indent="0">
              <a:buNone/>
            </a:pPr>
            <a:endParaRPr lang="en-US" dirty="0"/>
          </a:p>
        </p:txBody>
      </p:sp>
      <p:sp>
        <p:nvSpPr>
          <p:cNvPr id="3" name="Text Placeholder 2"/>
          <p:cNvSpPr>
            <a:spLocks noGrp="1"/>
          </p:cNvSpPr>
          <p:nvPr>
            <p:ph type="body" sz="quarter" idx="12"/>
          </p:nvPr>
        </p:nvSpPr>
        <p:spPr/>
        <p:txBody>
          <a:bodyPr/>
          <a:lstStyle/>
          <a:p>
            <a:r>
              <a:rPr lang="en-US" dirty="0"/>
              <a:t>State Information</a:t>
            </a:r>
          </a:p>
        </p:txBody>
      </p:sp>
      <p:sp>
        <p:nvSpPr>
          <p:cNvPr id="4" name="Title 3"/>
          <p:cNvSpPr>
            <a:spLocks noGrp="1"/>
          </p:cNvSpPr>
          <p:nvPr>
            <p:ph type="title"/>
          </p:nvPr>
        </p:nvSpPr>
        <p:spPr/>
        <p:txBody>
          <a:bodyPr/>
          <a:lstStyle/>
          <a:p>
            <a:r>
              <a:rPr lang="en-US" dirty="0" smtClean="0"/>
              <a:t>Vermont Consortia</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73</a:t>
            </a:fld>
            <a:endParaRPr lang="en-US"/>
          </a:p>
        </p:txBody>
      </p:sp>
    </p:spTree>
    <p:extLst>
      <p:ext uri="{BB962C8B-B14F-4D97-AF65-F5344CB8AC3E}">
        <p14:creationId xmlns:p14="http://schemas.microsoft.com/office/powerpoint/2010/main" val="35311009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Virginia </a:t>
            </a:r>
            <a:r>
              <a:rPr lang="en-US" dirty="0"/>
              <a:t>Acute Stroke Telehealth Project</a:t>
            </a:r>
          </a:p>
          <a:p>
            <a:r>
              <a:rPr lang="en-US" dirty="0"/>
              <a:t>Sentara Healthcare Consortium(Multi-state commitment)</a:t>
            </a:r>
          </a:p>
          <a:p>
            <a:r>
              <a:rPr lang="en-US" dirty="0"/>
              <a:t>Delmarva Pediatric Healthcare Consortium(Multi-state commitment)</a:t>
            </a:r>
          </a:p>
          <a:p>
            <a:r>
              <a:rPr lang="en-US" dirty="0" err="1"/>
              <a:t>Wellmont</a:t>
            </a:r>
            <a:r>
              <a:rPr lang="en-US" dirty="0"/>
              <a:t> Consortium(Multi-state commitment)</a:t>
            </a:r>
          </a:p>
          <a:p>
            <a:endParaRPr lang="en-US" dirty="0"/>
          </a:p>
        </p:txBody>
      </p:sp>
      <p:sp>
        <p:nvSpPr>
          <p:cNvPr id="3" name="Text Placeholder 2"/>
          <p:cNvSpPr>
            <a:spLocks noGrp="1"/>
          </p:cNvSpPr>
          <p:nvPr>
            <p:ph type="body" sz="quarter" idx="12"/>
          </p:nvPr>
        </p:nvSpPr>
        <p:spPr/>
        <p:txBody>
          <a:bodyPr/>
          <a:lstStyle/>
          <a:p>
            <a:r>
              <a:rPr lang="en-US" dirty="0"/>
              <a:t>State Information</a:t>
            </a:r>
          </a:p>
        </p:txBody>
      </p:sp>
      <p:sp>
        <p:nvSpPr>
          <p:cNvPr id="4" name="Title 3"/>
          <p:cNvSpPr>
            <a:spLocks noGrp="1"/>
          </p:cNvSpPr>
          <p:nvPr>
            <p:ph type="title"/>
          </p:nvPr>
        </p:nvSpPr>
        <p:spPr/>
        <p:txBody>
          <a:bodyPr/>
          <a:lstStyle/>
          <a:p>
            <a:r>
              <a:rPr lang="en-US" dirty="0" smtClean="0"/>
              <a:t>Virginia Consortia</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74</a:t>
            </a:fld>
            <a:endParaRPr lang="en-US"/>
          </a:p>
        </p:txBody>
      </p:sp>
    </p:spTree>
    <p:extLst>
      <p:ext uri="{BB962C8B-B14F-4D97-AF65-F5344CB8AC3E}">
        <p14:creationId xmlns:p14="http://schemas.microsoft.com/office/powerpoint/2010/main" val="34842355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Success Story: VAST</a:t>
            </a:r>
          </a:p>
          <a:p>
            <a:r>
              <a:rPr lang="en-US" dirty="0" smtClean="0"/>
              <a:t>The online </a:t>
            </a:r>
            <a:r>
              <a:rPr lang="en-US" dirty="0"/>
              <a:t>journal for billing transactions has saved the system about 50 full time equivalent positions for a tremendous cost savings.</a:t>
            </a:r>
            <a:endParaRPr lang="en-US" dirty="0" smtClean="0"/>
          </a:p>
          <a:p>
            <a:endParaRPr lang="en-US" dirty="0"/>
          </a:p>
        </p:txBody>
      </p:sp>
      <p:sp>
        <p:nvSpPr>
          <p:cNvPr id="3" name="Text Placeholder 2"/>
          <p:cNvSpPr>
            <a:spLocks noGrp="1"/>
          </p:cNvSpPr>
          <p:nvPr>
            <p:ph type="body" sz="quarter" idx="12"/>
          </p:nvPr>
        </p:nvSpPr>
        <p:spPr/>
        <p:txBody>
          <a:bodyPr/>
          <a:lstStyle/>
          <a:p>
            <a:r>
              <a:rPr lang="en-US" dirty="0"/>
              <a:t>State Information</a:t>
            </a:r>
          </a:p>
        </p:txBody>
      </p:sp>
      <p:sp>
        <p:nvSpPr>
          <p:cNvPr id="4" name="Title 3"/>
          <p:cNvSpPr>
            <a:spLocks noGrp="1"/>
          </p:cNvSpPr>
          <p:nvPr>
            <p:ph type="title"/>
          </p:nvPr>
        </p:nvSpPr>
        <p:spPr/>
        <p:txBody>
          <a:bodyPr/>
          <a:lstStyle/>
          <a:p>
            <a:r>
              <a:rPr lang="en-US" dirty="0" smtClean="0"/>
              <a:t>Virginia</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75</a:t>
            </a:fld>
            <a:endParaRPr lang="en-US"/>
          </a:p>
        </p:txBody>
      </p:sp>
    </p:spTree>
    <p:extLst>
      <p:ext uri="{BB962C8B-B14F-4D97-AF65-F5344CB8AC3E}">
        <p14:creationId xmlns:p14="http://schemas.microsoft.com/office/powerpoint/2010/main" val="39844806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Rhode Island</a:t>
            </a:r>
          </a:p>
          <a:p>
            <a:r>
              <a:rPr lang="en-US" dirty="0" smtClean="0"/>
              <a:t>New Jersey</a:t>
            </a:r>
          </a:p>
          <a:p>
            <a:r>
              <a:rPr lang="en-US" dirty="0" smtClean="0"/>
              <a:t>Delaware</a:t>
            </a:r>
            <a:endParaRPr lang="en-US" dirty="0" smtClean="0"/>
          </a:p>
          <a:p>
            <a:endParaRPr lang="en-US" dirty="0"/>
          </a:p>
        </p:txBody>
      </p:sp>
      <p:sp>
        <p:nvSpPr>
          <p:cNvPr id="3" name="Text Placeholder 2"/>
          <p:cNvSpPr>
            <a:spLocks noGrp="1"/>
          </p:cNvSpPr>
          <p:nvPr>
            <p:ph type="body" sz="quarter" idx="12"/>
          </p:nvPr>
        </p:nvSpPr>
        <p:spPr/>
        <p:txBody>
          <a:bodyPr/>
          <a:lstStyle/>
          <a:p>
            <a:r>
              <a:rPr lang="en-US" dirty="0"/>
              <a:t>State Information</a:t>
            </a:r>
          </a:p>
        </p:txBody>
      </p:sp>
      <p:sp>
        <p:nvSpPr>
          <p:cNvPr id="4" name="Title 3"/>
          <p:cNvSpPr>
            <a:spLocks noGrp="1"/>
          </p:cNvSpPr>
          <p:nvPr>
            <p:ph type="title"/>
          </p:nvPr>
        </p:nvSpPr>
        <p:spPr/>
        <p:txBody>
          <a:bodyPr/>
          <a:lstStyle/>
          <a:p>
            <a:r>
              <a:rPr lang="en-US" dirty="0" smtClean="0"/>
              <a:t>States without consortia</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76</a:t>
            </a:fld>
            <a:endParaRPr lang="en-US"/>
          </a:p>
        </p:txBody>
      </p:sp>
    </p:spTree>
    <p:extLst>
      <p:ext uri="{BB962C8B-B14F-4D97-AF65-F5344CB8AC3E}">
        <p14:creationId xmlns:p14="http://schemas.microsoft.com/office/powerpoint/2010/main" val="7147267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endParaRPr lang="en-US"/>
          </a:p>
        </p:txBody>
      </p:sp>
      <p:sp>
        <p:nvSpPr>
          <p:cNvPr id="5" name="Title 4"/>
          <p:cNvSpPr>
            <a:spLocks noGrp="1"/>
          </p:cNvSpPr>
          <p:nvPr>
            <p:ph type="title"/>
          </p:nvPr>
        </p:nvSpPr>
        <p:spPr>
          <a:xfrm>
            <a:off x="457200" y="2667000"/>
            <a:ext cx="8229600" cy="914400"/>
          </a:xfrm>
        </p:spPr>
        <p:txBody>
          <a:bodyPr/>
          <a:lstStyle/>
          <a:p>
            <a:r>
              <a:rPr lang="en-US" dirty="0" smtClean="0"/>
              <a:t>Questions?</a:t>
            </a:r>
            <a:endParaRPr lang="en-US" dirty="0"/>
          </a:p>
        </p:txBody>
      </p:sp>
      <p:sp>
        <p:nvSpPr>
          <p:cNvPr id="2" name="Slide Number Placeholder 1"/>
          <p:cNvSpPr>
            <a:spLocks noGrp="1"/>
          </p:cNvSpPr>
          <p:nvPr>
            <p:ph type="sldNum" sz="quarter" idx="14"/>
          </p:nvPr>
        </p:nvSpPr>
        <p:spPr/>
        <p:txBody>
          <a:bodyPr/>
          <a:lstStyle/>
          <a:p>
            <a:fld id="{442D1DFD-59C6-4309-9EEA-9D0713F76AFA}" type="slidenum">
              <a:rPr lang="en-US" smtClean="0"/>
              <a:t>77</a:t>
            </a:fld>
            <a:endParaRPr lang="en-US"/>
          </a:p>
        </p:txBody>
      </p:sp>
    </p:spTree>
    <p:extLst>
      <p:ext uri="{BB962C8B-B14F-4D97-AF65-F5344CB8AC3E}">
        <p14:creationId xmlns:p14="http://schemas.microsoft.com/office/powerpoint/2010/main" val="39081505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b="1" dirty="0" smtClean="0"/>
              <a:t>Rural Health Care Program</a:t>
            </a:r>
          </a:p>
          <a:p>
            <a:pPr marL="0" indent="0">
              <a:buNone/>
            </a:pPr>
            <a:r>
              <a:rPr lang="en-US" dirty="0" smtClean="0"/>
              <a:t>(800) 453-1546</a:t>
            </a:r>
          </a:p>
          <a:p>
            <a:pPr marL="0" indent="0">
              <a:buNone/>
            </a:pPr>
            <a:r>
              <a:rPr lang="en-US" dirty="0" smtClean="0">
                <a:hlinkClick r:id="rId2"/>
              </a:rPr>
              <a:t>RHC-Assist@usac.org</a:t>
            </a:r>
            <a:r>
              <a:rPr lang="en-US" dirty="0" smtClean="0"/>
              <a:t>   </a:t>
            </a:r>
            <a:endParaRPr lang="en-US" dirty="0"/>
          </a:p>
          <a:p>
            <a:endParaRPr lang="en-US" dirty="0"/>
          </a:p>
        </p:txBody>
      </p:sp>
      <p:sp>
        <p:nvSpPr>
          <p:cNvPr id="3" name="Text Placeholder 2"/>
          <p:cNvSpPr>
            <a:spLocks noGrp="1"/>
          </p:cNvSpPr>
          <p:nvPr>
            <p:ph type="body" sz="quarter" idx="12"/>
          </p:nvPr>
        </p:nvSpPr>
        <p:spPr/>
        <p:txBody>
          <a:bodyPr/>
          <a:lstStyle/>
          <a:p>
            <a:endParaRPr lang="en-US" dirty="0"/>
          </a:p>
        </p:txBody>
      </p:sp>
      <p:sp>
        <p:nvSpPr>
          <p:cNvPr id="4" name="Title 3"/>
          <p:cNvSpPr>
            <a:spLocks noGrp="1"/>
          </p:cNvSpPr>
          <p:nvPr>
            <p:ph type="title"/>
          </p:nvPr>
        </p:nvSpPr>
        <p:spPr/>
        <p:txBody>
          <a:bodyPr/>
          <a:lstStyle/>
          <a:p>
            <a:r>
              <a:rPr lang="en-US" dirty="0" smtClean="0"/>
              <a:t>Contact Us!</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78</a:t>
            </a:fld>
            <a:endParaRPr lang="en-US"/>
          </a:p>
        </p:txBody>
      </p:sp>
    </p:spTree>
    <p:extLst>
      <p:ext uri="{BB962C8B-B14F-4D97-AF65-F5344CB8AC3E}">
        <p14:creationId xmlns:p14="http://schemas.microsoft.com/office/powerpoint/2010/main" val="1623574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smtClean="0"/>
              <a:t>Program Overview</a:t>
            </a:r>
            <a:endParaRPr lang="en-US" dirty="0"/>
          </a:p>
        </p:txBody>
      </p:sp>
      <p:sp>
        <p:nvSpPr>
          <p:cNvPr id="4" name="Title 3"/>
          <p:cNvSpPr>
            <a:spLocks noGrp="1"/>
          </p:cNvSpPr>
          <p:nvPr>
            <p:ph type="title"/>
          </p:nvPr>
        </p:nvSpPr>
        <p:spPr/>
        <p:txBody>
          <a:bodyPr/>
          <a:lstStyle/>
          <a:p>
            <a:r>
              <a:rPr lang="en-US" dirty="0" smtClean="0"/>
              <a:t>USAC and the FCC</a:t>
            </a:r>
            <a:endParaRPr lang="en-US" dirty="0"/>
          </a:p>
        </p:txBody>
      </p:sp>
      <p:sp>
        <p:nvSpPr>
          <p:cNvPr id="23" name="Text Placeholder 4"/>
          <p:cNvSpPr txBox="1">
            <a:spLocks/>
          </p:cNvSpPr>
          <p:nvPr/>
        </p:nvSpPr>
        <p:spPr>
          <a:xfrm>
            <a:off x="510654" y="1866900"/>
            <a:ext cx="8229600" cy="3733800"/>
          </a:xfrm>
          <a:prstGeom prst="rect">
            <a:avLst/>
          </a:prstGeom>
        </p:spPr>
        <p:txBody>
          <a:bodyPr/>
          <a:lstStyle>
            <a:lvl1pPr marL="342900" indent="-342900" algn="l" defTabSz="914400" rtl="0" eaLnBrk="1" latinLnBrk="0" hangingPunct="1">
              <a:spcBef>
                <a:spcPts val="0"/>
              </a:spcBef>
              <a:spcAft>
                <a:spcPts val="1200"/>
              </a:spcAft>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ts val="0"/>
              </a:spcBef>
              <a:spcAft>
                <a:spcPts val="1200"/>
              </a:spcAft>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9617" indent="-319617"/>
            <a:r>
              <a:rPr lang="en-US" dirty="0">
                <a:ea typeface="Kozuka Gothic Pro L" pitchFamily="34" charset="-128"/>
              </a:rPr>
              <a:t>USAC’s functions and responsibilities include:</a:t>
            </a:r>
          </a:p>
          <a:p>
            <a:pPr lvl="1"/>
            <a:r>
              <a:rPr lang="en-US" dirty="0">
                <a:ea typeface="Kozuka Gothic Pro L" pitchFamily="34" charset="-128"/>
              </a:rPr>
              <a:t>Administering each of the USF programs, including processing of applications;</a:t>
            </a:r>
          </a:p>
          <a:p>
            <a:pPr lvl="1"/>
            <a:r>
              <a:rPr lang="en-US" dirty="0">
                <a:ea typeface="Kozuka Gothic Pro L" pitchFamily="34" charset="-128"/>
              </a:rPr>
              <a:t>Billing contributors, collecting, contributions, an disbursing universal service support;</a:t>
            </a:r>
          </a:p>
          <a:p>
            <a:pPr lvl="1"/>
            <a:r>
              <a:rPr lang="en-US" dirty="0">
                <a:ea typeface="Kozuka Gothic Pro L" pitchFamily="34" charset="-128"/>
              </a:rPr>
              <a:t>Reporting quarterly to the FCC on disbursement of USF support; and </a:t>
            </a:r>
          </a:p>
          <a:p>
            <a:pPr lvl="1"/>
            <a:r>
              <a:rPr lang="en-US" dirty="0">
                <a:ea typeface="Kozuka Gothic Pro L" pitchFamily="34" charset="-128"/>
              </a:rPr>
              <a:t>Estimating improper payments and conducting audits.</a:t>
            </a:r>
          </a:p>
          <a:p>
            <a:pPr marL="0" lvl="1" indent="0">
              <a:buFont typeface="Arial" pitchFamily="34" charset="0"/>
              <a:buNone/>
            </a:pPr>
            <a:endParaRPr lang="en-US" dirty="0" smtClean="0">
              <a:ea typeface="Kozuka Gothic Pro L" pitchFamily="34" charset="-128"/>
            </a:endParaRPr>
          </a:p>
        </p:txBody>
      </p:sp>
      <p:sp>
        <p:nvSpPr>
          <p:cNvPr id="2" name="Slide Number Placeholder 1"/>
          <p:cNvSpPr>
            <a:spLocks noGrp="1"/>
          </p:cNvSpPr>
          <p:nvPr>
            <p:ph type="sldNum" sz="quarter" idx="14"/>
          </p:nvPr>
        </p:nvSpPr>
        <p:spPr/>
        <p:txBody>
          <a:bodyPr/>
          <a:lstStyle/>
          <a:p>
            <a:fld id="{442D1DFD-59C6-4309-9EEA-9D0713F76AFA}" type="slidenum">
              <a:rPr lang="en-US" smtClean="0"/>
              <a:t>8</a:t>
            </a:fld>
            <a:endParaRPr lang="en-US"/>
          </a:p>
        </p:txBody>
      </p:sp>
    </p:spTree>
    <p:extLst>
      <p:ext uri="{BB962C8B-B14F-4D97-AF65-F5344CB8AC3E}">
        <p14:creationId xmlns:p14="http://schemas.microsoft.com/office/powerpoint/2010/main" val="524919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28600">
              <a:buSzPct val="99000"/>
              <a:defRPr/>
            </a:pPr>
            <a:r>
              <a:rPr lang="en-US" sz="2000" b="1" dirty="0"/>
              <a:t>Healthcare Connect Fund Program</a:t>
            </a:r>
          </a:p>
          <a:p>
            <a:pPr marL="628650" lvl="1">
              <a:buSzPct val="99000"/>
              <a:defRPr/>
            </a:pPr>
            <a:r>
              <a:rPr lang="en-US" sz="1800" dirty="0"/>
              <a:t>Supports broadband connectivity and broadband networks for eligible HCP</a:t>
            </a:r>
          </a:p>
          <a:p>
            <a:pPr marL="628650" lvl="1">
              <a:buSzPct val="99000"/>
              <a:defRPr/>
            </a:pPr>
            <a:r>
              <a:rPr lang="en-US" sz="1800" dirty="0"/>
              <a:t>Provides </a:t>
            </a:r>
            <a:r>
              <a:rPr lang="en-US" sz="1800" b="1" dirty="0"/>
              <a:t>65 percent discount </a:t>
            </a:r>
            <a:r>
              <a:rPr lang="en-US" sz="1800" dirty="0"/>
              <a:t>on eligible services and </a:t>
            </a:r>
            <a:r>
              <a:rPr lang="en-US" sz="1800" dirty="0" smtClean="0"/>
              <a:t>equipment</a:t>
            </a:r>
            <a:endParaRPr lang="en-US" sz="2000" dirty="0" smtClean="0"/>
          </a:p>
          <a:p>
            <a:pPr>
              <a:defRPr/>
            </a:pPr>
            <a:r>
              <a:rPr lang="en-US" sz="2000" b="1" dirty="0" smtClean="0"/>
              <a:t>Telecommunications </a:t>
            </a:r>
            <a:r>
              <a:rPr lang="en-US" sz="2000" b="1" dirty="0"/>
              <a:t>Program  </a:t>
            </a:r>
          </a:p>
          <a:p>
            <a:pPr lvl="1">
              <a:defRPr/>
            </a:pPr>
            <a:r>
              <a:rPr lang="en-US" sz="1800" dirty="0" smtClean="0"/>
              <a:t>Funds </a:t>
            </a:r>
            <a:r>
              <a:rPr lang="en-US" sz="1800" dirty="0"/>
              <a:t>urban/rural rate difference for telecommunications services for </a:t>
            </a:r>
            <a:r>
              <a:rPr lang="en-US" sz="1800" dirty="0" smtClean="0"/>
              <a:t>rural healthcare </a:t>
            </a:r>
            <a:r>
              <a:rPr lang="en-US" sz="1800" dirty="0"/>
              <a:t>providers (</a:t>
            </a:r>
            <a:r>
              <a:rPr lang="en-US" sz="1800" dirty="0" smtClean="0"/>
              <a:t>HCPs)</a:t>
            </a:r>
          </a:p>
          <a:p>
            <a:pPr lvl="1">
              <a:defRPr/>
            </a:pPr>
            <a:r>
              <a:rPr lang="en-US" sz="1800" dirty="0" smtClean="0"/>
              <a:t>Remains </a:t>
            </a:r>
            <a:r>
              <a:rPr lang="en-US" sz="1800" dirty="0"/>
              <a:t>in place after Healthcare Connect Fund Program implementation</a:t>
            </a:r>
          </a:p>
          <a:p>
            <a:pPr>
              <a:buSzPct val="100000"/>
              <a:defRPr/>
            </a:pPr>
            <a:r>
              <a:rPr lang="en-US" sz="2000" b="1" dirty="0"/>
              <a:t>Pilot </a:t>
            </a:r>
            <a:r>
              <a:rPr lang="en-US" sz="2000" b="1" dirty="0" smtClean="0"/>
              <a:t>Program</a:t>
            </a:r>
          </a:p>
          <a:p>
            <a:pPr lvl="1">
              <a:buSzPct val="100000"/>
              <a:defRPr/>
            </a:pPr>
            <a:r>
              <a:rPr lang="en-US" sz="1800" dirty="0" smtClean="0"/>
              <a:t>Supports </a:t>
            </a:r>
            <a:r>
              <a:rPr lang="en-US" sz="1800" dirty="0"/>
              <a:t>50 state-wide and regional broadband HCP </a:t>
            </a:r>
            <a:r>
              <a:rPr lang="en-US" sz="1800" dirty="0" smtClean="0"/>
              <a:t>network (not open to new applicants)</a:t>
            </a:r>
          </a:p>
          <a:p>
            <a:pPr lvl="1">
              <a:buSzPct val="100000"/>
              <a:defRPr/>
            </a:pPr>
            <a:r>
              <a:rPr lang="en-US" sz="1800" dirty="0" smtClean="0"/>
              <a:t>Participants transition to Healthcare Connect Fund as Pilot funds are exhausted</a:t>
            </a:r>
            <a:endParaRPr lang="en-US" sz="1400" dirty="0" smtClean="0">
              <a:cs typeface="ＭＳ Ｐゴシック" pitchFamily="-1" charset="-128"/>
            </a:endParaRPr>
          </a:p>
          <a:p>
            <a:endParaRPr lang="en-US" dirty="0"/>
          </a:p>
        </p:txBody>
      </p:sp>
      <p:sp>
        <p:nvSpPr>
          <p:cNvPr id="3" name="Text Placeholder 2"/>
          <p:cNvSpPr>
            <a:spLocks noGrp="1"/>
          </p:cNvSpPr>
          <p:nvPr>
            <p:ph type="body" sz="quarter" idx="12"/>
          </p:nvPr>
        </p:nvSpPr>
        <p:spPr/>
        <p:txBody>
          <a:bodyPr/>
          <a:lstStyle/>
          <a:p>
            <a:r>
              <a:rPr lang="en-US" dirty="0" smtClean="0"/>
              <a:t>Program Overview</a:t>
            </a:r>
            <a:endParaRPr lang="en-US" dirty="0"/>
          </a:p>
        </p:txBody>
      </p:sp>
      <p:sp>
        <p:nvSpPr>
          <p:cNvPr id="4" name="Title 3"/>
          <p:cNvSpPr>
            <a:spLocks noGrp="1"/>
          </p:cNvSpPr>
          <p:nvPr>
            <p:ph type="title"/>
          </p:nvPr>
        </p:nvSpPr>
        <p:spPr/>
        <p:txBody>
          <a:bodyPr/>
          <a:lstStyle/>
          <a:p>
            <a:r>
              <a:rPr lang="en-US" dirty="0" smtClean="0"/>
              <a:t>Three Rural Health Care Programs</a:t>
            </a:r>
            <a:endParaRPr lang="en-US" dirty="0"/>
          </a:p>
        </p:txBody>
      </p:sp>
      <p:sp>
        <p:nvSpPr>
          <p:cNvPr id="5" name="Slide Number Placeholder 4"/>
          <p:cNvSpPr>
            <a:spLocks noGrp="1"/>
          </p:cNvSpPr>
          <p:nvPr>
            <p:ph type="sldNum" sz="quarter" idx="14"/>
          </p:nvPr>
        </p:nvSpPr>
        <p:spPr/>
        <p:txBody>
          <a:bodyPr/>
          <a:lstStyle/>
          <a:p>
            <a:fld id="{442D1DFD-59C6-4309-9EEA-9D0713F76AFA}" type="slidenum">
              <a:rPr lang="en-US" smtClean="0"/>
              <a:t>9</a:t>
            </a:fld>
            <a:endParaRPr lang="en-US"/>
          </a:p>
        </p:txBody>
      </p:sp>
    </p:spTree>
    <p:extLst>
      <p:ext uri="{BB962C8B-B14F-4D97-AF65-F5344CB8AC3E}">
        <p14:creationId xmlns:p14="http://schemas.microsoft.com/office/powerpoint/2010/main" val="251467108"/>
      </p:ext>
    </p:extLst>
  </p:cSld>
  <p:clrMapOvr>
    <a:masterClrMapping/>
  </p:clrMapOvr>
</p:sld>
</file>

<file path=ppt/theme/theme1.xml><?xml version="1.0" encoding="utf-8"?>
<a:theme xmlns:a="http://schemas.openxmlformats.org/drawingml/2006/main" name="Office Theme">
  <a:themeElements>
    <a:clrScheme name="USAC Palette">
      <a:dk1>
        <a:sysClr val="windowText" lastClr="000000"/>
      </a:dk1>
      <a:lt1>
        <a:sysClr val="window" lastClr="FFFFFF"/>
      </a:lt1>
      <a:dk2>
        <a:srgbClr val="7F7F7F"/>
      </a:dk2>
      <a:lt2>
        <a:srgbClr val="EEECE1"/>
      </a:lt2>
      <a:accent1>
        <a:srgbClr val="62CAE3"/>
      </a:accent1>
      <a:accent2>
        <a:srgbClr val="FFC425"/>
      </a:accent2>
      <a:accent3>
        <a:srgbClr val="8DC63F"/>
      </a:accent3>
      <a:accent4>
        <a:srgbClr val="F28234"/>
      </a:accent4>
      <a:accent5>
        <a:srgbClr val="6A737B"/>
      </a:accent5>
      <a:accent6>
        <a:srgbClr val="C1CD23"/>
      </a:accent6>
      <a:hlink>
        <a:srgbClr val="026CB6"/>
      </a:hlink>
      <a:folHlink>
        <a:srgbClr val="026CB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m6d606354f5a4ddbb8befc4b62d12090 xmlns="f92b86cd-f024-403d-a7f3-8158e59dc517">
      <Terms xmlns="http://schemas.microsoft.com/office/infopath/2007/PartnerControls">
        <TermInfo xmlns="http://schemas.microsoft.com/office/infopath/2007/PartnerControls">
          <TermName xmlns="http://schemas.microsoft.com/office/infopath/2007/PartnerControls">Look/Feel</TermName>
          <TermId xmlns="http://schemas.microsoft.com/office/infopath/2007/PartnerControls">c8bd387e-0343-4246-a82c-3fe36b64562a</TermId>
        </TermInfo>
      </Terms>
    </m6d606354f5a4ddbb8befc4b62d12090>
    <KpiDescription xmlns="http://schemas.microsoft.com/sharepoint/v3" xsi:nil="true"/>
    <TaxCatchAll xmlns="f92b86cd-f024-403d-a7f3-8158e59dc517">
      <Value>43</Value>
    </TaxCatchAll>
    <o07378bbffa846c09a9b1d9f3abdba1c xmlns="f92b86cd-f024-403d-a7f3-8158e59dc517">
      <Terms xmlns="http://schemas.microsoft.com/office/infopath/2007/PartnerControls"/>
    </o07378bbffa846c09a9b1d9f3abdba1c>
    <USAC_x0020_Owner xmlns="f92b86cd-f024-403d-a7f3-8158e59dc517">
      <UserInfo>
        <DisplayName/>
        <AccountId xsi:nil="true"/>
        <AccountType/>
      </UserInfo>
    </USAC_x0020_Owner>
    <Category xmlns="341b754e-9596-4891-8438-3e5799c132b5">
      <Value>Template</Value>
    </Category>
    <Title_x0020_Link xmlns="341b754e-9596-4891-8438-3e5799c132b5">
      <Url>https://intranet/resources/Documents/PowerPoint%20Template.pptx</Url>
      <Description>PowerPoint_Blank</Description>
    </Title_x0020_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SAC Enterprise Document" ma:contentTypeID="0x0101004F25059A2FD2E44CA82C12FB36364AB800D41A34AE52609144B24A31AC9454431E" ma:contentTypeVersion="10" ma:contentTypeDescription="" ma:contentTypeScope="" ma:versionID="2c051bcf13ccd77a31a67e34b02ab7d5">
  <xsd:schema xmlns:xsd="http://www.w3.org/2001/XMLSchema" xmlns:xs="http://www.w3.org/2001/XMLSchema" xmlns:p="http://schemas.microsoft.com/office/2006/metadata/properties" xmlns:ns1="http://schemas.microsoft.com/sharepoint/v3" xmlns:ns2="f92b86cd-f024-403d-a7f3-8158e59dc517" xmlns:ns3="341b754e-9596-4891-8438-3e5799c132b5" targetNamespace="http://schemas.microsoft.com/office/2006/metadata/properties" ma:root="true" ma:fieldsID="fcd7a93ea8ce7041adda0ee786f39067" ns1:_="" ns2:_="" ns3:_="">
    <xsd:import namespace="http://schemas.microsoft.com/sharepoint/v3"/>
    <xsd:import namespace="f92b86cd-f024-403d-a7f3-8158e59dc517"/>
    <xsd:import namespace="341b754e-9596-4891-8438-3e5799c132b5"/>
    <xsd:element name="properties">
      <xsd:complexType>
        <xsd:sequence>
          <xsd:element name="documentManagement">
            <xsd:complexType>
              <xsd:all>
                <xsd:element ref="ns1:KpiDescription" minOccurs="0"/>
                <xsd:element ref="ns2:USAC_x0020_Owner" minOccurs="0"/>
                <xsd:element ref="ns2:o07378bbffa846c09a9b1d9f3abdba1c" minOccurs="0"/>
                <xsd:element ref="ns2:TaxCatchAll" minOccurs="0"/>
                <xsd:element ref="ns2:TaxCatchAllLabel" minOccurs="0"/>
                <xsd:element ref="ns2:m6d606354f5a4ddbb8befc4b62d12090" minOccurs="0"/>
                <xsd:element ref="ns3:Category" minOccurs="0"/>
                <xsd:element ref="ns3:Title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2b86cd-f024-403d-a7f3-8158e59dc517" elementFormDefault="qualified">
    <xsd:import namespace="http://schemas.microsoft.com/office/2006/documentManagement/types"/>
    <xsd:import namespace="http://schemas.microsoft.com/office/infopath/2007/PartnerControls"/>
    <xsd:element name="USAC_x0020_Owner" ma:index="3" nillable="true" ma:displayName="USAC Owner" ma:list="UserInfo" ma:SharePointGroup="0" ma:internalName="USAC_x0020_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7378bbffa846c09a9b1d9f3abdba1c" ma:index="9" nillable="true" ma:taxonomy="true" ma:internalName="o07378bbffa846c09a9b1d9f3abdba1c" ma:taxonomyFieldName="Related_x0020_To0" ma:displayName="Related To" ma:default="" ma:fieldId="{807378bb-ffa8-46c0-9a9b-1d9f3abdba1c}" ma:taxonomyMulti="true" ma:sspId="301050ec-8736-4c7a-a18b-4ae609820d17" ma:termSetId="672035f9-cbd2-4afc-8764-f99de24825f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a42bac6-dba2-4804-b141-df559627969b}" ma:internalName="TaxCatchAll" ma:showField="CatchAllData" ma:web="f92b86cd-f024-403d-a7f3-8158e59dc517">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ca42bac6-dba2-4804-b141-df559627969b}" ma:internalName="TaxCatchAllLabel" ma:readOnly="true" ma:showField="CatchAllDataLabel" ma:web="f92b86cd-f024-403d-a7f3-8158e59dc517">
      <xsd:complexType>
        <xsd:complexContent>
          <xsd:extension base="dms:MultiChoiceLookup">
            <xsd:sequence>
              <xsd:element name="Value" type="dms:Lookup" maxOccurs="unbounded" minOccurs="0" nillable="true"/>
            </xsd:sequence>
          </xsd:extension>
        </xsd:complexContent>
      </xsd:complexType>
    </xsd:element>
    <xsd:element name="m6d606354f5a4ddbb8befc4b62d12090" ma:index="14" nillable="true" ma:taxonomy="true" ma:internalName="m6d606354f5a4ddbb8befc4b62d12090" ma:taxonomyFieldName="USAC_x0020_Taxonomy0" ma:displayName="USAC Enterprise Tag" ma:default="" ma:fieldId="{66d60635-4f5a-4ddb-b8be-fc4b62d12090}" ma:sspId="301050ec-8736-4c7a-a18b-4ae609820d17" ma:termSetId="672035f9-cbd2-4afc-8764-f99de24825f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1b754e-9596-4891-8438-3e5799c132b5" elementFormDefault="qualified">
    <xsd:import namespace="http://schemas.microsoft.com/office/2006/documentManagement/types"/>
    <xsd:import namespace="http://schemas.microsoft.com/office/infopath/2007/PartnerControls"/>
    <xsd:element name="Category" ma:index="16" nillable="true" ma:displayName="Category" ma:internalName="Category">
      <xsd:complexType>
        <xsd:complexContent>
          <xsd:extension base="dms:MultiChoice">
            <xsd:sequence>
              <xsd:element name="Value" maxOccurs="unbounded" minOccurs="0" nillable="true">
                <xsd:simpleType>
                  <xsd:restriction base="dms:Choice">
                    <xsd:enumeration value="401k/Roth 401k/Hi-Limit Business Travel"/>
                    <xsd:enumeration value="Contacts"/>
                    <xsd:enumeration value="Dental and Vision Plans"/>
                    <xsd:enumeration value="Emergencies"/>
                    <xsd:enumeration value="Flexible Spending Accounts"/>
                    <xsd:enumeration value="General"/>
                    <xsd:enumeration value="Helpdesk Policies"/>
                    <xsd:enumeration value="Instructions"/>
                    <xsd:enumeration value="Life Ins/Vol Life Ins/AD&amp;D/Disability"/>
                    <xsd:enumeration value="Medical and Prescription Plans/Other Cigna Programs"/>
                    <xsd:enumeration value="New Hire"/>
                    <xsd:enumeration value="Office Maps"/>
                    <xsd:enumeration value="Product Portfolio"/>
                    <xsd:enumeration value="Remote Access"/>
                    <xsd:enumeration value="Resources"/>
                    <xsd:enumeration value="Voluntary Benefits"/>
                    <xsd:enumeration value="New"/>
                    <xsd:enumeration value="Template"/>
                  </xsd:restriction>
                </xsd:simpleType>
              </xsd:element>
            </xsd:sequence>
          </xsd:extension>
        </xsd:complexContent>
      </xsd:complexType>
    </xsd:element>
    <xsd:element name="Title_x0020_Link" ma:index="17" nillable="true" ma:displayName="Title Link" ma:description="SET BY WORKFLOW. Title linked to document URL" ma:format="Hyperlink" ma:internalName="Title_x0020_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4A6031-AB2A-4A86-B0BA-DA4E7BC0600E}">
  <ds:schemaRefs>
    <ds:schemaRef ds:uri="http://schemas.openxmlformats.org/package/2006/metadata/core-properties"/>
    <ds:schemaRef ds:uri="http://schemas.microsoft.com/sharepoint/v3"/>
    <ds:schemaRef ds:uri="http://schemas.microsoft.com/office/infopath/2007/PartnerControls"/>
    <ds:schemaRef ds:uri="http://purl.org/dc/elements/1.1/"/>
    <ds:schemaRef ds:uri="http://www.w3.org/XML/1998/namespace"/>
    <ds:schemaRef ds:uri="http://schemas.microsoft.com/office/2006/metadata/properties"/>
    <ds:schemaRef ds:uri="http://schemas.microsoft.com/office/2006/documentManagement/types"/>
    <ds:schemaRef ds:uri="http://purl.org/dc/dcmitype/"/>
    <ds:schemaRef ds:uri="341b754e-9596-4891-8438-3e5799c132b5"/>
    <ds:schemaRef ds:uri="f92b86cd-f024-403d-a7f3-8158e59dc517"/>
    <ds:schemaRef ds:uri="http://purl.org/dc/terms/"/>
  </ds:schemaRefs>
</ds:datastoreItem>
</file>

<file path=customXml/itemProps2.xml><?xml version="1.0" encoding="utf-8"?>
<ds:datastoreItem xmlns:ds="http://schemas.openxmlformats.org/officeDocument/2006/customXml" ds:itemID="{8BD00F40-56FD-4E75-AA00-B5B9C1B3CFA8}">
  <ds:schemaRefs>
    <ds:schemaRef ds:uri="http://schemas.microsoft.com/sharepoint/v3/contenttype/forms"/>
  </ds:schemaRefs>
</ds:datastoreItem>
</file>

<file path=customXml/itemProps3.xml><?xml version="1.0" encoding="utf-8"?>
<ds:datastoreItem xmlns:ds="http://schemas.openxmlformats.org/officeDocument/2006/customXml" ds:itemID="{44B971A4-414C-4D07-A192-AFB43D6CB6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92b86cd-f024-403d-a7f3-8158e59dc517"/>
    <ds:schemaRef ds:uri="341b754e-9596-4891-8438-3e5799c132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2903</TotalTime>
  <Words>3124</Words>
  <Application>Microsoft Office PowerPoint</Application>
  <PresentationFormat>On-screen Show (4:3)</PresentationFormat>
  <Paragraphs>458</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The Rural Health Care Program</vt:lpstr>
      <vt:lpstr>Agenda</vt:lpstr>
      <vt:lpstr>Program Overview</vt:lpstr>
      <vt:lpstr>USAC, the Universal Service Fund (USF), and the FCC </vt:lpstr>
      <vt:lpstr>What is the Universal Service Fund?</vt:lpstr>
      <vt:lpstr>The USF and RHC</vt:lpstr>
      <vt:lpstr>USAC and the FCC</vt:lpstr>
      <vt:lpstr>USAC and the FCC</vt:lpstr>
      <vt:lpstr>Three Rural Health Care Programs</vt:lpstr>
      <vt:lpstr>Who is Eligible? Status</vt:lpstr>
      <vt:lpstr>Who is Eligible? Facility Type</vt:lpstr>
      <vt:lpstr>Who is Eligible? Location</vt:lpstr>
      <vt:lpstr>My Portal</vt:lpstr>
      <vt:lpstr>Healthcare Connect Fund (HCF) Program Overview</vt:lpstr>
      <vt:lpstr>Key Features of the HCF Program</vt:lpstr>
      <vt:lpstr>Key Features of the HCF Program</vt:lpstr>
      <vt:lpstr>Goals of the HCF Program</vt:lpstr>
      <vt:lpstr>Benefits of the Consortium Approach</vt:lpstr>
      <vt:lpstr>Application Process</vt:lpstr>
      <vt:lpstr>Application Process</vt:lpstr>
      <vt:lpstr>Four FCC Forms:</vt:lpstr>
      <vt:lpstr>Four FCC Forms Processing Time:</vt:lpstr>
      <vt:lpstr>Four FCC Forms Processing Time:</vt:lpstr>
      <vt:lpstr>PowerPoint Presentation</vt:lpstr>
      <vt:lpstr>FCC Form 460: Eligibility and Registration Form </vt:lpstr>
      <vt:lpstr>FCC Form 460: Who Must Submit</vt:lpstr>
      <vt:lpstr>FCC Form 460: When to Submit</vt:lpstr>
      <vt:lpstr>FCC Form 461: Request for Services Form</vt:lpstr>
      <vt:lpstr>FCC Form 461: Who Must Submit</vt:lpstr>
      <vt:lpstr>FCC Form 461: Competitive Bidding Exemptions</vt:lpstr>
      <vt:lpstr>What is an Evergreen Contract?</vt:lpstr>
      <vt:lpstr>FCC Form 461: Choosing the Most Cost-Effective Bid</vt:lpstr>
      <vt:lpstr>FCC Form 462: Funding Request Form</vt:lpstr>
      <vt:lpstr>FCC Form 462: Who Must Submit</vt:lpstr>
      <vt:lpstr>FCC Form 462: When to File</vt:lpstr>
      <vt:lpstr>FCC Form 463: Invoice and Request for Disbursement</vt:lpstr>
      <vt:lpstr>FCC Form 463: Invoice and Request for Disbursement</vt:lpstr>
      <vt:lpstr>FCC Form 463: When to Submit</vt:lpstr>
      <vt:lpstr>Telecommunications Program Overview</vt:lpstr>
      <vt:lpstr>Application Process</vt:lpstr>
      <vt:lpstr>Application Process</vt:lpstr>
      <vt:lpstr>Three FCC Forms</vt:lpstr>
      <vt:lpstr>Average Processing Time</vt:lpstr>
      <vt:lpstr>Three FCC Forms</vt:lpstr>
      <vt:lpstr>FCC Form 465</vt:lpstr>
      <vt:lpstr>FCC Form 465: Who Must Submit</vt:lpstr>
      <vt:lpstr>FCC Form 465: When to Submit</vt:lpstr>
      <vt:lpstr>FCC Form 466</vt:lpstr>
      <vt:lpstr>FCC Form 466: Who Must Submit</vt:lpstr>
      <vt:lpstr>FCC Form 466: When to Submit</vt:lpstr>
      <vt:lpstr>FCC Form 466: Other Requirements</vt:lpstr>
      <vt:lpstr>FCC Form 467</vt:lpstr>
      <vt:lpstr>FCC Form 467: When to Submit</vt:lpstr>
      <vt:lpstr>Invoicing in the Telecom Program </vt:lpstr>
      <vt:lpstr>Resources Available</vt:lpstr>
      <vt:lpstr>PowerPoint Presentation</vt:lpstr>
      <vt:lpstr>PowerPoint Presentation</vt:lpstr>
      <vt:lpstr>PowerPoint Presentation</vt:lpstr>
      <vt:lpstr>PowerPoint Presentation</vt:lpstr>
      <vt:lpstr>PowerPoint Presentation</vt:lpstr>
      <vt:lpstr>PowerPoint Presentation</vt:lpstr>
      <vt:lpstr>Other Resources</vt:lpstr>
      <vt:lpstr>Information about your State! </vt:lpstr>
      <vt:lpstr>Connecticut Consortia</vt:lpstr>
      <vt:lpstr>Maine Consortia</vt:lpstr>
      <vt:lpstr>Maryland Consortia</vt:lpstr>
      <vt:lpstr>Massachusetts Consortia</vt:lpstr>
      <vt:lpstr>New Hampshire Consortia</vt:lpstr>
      <vt:lpstr>New York Consortia</vt:lpstr>
      <vt:lpstr>New York </vt:lpstr>
      <vt:lpstr>Pennsylvania Consortia</vt:lpstr>
      <vt:lpstr>Pennsylvania</vt:lpstr>
      <vt:lpstr>Vermont Consortia</vt:lpstr>
      <vt:lpstr>Virginia Consortia</vt:lpstr>
      <vt:lpstr>Virginia</vt:lpstr>
      <vt:lpstr>States without consortia</vt:lpstr>
      <vt:lpstr>Questions?</vt:lpstr>
      <vt:lpstr>Contact Us!</vt:lpstr>
    </vt:vector>
  </TitlesOfParts>
  <Company>USAC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PowerPoint_Blank</dc:title>
  <dc:creator>ajohnson</dc:creator>
  <cp:lastModifiedBy>Annabeth Wonch</cp:lastModifiedBy>
  <cp:revision>260</cp:revision>
  <cp:lastPrinted>2014-05-07T12:26:43Z</cp:lastPrinted>
  <dcterms:created xsi:type="dcterms:W3CDTF">2010-07-28T13:31:07Z</dcterms:created>
  <dcterms:modified xsi:type="dcterms:W3CDTF">2015-06-16T23:34:29Z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0x0101004F25059A2FD2E44CA82C12FB36364AB800D41A34AE52609144B24A31AC9454431E</vt:lpwstr>
  </property>
  <property fmtid="{D5CDD505-2E9C-101B-9397-08002B2CF9AE}" pid="3" name="Dept_Hidden">
    <vt:lpwstr/>
  </property>
  <property fmtid="{D5CDD505-2E9C-101B-9397-08002B2CF9AE}" pid="4" name="TemplateUrl">
    <vt:lpwstr/>
  </property>
  <property fmtid="{D5CDD505-2E9C-101B-9397-08002B2CF9AE}" pid="5" name="Order">
    <vt:r8>8600</vt:r8>
  </property>
  <property fmtid="{D5CDD505-2E9C-101B-9397-08002B2CF9AE}" pid="6" name="xd_ProgID">
    <vt:lpwstr/>
  </property>
  <property fmtid="{D5CDD505-2E9C-101B-9397-08002B2CF9AE}" pid="7" name="_CopySource">
    <vt:lpwstr/>
  </property>
  <property fmtid="{D5CDD505-2E9C-101B-9397-08002B2CF9AE}" pid="8" name="Vendor">
    <vt:lpwstr/>
  </property>
  <property fmtid="{D5CDD505-2E9C-101B-9397-08002B2CF9AE}" pid="9" name="Category">
    <vt:lpwstr/>
  </property>
  <property fmtid="{D5CDD505-2E9C-101B-9397-08002B2CF9AE}" pid="10" name="Sticky1">
    <vt:bool>false</vt:bool>
  </property>
  <property fmtid="{D5CDD505-2E9C-101B-9397-08002B2CF9AE}" pid="11" name="m6d606354f5a4ddbb8befc4b62d12090">
    <vt:lpwstr/>
  </property>
  <property fmtid="{D5CDD505-2E9C-101B-9397-08002B2CF9AE}" pid="12" name="_dlc_DocId">
    <vt:lpwstr/>
  </property>
  <property fmtid="{D5CDD505-2E9C-101B-9397-08002B2CF9AE}" pid="13" name="f4fed6b0c9524f39b6fad5b8bf17b2a6">
    <vt:lpwstr/>
  </property>
  <property fmtid="{D5CDD505-2E9C-101B-9397-08002B2CF9AE}" pid="14" name="Related To">
    <vt:lpwstr/>
  </property>
  <property fmtid="{D5CDD505-2E9C-101B-9397-08002B2CF9AE}" pid="15" name="a087eb0c80264ea994b8bb7d196b79bc">
    <vt:lpwstr/>
  </property>
  <property fmtid="{D5CDD505-2E9C-101B-9397-08002B2CF9AE}" pid="16" name="KpiDescription">
    <vt:lpwstr/>
  </property>
  <property fmtid="{D5CDD505-2E9C-101B-9397-08002B2CF9AE}" pid="17" name="_dlc_DocIdUrl">
    <vt:lpwstr/>
  </property>
  <property fmtid="{D5CDD505-2E9C-101B-9397-08002B2CF9AE}" pid="18" name="o07378bbffa846c09a9b1d9f3abdba1c">
    <vt:lpwstr/>
  </property>
  <property fmtid="{D5CDD505-2E9C-101B-9397-08002B2CF9AE}" pid="19" name="Dept_Hidden0">
    <vt:lpwstr>General Counsel</vt:lpwstr>
  </property>
  <property fmtid="{D5CDD505-2E9C-101B-9397-08002B2CF9AE}" pid="20" name="Share1">
    <vt:bool>false</vt:bool>
  </property>
  <property fmtid="{D5CDD505-2E9C-101B-9397-08002B2CF9AE}" pid="21" name="Display Title">
    <vt:lpwstr/>
  </property>
  <property fmtid="{D5CDD505-2E9C-101B-9397-08002B2CF9AE}" pid="22" name="RoutingRuleDescription">
    <vt:lpwstr/>
  </property>
  <property fmtid="{D5CDD505-2E9C-101B-9397-08002B2CF9AE}" pid="23" name="Related To0">
    <vt:lpwstr/>
  </property>
  <property fmtid="{D5CDD505-2E9C-101B-9397-08002B2CF9AE}" pid="24" name="USAC_x0020_Taxonomy0">
    <vt:lpwstr>43;#Look/Feel|c8bd387e-0343-4246-a82c-3fe36b64562a</vt:lpwstr>
  </property>
  <property fmtid="{D5CDD505-2E9C-101B-9397-08002B2CF9AE}" pid="25" name="USAC_x0020_Taxonomy">
    <vt:lpwstr/>
  </property>
  <property fmtid="{D5CDD505-2E9C-101B-9397-08002B2CF9AE}" pid="26" name="USAC Taxonomy0">
    <vt:lpwstr>43</vt:lpwstr>
  </property>
  <property fmtid="{D5CDD505-2E9C-101B-9397-08002B2CF9AE}" pid="27" name="USAC Taxonomy">
    <vt:lpwstr/>
  </property>
  <property fmtid="{D5CDD505-2E9C-101B-9397-08002B2CF9AE}" pid="28" name="Owner">
    <vt:lpwstr>32;#Abby Hills</vt:lpwstr>
  </property>
  <property fmtid="{D5CDD505-2E9C-101B-9397-08002B2CF9AE}" pid="29" name="Share">
    <vt:bool>false</vt:bool>
  </property>
  <property fmtid="{D5CDD505-2E9C-101B-9397-08002B2CF9AE}" pid="30" name="Sticky">
    <vt:bool>false</vt:bool>
  </property>
</Properties>
</file>