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68" r:id="rId3"/>
    <p:sldId id="257" r:id="rId4"/>
    <p:sldId id="258" r:id="rId5"/>
    <p:sldId id="266" r:id="rId6"/>
    <p:sldId id="267" r:id="rId7"/>
    <p:sldId id="259" r:id="rId8"/>
    <p:sldId id="264" r:id="rId9"/>
    <p:sldId id="270" r:id="rId10"/>
    <p:sldId id="265" r:id="rId11"/>
    <p:sldId id="271" r:id="rId12"/>
    <p:sldId id="272" r:id="rId13"/>
    <p:sldId id="260" r:id="rId14"/>
    <p:sldId id="261" r:id="rId15"/>
    <p:sldId id="263" r:id="rId16"/>
    <p:sldId id="262" r:id="rId17"/>
    <p:sldId id="269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8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AC4A49-A0BB-C948-855C-D833D12D8479}" type="datetimeFigureOut">
              <a:rPr lang="en-US" smtClean="0"/>
              <a:t>10/13/2014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5318F3-109C-5C4D-9ABA-CA0CA5DD0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707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B2F9EE9-91E0-F74F-B926-15430639D514}" type="slidenum">
              <a:rPr lang="en-US" smtClean="0"/>
              <a:pPr eaLnBrk="1" hangingPunct="1">
                <a:defRPr/>
              </a:pPr>
              <a:t>11</a:t>
            </a:fld>
            <a:endParaRPr lang="en-US" smtClean="0"/>
          </a:p>
        </p:txBody>
      </p:sp>
      <p:sp>
        <p:nvSpPr>
          <p:cNvPr id="512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B2F9EE9-91E0-F74F-B926-15430639D514}" type="slidenum">
              <a:rPr lang="en-US" smtClean="0"/>
              <a:pPr eaLnBrk="1" hangingPunct="1">
                <a:defRPr/>
              </a:pPr>
              <a:t>12</a:t>
            </a:fld>
            <a:endParaRPr lang="en-US" smtClean="0"/>
          </a:p>
        </p:txBody>
      </p:sp>
      <p:sp>
        <p:nvSpPr>
          <p:cNvPr id="512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65B7C-F960-4FED-B061-98F2E9ACE342}" type="datetimeFigureOut">
              <a:rPr lang="en-US" smtClean="0"/>
              <a:t>10/13/2014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0FCA-B7FB-4535-93F8-B27DA474C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578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65B7C-F960-4FED-B061-98F2E9ACE342}" type="datetimeFigureOut">
              <a:rPr lang="en-US" smtClean="0"/>
              <a:t>10/13/2014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0FCA-B7FB-4535-93F8-B27DA474C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90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65B7C-F960-4FED-B061-98F2E9ACE342}" type="datetimeFigureOut">
              <a:rPr lang="en-US" smtClean="0"/>
              <a:t>10/13/2014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0FCA-B7FB-4535-93F8-B27DA474C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444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65B7C-F960-4FED-B061-98F2E9ACE342}" type="datetimeFigureOut">
              <a:rPr lang="en-US" smtClean="0"/>
              <a:t>10/13/2014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0FCA-B7FB-4535-93F8-B27DA474C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82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65B7C-F960-4FED-B061-98F2E9ACE342}" type="datetimeFigureOut">
              <a:rPr lang="en-US" smtClean="0"/>
              <a:t>10/13/2014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0FCA-B7FB-4535-93F8-B27DA474C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901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65B7C-F960-4FED-B061-98F2E9ACE342}" type="datetimeFigureOut">
              <a:rPr lang="en-US" smtClean="0"/>
              <a:t>10/13/2014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0FCA-B7FB-4535-93F8-B27DA474C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694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65B7C-F960-4FED-B061-98F2E9ACE342}" type="datetimeFigureOut">
              <a:rPr lang="en-US" smtClean="0"/>
              <a:t>10/13/2014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0FCA-B7FB-4535-93F8-B27DA474C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234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65B7C-F960-4FED-B061-98F2E9ACE342}" type="datetimeFigureOut">
              <a:rPr lang="en-US" smtClean="0"/>
              <a:t>10/13/2014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0FCA-B7FB-4535-93F8-B27DA474C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136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65B7C-F960-4FED-B061-98F2E9ACE342}" type="datetimeFigureOut">
              <a:rPr lang="en-US" smtClean="0"/>
              <a:t>10/13/2014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0FCA-B7FB-4535-93F8-B27DA474C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474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65B7C-F960-4FED-B061-98F2E9ACE342}" type="datetimeFigureOut">
              <a:rPr lang="en-US" smtClean="0"/>
              <a:t>10/13/2014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0FCA-B7FB-4535-93F8-B27DA474C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927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65B7C-F960-4FED-B061-98F2E9ACE342}" type="datetimeFigureOut">
              <a:rPr lang="en-US" smtClean="0"/>
              <a:t>10/13/2014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0FCA-B7FB-4535-93F8-B27DA474C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900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F65B7C-F960-4FED-B061-98F2E9ACE342}" type="datetimeFigureOut">
              <a:rPr lang="en-US" smtClean="0"/>
              <a:t>10/13/2014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720FCA-B7FB-4535-93F8-B27DA474C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807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19201"/>
            <a:ext cx="7772400" cy="2381250"/>
          </a:xfrm>
        </p:spPr>
        <p:txBody>
          <a:bodyPr>
            <a:normAutofit fontScale="90000"/>
          </a:bodyPr>
          <a:lstStyle/>
          <a:p>
            <a:r>
              <a:rPr lang="en-US" dirty="0"/>
              <a:t>Strategies for Addressing Primary Care Physician Workforce Shortages in </a:t>
            </a:r>
            <a:br>
              <a:rPr lang="en-US" dirty="0"/>
            </a:br>
            <a:r>
              <a:rPr lang="en-US" dirty="0"/>
              <a:t>Rural America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886200"/>
            <a:ext cx="8686800" cy="2819400"/>
          </a:xfrm>
        </p:spPr>
        <p:txBody>
          <a:bodyPr>
            <a:normAutofit fontScale="40000" lnSpcReduction="20000"/>
          </a:bodyPr>
          <a:lstStyle/>
          <a:p>
            <a:r>
              <a:rPr lang="en-US" sz="4300" dirty="0" smtClean="0"/>
              <a:t>Tuesday</a:t>
            </a:r>
            <a:r>
              <a:rPr lang="en-US" sz="4300" dirty="0"/>
              <a:t>, October 14</a:t>
            </a:r>
            <a:r>
              <a:rPr lang="en-US" sz="4300" baseline="30000" dirty="0"/>
              <a:t>th</a:t>
            </a:r>
            <a:r>
              <a:rPr lang="en-US" sz="4300" dirty="0"/>
              <a:t> </a:t>
            </a:r>
          </a:p>
          <a:p>
            <a:r>
              <a:rPr lang="en-US" sz="4300" dirty="0" smtClean="0"/>
              <a:t>3</a:t>
            </a:r>
            <a:r>
              <a:rPr lang="en-US" sz="4300" dirty="0"/>
              <a:t>:00 – 4:00 PM (Eastern Time)</a:t>
            </a:r>
          </a:p>
          <a:p>
            <a:r>
              <a:rPr lang="en-US" sz="4300" dirty="0" smtClean="0"/>
              <a:t>State </a:t>
            </a:r>
            <a:r>
              <a:rPr lang="en-US" sz="4300" dirty="0"/>
              <a:t>Offices of Rural Health, State Rural Health Associations and other invited guests </a:t>
            </a:r>
          </a:p>
          <a:p>
            <a:r>
              <a:rPr lang="en-US" sz="4300" b="1" dirty="0"/>
              <a:t>		</a:t>
            </a:r>
            <a:r>
              <a:rPr lang="en-US" sz="4300" b="1" dirty="0" smtClean="0"/>
              <a:t>	</a:t>
            </a:r>
          </a:p>
          <a:p>
            <a:pPr algn="l"/>
            <a:r>
              <a:rPr lang="en-US" sz="4300" b="1" dirty="0"/>
              <a:t>David Schmitz, MD </a:t>
            </a:r>
          </a:p>
          <a:p>
            <a:pPr algn="l"/>
            <a:r>
              <a:rPr lang="en-US" sz="4300" i="1" dirty="0"/>
              <a:t>RTT Program Director/Chief Rural </a:t>
            </a:r>
            <a:r>
              <a:rPr lang="en-US" sz="4300" i="1" dirty="0" smtClean="0"/>
              <a:t>Officer, </a:t>
            </a:r>
            <a:r>
              <a:rPr lang="en-US" sz="4300" dirty="0" smtClean="0"/>
              <a:t>Family </a:t>
            </a:r>
            <a:r>
              <a:rPr lang="en-US" sz="4300" dirty="0"/>
              <a:t>Medicine Residency of Idaho </a:t>
            </a:r>
            <a:endParaRPr lang="en-US" sz="4300" dirty="0" smtClean="0"/>
          </a:p>
          <a:p>
            <a:pPr algn="l"/>
            <a:endParaRPr lang="en-US" sz="4300" b="1" dirty="0"/>
          </a:p>
          <a:p>
            <a:pPr algn="l"/>
            <a:r>
              <a:rPr lang="en-US" sz="4300" b="1" dirty="0" smtClean="0"/>
              <a:t>Randy </a:t>
            </a:r>
            <a:r>
              <a:rPr lang="en-US" sz="4300" b="1" dirty="0"/>
              <a:t>Longenecker, </a:t>
            </a:r>
            <a:r>
              <a:rPr lang="en-US" sz="4300" b="1" dirty="0" smtClean="0"/>
              <a:t>MD </a:t>
            </a:r>
          </a:p>
          <a:p>
            <a:pPr algn="l"/>
            <a:r>
              <a:rPr lang="en-US" sz="4300" i="1" dirty="0" smtClean="0"/>
              <a:t>Assistant </a:t>
            </a:r>
            <a:r>
              <a:rPr lang="en-US" sz="4300" i="1" dirty="0"/>
              <a:t>Dean, Rural &amp; </a:t>
            </a:r>
            <a:r>
              <a:rPr lang="en-US" sz="4300" i="1" dirty="0" smtClean="0"/>
              <a:t>Underserved</a:t>
            </a:r>
            <a:r>
              <a:rPr lang="en-US" sz="4300" dirty="0" smtClean="0"/>
              <a:t> </a:t>
            </a:r>
            <a:r>
              <a:rPr lang="en-US" sz="4300" i="1" dirty="0" smtClean="0"/>
              <a:t>Programs </a:t>
            </a:r>
            <a:r>
              <a:rPr lang="en-US" sz="4300" i="1" dirty="0"/>
              <a:t>and Professor of Family Medicine, </a:t>
            </a:r>
            <a:r>
              <a:rPr lang="en-US" sz="4300" dirty="0" smtClean="0"/>
              <a:t>Ohio University</a:t>
            </a:r>
          </a:p>
          <a:p>
            <a:endParaRPr lang="en-US" sz="43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72667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NOSORH and the RTT TA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Where are the RTTs presently and where are they developing?</a:t>
            </a:r>
          </a:p>
          <a:p>
            <a:r>
              <a:rPr lang="en-US" dirty="0" smtClean="0"/>
              <a:t>How can we all be involved in sustaining existing RTTs and in supporting new RTT development?</a:t>
            </a:r>
          </a:p>
          <a:p>
            <a:r>
              <a:rPr lang="en-US" dirty="0" smtClean="0"/>
              <a:t>How can we help medical students appreciate the opportunities RTTs offer for residency training and preparation for practice?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5964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 descr="RTT 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8" y="726281"/>
            <a:ext cx="8153400" cy="510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3"/>
          <p:cNvSpPr>
            <a:spLocks noChangeArrowheads="1"/>
          </p:cNvSpPr>
          <p:nvPr/>
        </p:nvSpPr>
        <p:spPr bwMode="auto">
          <a:xfrm>
            <a:off x="1652588" y="838993"/>
            <a:ext cx="304800" cy="304800"/>
          </a:xfrm>
          <a:custGeom>
            <a:avLst/>
            <a:gdLst>
              <a:gd name="T0" fmla="*/ 0 w 304800"/>
              <a:gd name="T1" fmla="*/ 116423 h 304800"/>
              <a:gd name="T2" fmla="*/ 116424 w 304800"/>
              <a:gd name="T3" fmla="*/ 116424 h 304800"/>
              <a:gd name="T4" fmla="*/ 152400 w 304800"/>
              <a:gd name="T5" fmla="*/ 0 h 304800"/>
              <a:gd name="T6" fmla="*/ 188376 w 304800"/>
              <a:gd name="T7" fmla="*/ 116424 h 304800"/>
              <a:gd name="T8" fmla="*/ 304800 w 304800"/>
              <a:gd name="T9" fmla="*/ 116423 h 304800"/>
              <a:gd name="T10" fmla="*/ 210611 w 304800"/>
              <a:gd name="T11" fmla="*/ 188376 h 304800"/>
              <a:gd name="T12" fmla="*/ 246588 w 304800"/>
              <a:gd name="T13" fmla="*/ 304799 h 304800"/>
              <a:gd name="T14" fmla="*/ 152400 w 304800"/>
              <a:gd name="T15" fmla="*/ 232845 h 304800"/>
              <a:gd name="T16" fmla="*/ 58212 w 304800"/>
              <a:gd name="T17" fmla="*/ 304799 h 304800"/>
              <a:gd name="T18" fmla="*/ 94189 w 304800"/>
              <a:gd name="T19" fmla="*/ 188376 h 304800"/>
              <a:gd name="T20" fmla="*/ 0 w 304800"/>
              <a:gd name="T21" fmla="*/ 116423 h 3048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04800" h="304800">
                <a:moveTo>
                  <a:pt x="0" y="116423"/>
                </a:moveTo>
                <a:lnTo>
                  <a:pt x="116424" y="116424"/>
                </a:lnTo>
                <a:lnTo>
                  <a:pt x="152400" y="0"/>
                </a:lnTo>
                <a:lnTo>
                  <a:pt x="188376" y="116424"/>
                </a:lnTo>
                <a:lnTo>
                  <a:pt x="304800" y="116423"/>
                </a:lnTo>
                <a:lnTo>
                  <a:pt x="210611" y="188376"/>
                </a:lnTo>
                <a:lnTo>
                  <a:pt x="246588" y="304799"/>
                </a:lnTo>
                <a:lnTo>
                  <a:pt x="152400" y="232845"/>
                </a:lnTo>
                <a:lnTo>
                  <a:pt x="58212" y="304799"/>
                </a:lnTo>
                <a:lnTo>
                  <a:pt x="94189" y="188376"/>
                </a:lnTo>
                <a:lnTo>
                  <a:pt x="0" y="116423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076" name="AutoShape 4"/>
          <p:cNvSpPr>
            <a:spLocks noChangeArrowheads="1"/>
          </p:cNvSpPr>
          <p:nvPr/>
        </p:nvSpPr>
        <p:spPr bwMode="auto">
          <a:xfrm>
            <a:off x="1576388" y="1677193"/>
            <a:ext cx="304800" cy="304800"/>
          </a:xfrm>
          <a:custGeom>
            <a:avLst/>
            <a:gdLst>
              <a:gd name="T0" fmla="*/ 0 w 304800"/>
              <a:gd name="T1" fmla="*/ 116423 h 304800"/>
              <a:gd name="T2" fmla="*/ 116424 w 304800"/>
              <a:gd name="T3" fmla="*/ 116424 h 304800"/>
              <a:gd name="T4" fmla="*/ 152400 w 304800"/>
              <a:gd name="T5" fmla="*/ 0 h 304800"/>
              <a:gd name="T6" fmla="*/ 188376 w 304800"/>
              <a:gd name="T7" fmla="*/ 116424 h 304800"/>
              <a:gd name="T8" fmla="*/ 304800 w 304800"/>
              <a:gd name="T9" fmla="*/ 116423 h 304800"/>
              <a:gd name="T10" fmla="*/ 210611 w 304800"/>
              <a:gd name="T11" fmla="*/ 188376 h 304800"/>
              <a:gd name="T12" fmla="*/ 246588 w 304800"/>
              <a:gd name="T13" fmla="*/ 304799 h 304800"/>
              <a:gd name="T14" fmla="*/ 152400 w 304800"/>
              <a:gd name="T15" fmla="*/ 232845 h 304800"/>
              <a:gd name="T16" fmla="*/ 58212 w 304800"/>
              <a:gd name="T17" fmla="*/ 304799 h 304800"/>
              <a:gd name="T18" fmla="*/ 94189 w 304800"/>
              <a:gd name="T19" fmla="*/ 188376 h 304800"/>
              <a:gd name="T20" fmla="*/ 0 w 304800"/>
              <a:gd name="T21" fmla="*/ 116423 h 3048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04800" h="304800">
                <a:moveTo>
                  <a:pt x="0" y="116423"/>
                </a:moveTo>
                <a:lnTo>
                  <a:pt x="116424" y="116424"/>
                </a:lnTo>
                <a:lnTo>
                  <a:pt x="152400" y="0"/>
                </a:lnTo>
                <a:lnTo>
                  <a:pt x="188376" y="116424"/>
                </a:lnTo>
                <a:lnTo>
                  <a:pt x="304800" y="116423"/>
                </a:lnTo>
                <a:lnTo>
                  <a:pt x="210611" y="188376"/>
                </a:lnTo>
                <a:lnTo>
                  <a:pt x="246588" y="304799"/>
                </a:lnTo>
                <a:lnTo>
                  <a:pt x="152400" y="232845"/>
                </a:lnTo>
                <a:lnTo>
                  <a:pt x="58212" y="304799"/>
                </a:lnTo>
                <a:lnTo>
                  <a:pt x="94189" y="188376"/>
                </a:lnTo>
                <a:lnTo>
                  <a:pt x="0" y="116423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078" name="AutoShape 6"/>
          <p:cNvSpPr>
            <a:spLocks noChangeArrowheads="1"/>
          </p:cNvSpPr>
          <p:nvPr/>
        </p:nvSpPr>
        <p:spPr bwMode="auto">
          <a:xfrm>
            <a:off x="5386388" y="2134393"/>
            <a:ext cx="304800" cy="304800"/>
          </a:xfrm>
          <a:custGeom>
            <a:avLst/>
            <a:gdLst>
              <a:gd name="T0" fmla="*/ 0 w 304800"/>
              <a:gd name="T1" fmla="*/ 116423 h 304800"/>
              <a:gd name="T2" fmla="*/ 116424 w 304800"/>
              <a:gd name="T3" fmla="*/ 116424 h 304800"/>
              <a:gd name="T4" fmla="*/ 152400 w 304800"/>
              <a:gd name="T5" fmla="*/ 0 h 304800"/>
              <a:gd name="T6" fmla="*/ 188376 w 304800"/>
              <a:gd name="T7" fmla="*/ 116424 h 304800"/>
              <a:gd name="T8" fmla="*/ 304800 w 304800"/>
              <a:gd name="T9" fmla="*/ 116423 h 304800"/>
              <a:gd name="T10" fmla="*/ 210611 w 304800"/>
              <a:gd name="T11" fmla="*/ 188376 h 304800"/>
              <a:gd name="T12" fmla="*/ 246588 w 304800"/>
              <a:gd name="T13" fmla="*/ 304799 h 304800"/>
              <a:gd name="T14" fmla="*/ 152400 w 304800"/>
              <a:gd name="T15" fmla="*/ 232845 h 304800"/>
              <a:gd name="T16" fmla="*/ 58212 w 304800"/>
              <a:gd name="T17" fmla="*/ 304799 h 304800"/>
              <a:gd name="T18" fmla="*/ 94189 w 304800"/>
              <a:gd name="T19" fmla="*/ 188376 h 304800"/>
              <a:gd name="T20" fmla="*/ 0 w 304800"/>
              <a:gd name="T21" fmla="*/ 116423 h 3048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04800" h="304800">
                <a:moveTo>
                  <a:pt x="0" y="116423"/>
                </a:moveTo>
                <a:lnTo>
                  <a:pt x="116424" y="116424"/>
                </a:lnTo>
                <a:lnTo>
                  <a:pt x="152400" y="0"/>
                </a:lnTo>
                <a:lnTo>
                  <a:pt x="188376" y="116424"/>
                </a:lnTo>
                <a:lnTo>
                  <a:pt x="304800" y="116423"/>
                </a:lnTo>
                <a:lnTo>
                  <a:pt x="210611" y="188376"/>
                </a:lnTo>
                <a:lnTo>
                  <a:pt x="246588" y="304799"/>
                </a:lnTo>
                <a:lnTo>
                  <a:pt x="152400" y="232845"/>
                </a:lnTo>
                <a:lnTo>
                  <a:pt x="58212" y="304799"/>
                </a:lnTo>
                <a:lnTo>
                  <a:pt x="94189" y="188376"/>
                </a:lnTo>
                <a:lnTo>
                  <a:pt x="0" y="116423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081" name="AutoShape 9"/>
          <p:cNvSpPr>
            <a:spLocks noChangeArrowheads="1"/>
          </p:cNvSpPr>
          <p:nvPr/>
        </p:nvSpPr>
        <p:spPr bwMode="auto">
          <a:xfrm>
            <a:off x="7062788" y="2134393"/>
            <a:ext cx="304800" cy="304800"/>
          </a:xfrm>
          <a:custGeom>
            <a:avLst/>
            <a:gdLst>
              <a:gd name="T0" fmla="*/ 0 w 304800"/>
              <a:gd name="T1" fmla="*/ 116423 h 304800"/>
              <a:gd name="T2" fmla="*/ 116424 w 304800"/>
              <a:gd name="T3" fmla="*/ 116424 h 304800"/>
              <a:gd name="T4" fmla="*/ 152400 w 304800"/>
              <a:gd name="T5" fmla="*/ 0 h 304800"/>
              <a:gd name="T6" fmla="*/ 188376 w 304800"/>
              <a:gd name="T7" fmla="*/ 116424 h 304800"/>
              <a:gd name="T8" fmla="*/ 304800 w 304800"/>
              <a:gd name="T9" fmla="*/ 116423 h 304800"/>
              <a:gd name="T10" fmla="*/ 210611 w 304800"/>
              <a:gd name="T11" fmla="*/ 188376 h 304800"/>
              <a:gd name="T12" fmla="*/ 246588 w 304800"/>
              <a:gd name="T13" fmla="*/ 304799 h 304800"/>
              <a:gd name="T14" fmla="*/ 152400 w 304800"/>
              <a:gd name="T15" fmla="*/ 232845 h 304800"/>
              <a:gd name="T16" fmla="*/ 58212 w 304800"/>
              <a:gd name="T17" fmla="*/ 304799 h 304800"/>
              <a:gd name="T18" fmla="*/ 94189 w 304800"/>
              <a:gd name="T19" fmla="*/ 188376 h 304800"/>
              <a:gd name="T20" fmla="*/ 0 w 304800"/>
              <a:gd name="T21" fmla="*/ 116423 h 3048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04800" h="304800">
                <a:moveTo>
                  <a:pt x="0" y="116423"/>
                </a:moveTo>
                <a:lnTo>
                  <a:pt x="116424" y="116424"/>
                </a:lnTo>
                <a:lnTo>
                  <a:pt x="152400" y="0"/>
                </a:lnTo>
                <a:lnTo>
                  <a:pt x="188376" y="116424"/>
                </a:lnTo>
                <a:lnTo>
                  <a:pt x="304800" y="116423"/>
                </a:lnTo>
                <a:lnTo>
                  <a:pt x="210611" y="188376"/>
                </a:lnTo>
                <a:lnTo>
                  <a:pt x="246588" y="304799"/>
                </a:lnTo>
                <a:lnTo>
                  <a:pt x="152400" y="232845"/>
                </a:lnTo>
                <a:lnTo>
                  <a:pt x="58212" y="304799"/>
                </a:lnTo>
                <a:lnTo>
                  <a:pt x="94189" y="188376"/>
                </a:lnTo>
                <a:lnTo>
                  <a:pt x="0" y="116423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082" name="AutoShape 10"/>
          <p:cNvSpPr>
            <a:spLocks noChangeArrowheads="1"/>
          </p:cNvSpPr>
          <p:nvPr/>
        </p:nvSpPr>
        <p:spPr bwMode="auto">
          <a:xfrm>
            <a:off x="6757988" y="4496593"/>
            <a:ext cx="304800" cy="304800"/>
          </a:xfrm>
          <a:custGeom>
            <a:avLst/>
            <a:gdLst>
              <a:gd name="T0" fmla="*/ 0 w 304800"/>
              <a:gd name="T1" fmla="*/ 116423 h 304800"/>
              <a:gd name="T2" fmla="*/ 116424 w 304800"/>
              <a:gd name="T3" fmla="*/ 116424 h 304800"/>
              <a:gd name="T4" fmla="*/ 152400 w 304800"/>
              <a:gd name="T5" fmla="*/ 0 h 304800"/>
              <a:gd name="T6" fmla="*/ 188376 w 304800"/>
              <a:gd name="T7" fmla="*/ 116424 h 304800"/>
              <a:gd name="T8" fmla="*/ 304800 w 304800"/>
              <a:gd name="T9" fmla="*/ 116423 h 304800"/>
              <a:gd name="T10" fmla="*/ 210611 w 304800"/>
              <a:gd name="T11" fmla="*/ 188376 h 304800"/>
              <a:gd name="T12" fmla="*/ 246588 w 304800"/>
              <a:gd name="T13" fmla="*/ 304799 h 304800"/>
              <a:gd name="T14" fmla="*/ 152400 w 304800"/>
              <a:gd name="T15" fmla="*/ 232845 h 304800"/>
              <a:gd name="T16" fmla="*/ 58212 w 304800"/>
              <a:gd name="T17" fmla="*/ 304799 h 304800"/>
              <a:gd name="T18" fmla="*/ 94189 w 304800"/>
              <a:gd name="T19" fmla="*/ 188376 h 304800"/>
              <a:gd name="T20" fmla="*/ 0 w 304800"/>
              <a:gd name="T21" fmla="*/ 116423 h 3048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04800" h="304800">
                <a:moveTo>
                  <a:pt x="0" y="116423"/>
                </a:moveTo>
                <a:lnTo>
                  <a:pt x="116424" y="116424"/>
                </a:lnTo>
                <a:lnTo>
                  <a:pt x="152400" y="0"/>
                </a:lnTo>
                <a:lnTo>
                  <a:pt x="188376" y="116424"/>
                </a:lnTo>
                <a:lnTo>
                  <a:pt x="304800" y="116423"/>
                </a:lnTo>
                <a:lnTo>
                  <a:pt x="210611" y="188376"/>
                </a:lnTo>
                <a:lnTo>
                  <a:pt x="246588" y="304799"/>
                </a:lnTo>
                <a:lnTo>
                  <a:pt x="152400" y="232845"/>
                </a:lnTo>
                <a:lnTo>
                  <a:pt x="58212" y="304799"/>
                </a:lnTo>
                <a:lnTo>
                  <a:pt x="94189" y="188376"/>
                </a:lnTo>
                <a:lnTo>
                  <a:pt x="0" y="116423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083" name="AutoShape 11"/>
          <p:cNvSpPr>
            <a:spLocks noChangeArrowheads="1"/>
          </p:cNvSpPr>
          <p:nvPr/>
        </p:nvSpPr>
        <p:spPr bwMode="auto">
          <a:xfrm>
            <a:off x="6453188" y="3658393"/>
            <a:ext cx="304800" cy="304800"/>
          </a:xfrm>
          <a:custGeom>
            <a:avLst/>
            <a:gdLst>
              <a:gd name="T0" fmla="*/ 0 w 304800"/>
              <a:gd name="T1" fmla="*/ 116423 h 304800"/>
              <a:gd name="T2" fmla="*/ 116424 w 304800"/>
              <a:gd name="T3" fmla="*/ 116424 h 304800"/>
              <a:gd name="T4" fmla="*/ 152400 w 304800"/>
              <a:gd name="T5" fmla="*/ 0 h 304800"/>
              <a:gd name="T6" fmla="*/ 188376 w 304800"/>
              <a:gd name="T7" fmla="*/ 116424 h 304800"/>
              <a:gd name="T8" fmla="*/ 304800 w 304800"/>
              <a:gd name="T9" fmla="*/ 116423 h 304800"/>
              <a:gd name="T10" fmla="*/ 210611 w 304800"/>
              <a:gd name="T11" fmla="*/ 188376 h 304800"/>
              <a:gd name="T12" fmla="*/ 246588 w 304800"/>
              <a:gd name="T13" fmla="*/ 304799 h 304800"/>
              <a:gd name="T14" fmla="*/ 152400 w 304800"/>
              <a:gd name="T15" fmla="*/ 232845 h 304800"/>
              <a:gd name="T16" fmla="*/ 58212 w 304800"/>
              <a:gd name="T17" fmla="*/ 304799 h 304800"/>
              <a:gd name="T18" fmla="*/ 94189 w 304800"/>
              <a:gd name="T19" fmla="*/ 188376 h 304800"/>
              <a:gd name="T20" fmla="*/ 0 w 304800"/>
              <a:gd name="T21" fmla="*/ 116423 h 3048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04800" h="304800">
                <a:moveTo>
                  <a:pt x="0" y="116423"/>
                </a:moveTo>
                <a:lnTo>
                  <a:pt x="116424" y="116424"/>
                </a:lnTo>
                <a:lnTo>
                  <a:pt x="152400" y="0"/>
                </a:lnTo>
                <a:lnTo>
                  <a:pt x="188376" y="116424"/>
                </a:lnTo>
                <a:lnTo>
                  <a:pt x="304800" y="116423"/>
                </a:lnTo>
                <a:lnTo>
                  <a:pt x="210611" y="188376"/>
                </a:lnTo>
                <a:lnTo>
                  <a:pt x="246588" y="304799"/>
                </a:lnTo>
                <a:lnTo>
                  <a:pt x="152400" y="232845"/>
                </a:lnTo>
                <a:lnTo>
                  <a:pt x="58212" y="304799"/>
                </a:lnTo>
                <a:lnTo>
                  <a:pt x="94189" y="188376"/>
                </a:lnTo>
                <a:lnTo>
                  <a:pt x="0" y="116423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084" name="AutoShape 12"/>
          <p:cNvSpPr>
            <a:spLocks noChangeArrowheads="1"/>
          </p:cNvSpPr>
          <p:nvPr/>
        </p:nvSpPr>
        <p:spPr bwMode="auto">
          <a:xfrm>
            <a:off x="6681788" y="3658393"/>
            <a:ext cx="304800" cy="304800"/>
          </a:xfrm>
          <a:custGeom>
            <a:avLst/>
            <a:gdLst>
              <a:gd name="T0" fmla="*/ 0 w 304800"/>
              <a:gd name="T1" fmla="*/ 116423 h 304800"/>
              <a:gd name="T2" fmla="*/ 116424 w 304800"/>
              <a:gd name="T3" fmla="*/ 116424 h 304800"/>
              <a:gd name="T4" fmla="*/ 152400 w 304800"/>
              <a:gd name="T5" fmla="*/ 0 h 304800"/>
              <a:gd name="T6" fmla="*/ 188376 w 304800"/>
              <a:gd name="T7" fmla="*/ 116424 h 304800"/>
              <a:gd name="T8" fmla="*/ 304800 w 304800"/>
              <a:gd name="T9" fmla="*/ 116423 h 304800"/>
              <a:gd name="T10" fmla="*/ 210611 w 304800"/>
              <a:gd name="T11" fmla="*/ 188376 h 304800"/>
              <a:gd name="T12" fmla="*/ 246588 w 304800"/>
              <a:gd name="T13" fmla="*/ 304799 h 304800"/>
              <a:gd name="T14" fmla="*/ 152400 w 304800"/>
              <a:gd name="T15" fmla="*/ 232845 h 304800"/>
              <a:gd name="T16" fmla="*/ 58212 w 304800"/>
              <a:gd name="T17" fmla="*/ 304799 h 304800"/>
              <a:gd name="T18" fmla="*/ 94189 w 304800"/>
              <a:gd name="T19" fmla="*/ 188376 h 304800"/>
              <a:gd name="T20" fmla="*/ 0 w 304800"/>
              <a:gd name="T21" fmla="*/ 116423 h 3048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04800" h="304800">
                <a:moveTo>
                  <a:pt x="0" y="116423"/>
                </a:moveTo>
                <a:lnTo>
                  <a:pt x="116424" y="116424"/>
                </a:lnTo>
                <a:lnTo>
                  <a:pt x="152400" y="0"/>
                </a:lnTo>
                <a:lnTo>
                  <a:pt x="188376" y="116424"/>
                </a:lnTo>
                <a:lnTo>
                  <a:pt x="304800" y="116423"/>
                </a:lnTo>
                <a:lnTo>
                  <a:pt x="210611" y="188376"/>
                </a:lnTo>
                <a:lnTo>
                  <a:pt x="246588" y="304799"/>
                </a:lnTo>
                <a:lnTo>
                  <a:pt x="152400" y="232845"/>
                </a:lnTo>
                <a:lnTo>
                  <a:pt x="58212" y="304799"/>
                </a:lnTo>
                <a:lnTo>
                  <a:pt x="94189" y="188376"/>
                </a:lnTo>
                <a:lnTo>
                  <a:pt x="0" y="116423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085" name="AutoShape 13"/>
          <p:cNvSpPr>
            <a:spLocks noChangeArrowheads="1"/>
          </p:cNvSpPr>
          <p:nvPr/>
        </p:nvSpPr>
        <p:spPr bwMode="auto">
          <a:xfrm>
            <a:off x="6376988" y="3124993"/>
            <a:ext cx="304800" cy="304800"/>
          </a:xfrm>
          <a:custGeom>
            <a:avLst/>
            <a:gdLst>
              <a:gd name="T0" fmla="*/ 0 w 304800"/>
              <a:gd name="T1" fmla="*/ 116423 h 304800"/>
              <a:gd name="T2" fmla="*/ 116424 w 304800"/>
              <a:gd name="T3" fmla="*/ 116424 h 304800"/>
              <a:gd name="T4" fmla="*/ 152400 w 304800"/>
              <a:gd name="T5" fmla="*/ 0 h 304800"/>
              <a:gd name="T6" fmla="*/ 188376 w 304800"/>
              <a:gd name="T7" fmla="*/ 116424 h 304800"/>
              <a:gd name="T8" fmla="*/ 304800 w 304800"/>
              <a:gd name="T9" fmla="*/ 116423 h 304800"/>
              <a:gd name="T10" fmla="*/ 210611 w 304800"/>
              <a:gd name="T11" fmla="*/ 188376 h 304800"/>
              <a:gd name="T12" fmla="*/ 246588 w 304800"/>
              <a:gd name="T13" fmla="*/ 304799 h 304800"/>
              <a:gd name="T14" fmla="*/ 152400 w 304800"/>
              <a:gd name="T15" fmla="*/ 232845 h 304800"/>
              <a:gd name="T16" fmla="*/ 58212 w 304800"/>
              <a:gd name="T17" fmla="*/ 304799 h 304800"/>
              <a:gd name="T18" fmla="*/ 94189 w 304800"/>
              <a:gd name="T19" fmla="*/ 188376 h 304800"/>
              <a:gd name="T20" fmla="*/ 0 w 304800"/>
              <a:gd name="T21" fmla="*/ 116423 h 3048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04800" h="304800">
                <a:moveTo>
                  <a:pt x="0" y="116423"/>
                </a:moveTo>
                <a:lnTo>
                  <a:pt x="116424" y="116424"/>
                </a:lnTo>
                <a:lnTo>
                  <a:pt x="152400" y="0"/>
                </a:lnTo>
                <a:lnTo>
                  <a:pt x="188376" y="116424"/>
                </a:lnTo>
                <a:lnTo>
                  <a:pt x="304800" y="116423"/>
                </a:lnTo>
                <a:lnTo>
                  <a:pt x="210611" y="188376"/>
                </a:lnTo>
                <a:lnTo>
                  <a:pt x="246588" y="304799"/>
                </a:lnTo>
                <a:lnTo>
                  <a:pt x="152400" y="232845"/>
                </a:lnTo>
                <a:lnTo>
                  <a:pt x="58212" y="304799"/>
                </a:lnTo>
                <a:lnTo>
                  <a:pt x="94189" y="188376"/>
                </a:lnTo>
                <a:lnTo>
                  <a:pt x="0" y="116423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086" name="AutoShape 14"/>
          <p:cNvSpPr>
            <a:spLocks noChangeArrowheads="1"/>
          </p:cNvSpPr>
          <p:nvPr/>
        </p:nvSpPr>
        <p:spPr bwMode="auto">
          <a:xfrm>
            <a:off x="5462588" y="2591593"/>
            <a:ext cx="304800" cy="304800"/>
          </a:xfrm>
          <a:custGeom>
            <a:avLst/>
            <a:gdLst>
              <a:gd name="T0" fmla="*/ 0 w 304800"/>
              <a:gd name="T1" fmla="*/ 116423 h 304800"/>
              <a:gd name="T2" fmla="*/ 116424 w 304800"/>
              <a:gd name="T3" fmla="*/ 116424 h 304800"/>
              <a:gd name="T4" fmla="*/ 152400 w 304800"/>
              <a:gd name="T5" fmla="*/ 0 h 304800"/>
              <a:gd name="T6" fmla="*/ 188376 w 304800"/>
              <a:gd name="T7" fmla="*/ 116424 h 304800"/>
              <a:gd name="T8" fmla="*/ 304800 w 304800"/>
              <a:gd name="T9" fmla="*/ 116423 h 304800"/>
              <a:gd name="T10" fmla="*/ 210611 w 304800"/>
              <a:gd name="T11" fmla="*/ 188376 h 304800"/>
              <a:gd name="T12" fmla="*/ 246588 w 304800"/>
              <a:gd name="T13" fmla="*/ 304799 h 304800"/>
              <a:gd name="T14" fmla="*/ 152400 w 304800"/>
              <a:gd name="T15" fmla="*/ 232845 h 304800"/>
              <a:gd name="T16" fmla="*/ 58212 w 304800"/>
              <a:gd name="T17" fmla="*/ 304799 h 304800"/>
              <a:gd name="T18" fmla="*/ 94189 w 304800"/>
              <a:gd name="T19" fmla="*/ 188376 h 304800"/>
              <a:gd name="T20" fmla="*/ 0 w 304800"/>
              <a:gd name="T21" fmla="*/ 116423 h 3048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04800" h="304800">
                <a:moveTo>
                  <a:pt x="0" y="116423"/>
                </a:moveTo>
                <a:lnTo>
                  <a:pt x="116424" y="116424"/>
                </a:lnTo>
                <a:lnTo>
                  <a:pt x="152400" y="0"/>
                </a:lnTo>
                <a:lnTo>
                  <a:pt x="188376" y="116424"/>
                </a:lnTo>
                <a:lnTo>
                  <a:pt x="304800" y="116423"/>
                </a:lnTo>
                <a:lnTo>
                  <a:pt x="210611" y="188376"/>
                </a:lnTo>
                <a:lnTo>
                  <a:pt x="246588" y="304799"/>
                </a:lnTo>
                <a:lnTo>
                  <a:pt x="152400" y="232845"/>
                </a:lnTo>
                <a:lnTo>
                  <a:pt x="58212" y="304799"/>
                </a:lnTo>
                <a:lnTo>
                  <a:pt x="94189" y="188376"/>
                </a:lnTo>
                <a:lnTo>
                  <a:pt x="0" y="116423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087" name="AutoShape 15"/>
          <p:cNvSpPr>
            <a:spLocks noChangeArrowheads="1"/>
          </p:cNvSpPr>
          <p:nvPr/>
        </p:nvSpPr>
        <p:spPr bwMode="auto">
          <a:xfrm>
            <a:off x="4090988" y="2667793"/>
            <a:ext cx="304800" cy="304800"/>
          </a:xfrm>
          <a:custGeom>
            <a:avLst/>
            <a:gdLst>
              <a:gd name="T0" fmla="*/ 0 w 304800"/>
              <a:gd name="T1" fmla="*/ 116423 h 304800"/>
              <a:gd name="T2" fmla="*/ 116424 w 304800"/>
              <a:gd name="T3" fmla="*/ 116424 h 304800"/>
              <a:gd name="T4" fmla="*/ 152400 w 304800"/>
              <a:gd name="T5" fmla="*/ 0 h 304800"/>
              <a:gd name="T6" fmla="*/ 188376 w 304800"/>
              <a:gd name="T7" fmla="*/ 116424 h 304800"/>
              <a:gd name="T8" fmla="*/ 304800 w 304800"/>
              <a:gd name="T9" fmla="*/ 116423 h 304800"/>
              <a:gd name="T10" fmla="*/ 210611 w 304800"/>
              <a:gd name="T11" fmla="*/ 188376 h 304800"/>
              <a:gd name="T12" fmla="*/ 246588 w 304800"/>
              <a:gd name="T13" fmla="*/ 304799 h 304800"/>
              <a:gd name="T14" fmla="*/ 152400 w 304800"/>
              <a:gd name="T15" fmla="*/ 232845 h 304800"/>
              <a:gd name="T16" fmla="*/ 58212 w 304800"/>
              <a:gd name="T17" fmla="*/ 304799 h 304800"/>
              <a:gd name="T18" fmla="*/ 94189 w 304800"/>
              <a:gd name="T19" fmla="*/ 188376 h 304800"/>
              <a:gd name="T20" fmla="*/ 0 w 304800"/>
              <a:gd name="T21" fmla="*/ 116423 h 3048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04800" h="304800">
                <a:moveTo>
                  <a:pt x="0" y="116423"/>
                </a:moveTo>
                <a:lnTo>
                  <a:pt x="116424" y="116424"/>
                </a:lnTo>
                <a:lnTo>
                  <a:pt x="152400" y="0"/>
                </a:lnTo>
                <a:lnTo>
                  <a:pt x="188376" y="116424"/>
                </a:lnTo>
                <a:lnTo>
                  <a:pt x="304800" y="116423"/>
                </a:lnTo>
                <a:lnTo>
                  <a:pt x="210611" y="188376"/>
                </a:lnTo>
                <a:lnTo>
                  <a:pt x="246588" y="304799"/>
                </a:lnTo>
                <a:lnTo>
                  <a:pt x="152400" y="232845"/>
                </a:lnTo>
                <a:lnTo>
                  <a:pt x="58212" y="304799"/>
                </a:lnTo>
                <a:lnTo>
                  <a:pt x="94189" y="188376"/>
                </a:lnTo>
                <a:lnTo>
                  <a:pt x="0" y="116423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089" name="AutoShape 17"/>
          <p:cNvSpPr>
            <a:spLocks noChangeArrowheads="1"/>
          </p:cNvSpPr>
          <p:nvPr/>
        </p:nvSpPr>
        <p:spPr bwMode="auto">
          <a:xfrm>
            <a:off x="2871788" y="3429793"/>
            <a:ext cx="304800" cy="304800"/>
          </a:xfrm>
          <a:custGeom>
            <a:avLst/>
            <a:gdLst>
              <a:gd name="T0" fmla="*/ 0 w 304800"/>
              <a:gd name="T1" fmla="*/ 116423 h 304800"/>
              <a:gd name="T2" fmla="*/ 116424 w 304800"/>
              <a:gd name="T3" fmla="*/ 116424 h 304800"/>
              <a:gd name="T4" fmla="*/ 152400 w 304800"/>
              <a:gd name="T5" fmla="*/ 0 h 304800"/>
              <a:gd name="T6" fmla="*/ 188376 w 304800"/>
              <a:gd name="T7" fmla="*/ 116424 h 304800"/>
              <a:gd name="T8" fmla="*/ 304800 w 304800"/>
              <a:gd name="T9" fmla="*/ 116423 h 304800"/>
              <a:gd name="T10" fmla="*/ 210611 w 304800"/>
              <a:gd name="T11" fmla="*/ 188376 h 304800"/>
              <a:gd name="T12" fmla="*/ 246588 w 304800"/>
              <a:gd name="T13" fmla="*/ 304799 h 304800"/>
              <a:gd name="T14" fmla="*/ 152400 w 304800"/>
              <a:gd name="T15" fmla="*/ 232845 h 304800"/>
              <a:gd name="T16" fmla="*/ 58212 w 304800"/>
              <a:gd name="T17" fmla="*/ 304799 h 304800"/>
              <a:gd name="T18" fmla="*/ 94189 w 304800"/>
              <a:gd name="T19" fmla="*/ 188376 h 304800"/>
              <a:gd name="T20" fmla="*/ 0 w 304800"/>
              <a:gd name="T21" fmla="*/ 116423 h 3048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04800" h="304800">
                <a:moveTo>
                  <a:pt x="0" y="116423"/>
                </a:moveTo>
                <a:lnTo>
                  <a:pt x="116424" y="116424"/>
                </a:lnTo>
                <a:lnTo>
                  <a:pt x="152400" y="0"/>
                </a:lnTo>
                <a:lnTo>
                  <a:pt x="188376" y="116424"/>
                </a:lnTo>
                <a:lnTo>
                  <a:pt x="304800" y="116423"/>
                </a:lnTo>
                <a:lnTo>
                  <a:pt x="210611" y="188376"/>
                </a:lnTo>
                <a:lnTo>
                  <a:pt x="246588" y="304799"/>
                </a:lnTo>
                <a:lnTo>
                  <a:pt x="152400" y="232845"/>
                </a:lnTo>
                <a:lnTo>
                  <a:pt x="58212" y="304799"/>
                </a:lnTo>
                <a:lnTo>
                  <a:pt x="94189" y="188376"/>
                </a:lnTo>
                <a:lnTo>
                  <a:pt x="0" y="116423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090" name="AutoShape 18"/>
          <p:cNvSpPr>
            <a:spLocks noChangeArrowheads="1"/>
          </p:cNvSpPr>
          <p:nvPr/>
        </p:nvSpPr>
        <p:spPr bwMode="auto">
          <a:xfrm>
            <a:off x="3405188" y="2286793"/>
            <a:ext cx="304800" cy="304800"/>
          </a:xfrm>
          <a:custGeom>
            <a:avLst/>
            <a:gdLst>
              <a:gd name="T0" fmla="*/ 0 w 304800"/>
              <a:gd name="T1" fmla="*/ 116423 h 304800"/>
              <a:gd name="T2" fmla="*/ 116424 w 304800"/>
              <a:gd name="T3" fmla="*/ 116424 h 304800"/>
              <a:gd name="T4" fmla="*/ 152400 w 304800"/>
              <a:gd name="T5" fmla="*/ 0 h 304800"/>
              <a:gd name="T6" fmla="*/ 188376 w 304800"/>
              <a:gd name="T7" fmla="*/ 116424 h 304800"/>
              <a:gd name="T8" fmla="*/ 304800 w 304800"/>
              <a:gd name="T9" fmla="*/ 116423 h 304800"/>
              <a:gd name="T10" fmla="*/ 210611 w 304800"/>
              <a:gd name="T11" fmla="*/ 188376 h 304800"/>
              <a:gd name="T12" fmla="*/ 246588 w 304800"/>
              <a:gd name="T13" fmla="*/ 304799 h 304800"/>
              <a:gd name="T14" fmla="*/ 152400 w 304800"/>
              <a:gd name="T15" fmla="*/ 232845 h 304800"/>
              <a:gd name="T16" fmla="*/ 58212 w 304800"/>
              <a:gd name="T17" fmla="*/ 304799 h 304800"/>
              <a:gd name="T18" fmla="*/ 94189 w 304800"/>
              <a:gd name="T19" fmla="*/ 188376 h 304800"/>
              <a:gd name="T20" fmla="*/ 0 w 304800"/>
              <a:gd name="T21" fmla="*/ 116423 h 3048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04800" h="304800">
                <a:moveTo>
                  <a:pt x="0" y="116423"/>
                </a:moveTo>
                <a:lnTo>
                  <a:pt x="116424" y="116424"/>
                </a:lnTo>
                <a:lnTo>
                  <a:pt x="152400" y="0"/>
                </a:lnTo>
                <a:lnTo>
                  <a:pt x="188376" y="116424"/>
                </a:lnTo>
                <a:lnTo>
                  <a:pt x="304800" y="116423"/>
                </a:lnTo>
                <a:lnTo>
                  <a:pt x="210611" y="188376"/>
                </a:lnTo>
                <a:lnTo>
                  <a:pt x="246588" y="304799"/>
                </a:lnTo>
                <a:lnTo>
                  <a:pt x="152400" y="232845"/>
                </a:lnTo>
                <a:lnTo>
                  <a:pt x="58212" y="304799"/>
                </a:lnTo>
                <a:lnTo>
                  <a:pt x="94189" y="188376"/>
                </a:lnTo>
                <a:lnTo>
                  <a:pt x="0" y="116423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091" name="AutoShape 19"/>
          <p:cNvSpPr>
            <a:spLocks noChangeArrowheads="1"/>
          </p:cNvSpPr>
          <p:nvPr/>
        </p:nvSpPr>
        <p:spPr bwMode="auto">
          <a:xfrm>
            <a:off x="4243388" y="2439193"/>
            <a:ext cx="304800" cy="304800"/>
          </a:xfrm>
          <a:custGeom>
            <a:avLst/>
            <a:gdLst>
              <a:gd name="T0" fmla="*/ 0 w 304800"/>
              <a:gd name="T1" fmla="*/ 116423 h 304800"/>
              <a:gd name="T2" fmla="*/ 116424 w 304800"/>
              <a:gd name="T3" fmla="*/ 116424 h 304800"/>
              <a:gd name="T4" fmla="*/ 152400 w 304800"/>
              <a:gd name="T5" fmla="*/ 0 h 304800"/>
              <a:gd name="T6" fmla="*/ 188376 w 304800"/>
              <a:gd name="T7" fmla="*/ 116424 h 304800"/>
              <a:gd name="T8" fmla="*/ 304800 w 304800"/>
              <a:gd name="T9" fmla="*/ 116423 h 304800"/>
              <a:gd name="T10" fmla="*/ 210611 w 304800"/>
              <a:gd name="T11" fmla="*/ 188376 h 304800"/>
              <a:gd name="T12" fmla="*/ 246588 w 304800"/>
              <a:gd name="T13" fmla="*/ 304799 h 304800"/>
              <a:gd name="T14" fmla="*/ 152400 w 304800"/>
              <a:gd name="T15" fmla="*/ 232845 h 304800"/>
              <a:gd name="T16" fmla="*/ 58212 w 304800"/>
              <a:gd name="T17" fmla="*/ 304799 h 304800"/>
              <a:gd name="T18" fmla="*/ 94189 w 304800"/>
              <a:gd name="T19" fmla="*/ 188376 h 304800"/>
              <a:gd name="T20" fmla="*/ 0 w 304800"/>
              <a:gd name="T21" fmla="*/ 116423 h 3048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04800" h="304800">
                <a:moveTo>
                  <a:pt x="0" y="116423"/>
                </a:moveTo>
                <a:lnTo>
                  <a:pt x="116424" y="116424"/>
                </a:lnTo>
                <a:lnTo>
                  <a:pt x="152400" y="0"/>
                </a:lnTo>
                <a:lnTo>
                  <a:pt x="188376" y="116424"/>
                </a:lnTo>
                <a:lnTo>
                  <a:pt x="304800" y="116423"/>
                </a:lnTo>
                <a:lnTo>
                  <a:pt x="210611" y="188376"/>
                </a:lnTo>
                <a:lnTo>
                  <a:pt x="246588" y="304799"/>
                </a:lnTo>
                <a:lnTo>
                  <a:pt x="152400" y="232845"/>
                </a:lnTo>
                <a:lnTo>
                  <a:pt x="58212" y="304799"/>
                </a:lnTo>
                <a:lnTo>
                  <a:pt x="94189" y="188376"/>
                </a:lnTo>
                <a:lnTo>
                  <a:pt x="0" y="116423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094" name="AutoShape 22"/>
          <p:cNvSpPr>
            <a:spLocks noChangeArrowheads="1"/>
          </p:cNvSpPr>
          <p:nvPr/>
        </p:nvSpPr>
        <p:spPr bwMode="auto">
          <a:xfrm>
            <a:off x="4243388" y="3505993"/>
            <a:ext cx="304800" cy="304800"/>
          </a:xfrm>
          <a:custGeom>
            <a:avLst/>
            <a:gdLst>
              <a:gd name="T0" fmla="*/ 0 w 304800"/>
              <a:gd name="T1" fmla="*/ 116423 h 304800"/>
              <a:gd name="T2" fmla="*/ 116424 w 304800"/>
              <a:gd name="T3" fmla="*/ 116424 h 304800"/>
              <a:gd name="T4" fmla="*/ 152400 w 304800"/>
              <a:gd name="T5" fmla="*/ 0 h 304800"/>
              <a:gd name="T6" fmla="*/ 188376 w 304800"/>
              <a:gd name="T7" fmla="*/ 116424 h 304800"/>
              <a:gd name="T8" fmla="*/ 304800 w 304800"/>
              <a:gd name="T9" fmla="*/ 116423 h 304800"/>
              <a:gd name="T10" fmla="*/ 210611 w 304800"/>
              <a:gd name="T11" fmla="*/ 188376 h 304800"/>
              <a:gd name="T12" fmla="*/ 246588 w 304800"/>
              <a:gd name="T13" fmla="*/ 304799 h 304800"/>
              <a:gd name="T14" fmla="*/ 152400 w 304800"/>
              <a:gd name="T15" fmla="*/ 232845 h 304800"/>
              <a:gd name="T16" fmla="*/ 58212 w 304800"/>
              <a:gd name="T17" fmla="*/ 304799 h 304800"/>
              <a:gd name="T18" fmla="*/ 94189 w 304800"/>
              <a:gd name="T19" fmla="*/ 188376 h 304800"/>
              <a:gd name="T20" fmla="*/ 0 w 304800"/>
              <a:gd name="T21" fmla="*/ 116423 h 3048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04800" h="304800">
                <a:moveTo>
                  <a:pt x="0" y="116423"/>
                </a:moveTo>
                <a:lnTo>
                  <a:pt x="116424" y="116424"/>
                </a:lnTo>
                <a:lnTo>
                  <a:pt x="152400" y="0"/>
                </a:lnTo>
                <a:lnTo>
                  <a:pt x="188376" y="116424"/>
                </a:lnTo>
                <a:lnTo>
                  <a:pt x="304800" y="116423"/>
                </a:lnTo>
                <a:lnTo>
                  <a:pt x="210611" y="188376"/>
                </a:lnTo>
                <a:lnTo>
                  <a:pt x="246588" y="304799"/>
                </a:lnTo>
                <a:lnTo>
                  <a:pt x="152400" y="232845"/>
                </a:lnTo>
                <a:lnTo>
                  <a:pt x="58212" y="304799"/>
                </a:lnTo>
                <a:lnTo>
                  <a:pt x="94189" y="188376"/>
                </a:lnTo>
                <a:lnTo>
                  <a:pt x="0" y="116423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096" name="AutoShape 24"/>
          <p:cNvSpPr>
            <a:spLocks noChangeArrowheads="1"/>
          </p:cNvSpPr>
          <p:nvPr/>
        </p:nvSpPr>
        <p:spPr bwMode="auto">
          <a:xfrm>
            <a:off x="6605588" y="3810793"/>
            <a:ext cx="304800" cy="304800"/>
          </a:xfrm>
          <a:custGeom>
            <a:avLst/>
            <a:gdLst>
              <a:gd name="T0" fmla="*/ 0 w 304800"/>
              <a:gd name="T1" fmla="*/ 116423 h 304800"/>
              <a:gd name="T2" fmla="*/ 116424 w 304800"/>
              <a:gd name="T3" fmla="*/ 116424 h 304800"/>
              <a:gd name="T4" fmla="*/ 152400 w 304800"/>
              <a:gd name="T5" fmla="*/ 0 h 304800"/>
              <a:gd name="T6" fmla="*/ 188376 w 304800"/>
              <a:gd name="T7" fmla="*/ 116424 h 304800"/>
              <a:gd name="T8" fmla="*/ 304800 w 304800"/>
              <a:gd name="T9" fmla="*/ 116423 h 304800"/>
              <a:gd name="T10" fmla="*/ 210611 w 304800"/>
              <a:gd name="T11" fmla="*/ 188376 h 304800"/>
              <a:gd name="T12" fmla="*/ 246588 w 304800"/>
              <a:gd name="T13" fmla="*/ 304799 h 304800"/>
              <a:gd name="T14" fmla="*/ 152400 w 304800"/>
              <a:gd name="T15" fmla="*/ 232845 h 304800"/>
              <a:gd name="T16" fmla="*/ 58212 w 304800"/>
              <a:gd name="T17" fmla="*/ 304799 h 304800"/>
              <a:gd name="T18" fmla="*/ 94189 w 304800"/>
              <a:gd name="T19" fmla="*/ 188376 h 304800"/>
              <a:gd name="T20" fmla="*/ 0 w 304800"/>
              <a:gd name="T21" fmla="*/ 116423 h 3048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04800" h="304800">
                <a:moveTo>
                  <a:pt x="0" y="116423"/>
                </a:moveTo>
                <a:lnTo>
                  <a:pt x="116424" y="116424"/>
                </a:lnTo>
                <a:lnTo>
                  <a:pt x="152400" y="0"/>
                </a:lnTo>
                <a:lnTo>
                  <a:pt x="188376" y="116424"/>
                </a:lnTo>
                <a:lnTo>
                  <a:pt x="304800" y="116423"/>
                </a:lnTo>
                <a:lnTo>
                  <a:pt x="210611" y="188376"/>
                </a:lnTo>
                <a:lnTo>
                  <a:pt x="246588" y="304799"/>
                </a:lnTo>
                <a:lnTo>
                  <a:pt x="152400" y="232845"/>
                </a:lnTo>
                <a:lnTo>
                  <a:pt x="58212" y="304799"/>
                </a:lnTo>
                <a:lnTo>
                  <a:pt x="94189" y="188376"/>
                </a:lnTo>
                <a:lnTo>
                  <a:pt x="0" y="116423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097" name="AutoShape 25"/>
          <p:cNvSpPr>
            <a:spLocks noChangeArrowheads="1"/>
          </p:cNvSpPr>
          <p:nvPr/>
        </p:nvSpPr>
        <p:spPr bwMode="auto">
          <a:xfrm>
            <a:off x="3481388" y="2804053"/>
            <a:ext cx="304800" cy="304800"/>
          </a:xfrm>
          <a:custGeom>
            <a:avLst/>
            <a:gdLst>
              <a:gd name="T0" fmla="*/ 0 w 304800"/>
              <a:gd name="T1" fmla="*/ 116423 h 304800"/>
              <a:gd name="T2" fmla="*/ 116424 w 304800"/>
              <a:gd name="T3" fmla="*/ 116424 h 304800"/>
              <a:gd name="T4" fmla="*/ 152400 w 304800"/>
              <a:gd name="T5" fmla="*/ 0 h 304800"/>
              <a:gd name="T6" fmla="*/ 188376 w 304800"/>
              <a:gd name="T7" fmla="*/ 116424 h 304800"/>
              <a:gd name="T8" fmla="*/ 304800 w 304800"/>
              <a:gd name="T9" fmla="*/ 116423 h 304800"/>
              <a:gd name="T10" fmla="*/ 210611 w 304800"/>
              <a:gd name="T11" fmla="*/ 188376 h 304800"/>
              <a:gd name="T12" fmla="*/ 246588 w 304800"/>
              <a:gd name="T13" fmla="*/ 304799 h 304800"/>
              <a:gd name="T14" fmla="*/ 152400 w 304800"/>
              <a:gd name="T15" fmla="*/ 232845 h 304800"/>
              <a:gd name="T16" fmla="*/ 58212 w 304800"/>
              <a:gd name="T17" fmla="*/ 304799 h 304800"/>
              <a:gd name="T18" fmla="*/ 94189 w 304800"/>
              <a:gd name="T19" fmla="*/ 188376 h 304800"/>
              <a:gd name="T20" fmla="*/ 0 w 304800"/>
              <a:gd name="T21" fmla="*/ 116423 h 3048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04800" h="304800">
                <a:moveTo>
                  <a:pt x="0" y="116423"/>
                </a:moveTo>
                <a:lnTo>
                  <a:pt x="116424" y="116424"/>
                </a:lnTo>
                <a:lnTo>
                  <a:pt x="152400" y="0"/>
                </a:lnTo>
                <a:lnTo>
                  <a:pt x="188376" y="116424"/>
                </a:lnTo>
                <a:lnTo>
                  <a:pt x="304800" y="116423"/>
                </a:lnTo>
                <a:lnTo>
                  <a:pt x="210611" y="188376"/>
                </a:lnTo>
                <a:lnTo>
                  <a:pt x="246588" y="304799"/>
                </a:lnTo>
                <a:lnTo>
                  <a:pt x="152400" y="232845"/>
                </a:lnTo>
                <a:lnTo>
                  <a:pt x="58212" y="304799"/>
                </a:lnTo>
                <a:lnTo>
                  <a:pt x="94189" y="188376"/>
                </a:lnTo>
                <a:lnTo>
                  <a:pt x="0" y="116423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098" name="AutoShape 26"/>
          <p:cNvSpPr>
            <a:spLocks noChangeArrowheads="1"/>
          </p:cNvSpPr>
          <p:nvPr/>
        </p:nvSpPr>
        <p:spPr bwMode="auto">
          <a:xfrm>
            <a:off x="3786188" y="2591593"/>
            <a:ext cx="304800" cy="304800"/>
          </a:xfrm>
          <a:custGeom>
            <a:avLst/>
            <a:gdLst>
              <a:gd name="T0" fmla="*/ 0 w 304800"/>
              <a:gd name="T1" fmla="*/ 116423 h 304800"/>
              <a:gd name="T2" fmla="*/ 116424 w 304800"/>
              <a:gd name="T3" fmla="*/ 116424 h 304800"/>
              <a:gd name="T4" fmla="*/ 152400 w 304800"/>
              <a:gd name="T5" fmla="*/ 0 h 304800"/>
              <a:gd name="T6" fmla="*/ 188376 w 304800"/>
              <a:gd name="T7" fmla="*/ 116424 h 304800"/>
              <a:gd name="T8" fmla="*/ 304800 w 304800"/>
              <a:gd name="T9" fmla="*/ 116423 h 304800"/>
              <a:gd name="T10" fmla="*/ 210611 w 304800"/>
              <a:gd name="T11" fmla="*/ 188376 h 304800"/>
              <a:gd name="T12" fmla="*/ 246588 w 304800"/>
              <a:gd name="T13" fmla="*/ 304799 h 304800"/>
              <a:gd name="T14" fmla="*/ 152400 w 304800"/>
              <a:gd name="T15" fmla="*/ 232845 h 304800"/>
              <a:gd name="T16" fmla="*/ 58212 w 304800"/>
              <a:gd name="T17" fmla="*/ 304799 h 304800"/>
              <a:gd name="T18" fmla="*/ 94189 w 304800"/>
              <a:gd name="T19" fmla="*/ 188376 h 304800"/>
              <a:gd name="T20" fmla="*/ 0 w 304800"/>
              <a:gd name="T21" fmla="*/ 116423 h 3048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04800" h="304800">
                <a:moveTo>
                  <a:pt x="0" y="116423"/>
                </a:moveTo>
                <a:lnTo>
                  <a:pt x="116424" y="116424"/>
                </a:lnTo>
                <a:lnTo>
                  <a:pt x="152400" y="0"/>
                </a:lnTo>
                <a:lnTo>
                  <a:pt x="188376" y="116424"/>
                </a:lnTo>
                <a:lnTo>
                  <a:pt x="304800" y="116423"/>
                </a:lnTo>
                <a:lnTo>
                  <a:pt x="210611" y="188376"/>
                </a:lnTo>
                <a:lnTo>
                  <a:pt x="246588" y="304799"/>
                </a:lnTo>
                <a:lnTo>
                  <a:pt x="152400" y="232845"/>
                </a:lnTo>
                <a:lnTo>
                  <a:pt x="58212" y="304799"/>
                </a:lnTo>
                <a:lnTo>
                  <a:pt x="94189" y="188376"/>
                </a:lnTo>
                <a:lnTo>
                  <a:pt x="0" y="116423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099" name="AutoShape 27"/>
          <p:cNvSpPr>
            <a:spLocks noChangeArrowheads="1"/>
          </p:cNvSpPr>
          <p:nvPr/>
        </p:nvSpPr>
        <p:spPr bwMode="auto">
          <a:xfrm>
            <a:off x="3938588" y="2667793"/>
            <a:ext cx="304800" cy="304800"/>
          </a:xfrm>
          <a:custGeom>
            <a:avLst/>
            <a:gdLst>
              <a:gd name="T0" fmla="*/ 0 w 304800"/>
              <a:gd name="T1" fmla="*/ 116423 h 304800"/>
              <a:gd name="T2" fmla="*/ 116424 w 304800"/>
              <a:gd name="T3" fmla="*/ 116424 h 304800"/>
              <a:gd name="T4" fmla="*/ 152400 w 304800"/>
              <a:gd name="T5" fmla="*/ 0 h 304800"/>
              <a:gd name="T6" fmla="*/ 188376 w 304800"/>
              <a:gd name="T7" fmla="*/ 116424 h 304800"/>
              <a:gd name="T8" fmla="*/ 304800 w 304800"/>
              <a:gd name="T9" fmla="*/ 116423 h 304800"/>
              <a:gd name="T10" fmla="*/ 210611 w 304800"/>
              <a:gd name="T11" fmla="*/ 188376 h 304800"/>
              <a:gd name="T12" fmla="*/ 246588 w 304800"/>
              <a:gd name="T13" fmla="*/ 304799 h 304800"/>
              <a:gd name="T14" fmla="*/ 152400 w 304800"/>
              <a:gd name="T15" fmla="*/ 232845 h 304800"/>
              <a:gd name="T16" fmla="*/ 58212 w 304800"/>
              <a:gd name="T17" fmla="*/ 304799 h 304800"/>
              <a:gd name="T18" fmla="*/ 94189 w 304800"/>
              <a:gd name="T19" fmla="*/ 188376 h 304800"/>
              <a:gd name="T20" fmla="*/ 0 w 304800"/>
              <a:gd name="T21" fmla="*/ 116423 h 3048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04800" h="304800">
                <a:moveTo>
                  <a:pt x="0" y="116423"/>
                </a:moveTo>
                <a:lnTo>
                  <a:pt x="116424" y="116424"/>
                </a:lnTo>
                <a:lnTo>
                  <a:pt x="152400" y="0"/>
                </a:lnTo>
                <a:lnTo>
                  <a:pt x="188376" y="116424"/>
                </a:lnTo>
                <a:lnTo>
                  <a:pt x="304800" y="116423"/>
                </a:lnTo>
                <a:lnTo>
                  <a:pt x="210611" y="188376"/>
                </a:lnTo>
                <a:lnTo>
                  <a:pt x="246588" y="304799"/>
                </a:lnTo>
                <a:lnTo>
                  <a:pt x="152400" y="232845"/>
                </a:lnTo>
                <a:lnTo>
                  <a:pt x="58212" y="304799"/>
                </a:lnTo>
                <a:lnTo>
                  <a:pt x="94189" y="188376"/>
                </a:lnTo>
                <a:lnTo>
                  <a:pt x="0" y="116423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8" name="AutoShape 16"/>
          <p:cNvSpPr>
            <a:spLocks noChangeArrowheads="1"/>
          </p:cNvSpPr>
          <p:nvPr/>
        </p:nvSpPr>
        <p:spPr bwMode="auto">
          <a:xfrm>
            <a:off x="1119188" y="4970659"/>
            <a:ext cx="304800" cy="304800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9731" name="TextBox 48"/>
          <p:cNvSpPr txBox="1">
            <a:spLocks noChangeArrowheads="1"/>
          </p:cNvSpPr>
          <p:nvPr/>
        </p:nvSpPr>
        <p:spPr bwMode="auto">
          <a:xfrm>
            <a:off x="1576388" y="4970659"/>
            <a:ext cx="151830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 dirty="0" smtClean="0"/>
              <a:t>Active 1-2 RTTs</a:t>
            </a:r>
            <a:endParaRPr lang="en-US" sz="1400" b="1" dirty="0"/>
          </a:p>
        </p:txBody>
      </p:sp>
      <p:sp>
        <p:nvSpPr>
          <p:cNvPr id="61" name="AutoShape 22"/>
          <p:cNvSpPr>
            <a:spLocks noChangeArrowheads="1"/>
          </p:cNvSpPr>
          <p:nvPr/>
        </p:nvSpPr>
        <p:spPr bwMode="auto">
          <a:xfrm>
            <a:off x="661988" y="1981993"/>
            <a:ext cx="304800" cy="304800"/>
          </a:xfrm>
          <a:custGeom>
            <a:avLst/>
            <a:gdLst>
              <a:gd name="T0" fmla="*/ 0 w 304800"/>
              <a:gd name="T1" fmla="*/ 116423 h 304800"/>
              <a:gd name="T2" fmla="*/ 116424 w 304800"/>
              <a:gd name="T3" fmla="*/ 116424 h 304800"/>
              <a:gd name="T4" fmla="*/ 152400 w 304800"/>
              <a:gd name="T5" fmla="*/ 0 h 304800"/>
              <a:gd name="T6" fmla="*/ 188376 w 304800"/>
              <a:gd name="T7" fmla="*/ 116424 h 304800"/>
              <a:gd name="T8" fmla="*/ 304800 w 304800"/>
              <a:gd name="T9" fmla="*/ 116423 h 304800"/>
              <a:gd name="T10" fmla="*/ 210611 w 304800"/>
              <a:gd name="T11" fmla="*/ 188376 h 304800"/>
              <a:gd name="T12" fmla="*/ 246588 w 304800"/>
              <a:gd name="T13" fmla="*/ 304799 h 304800"/>
              <a:gd name="T14" fmla="*/ 152400 w 304800"/>
              <a:gd name="T15" fmla="*/ 232845 h 304800"/>
              <a:gd name="T16" fmla="*/ 58212 w 304800"/>
              <a:gd name="T17" fmla="*/ 304799 h 304800"/>
              <a:gd name="T18" fmla="*/ 94189 w 304800"/>
              <a:gd name="T19" fmla="*/ 188376 h 304800"/>
              <a:gd name="T20" fmla="*/ 0 w 304800"/>
              <a:gd name="T21" fmla="*/ 116423 h 3048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04800" h="304800">
                <a:moveTo>
                  <a:pt x="0" y="116423"/>
                </a:moveTo>
                <a:lnTo>
                  <a:pt x="116424" y="116424"/>
                </a:lnTo>
                <a:lnTo>
                  <a:pt x="152400" y="0"/>
                </a:lnTo>
                <a:lnTo>
                  <a:pt x="188376" y="116424"/>
                </a:lnTo>
                <a:lnTo>
                  <a:pt x="304800" y="116423"/>
                </a:lnTo>
                <a:lnTo>
                  <a:pt x="210611" y="188376"/>
                </a:lnTo>
                <a:lnTo>
                  <a:pt x="246588" y="304799"/>
                </a:lnTo>
                <a:lnTo>
                  <a:pt x="152400" y="232845"/>
                </a:lnTo>
                <a:lnTo>
                  <a:pt x="58212" y="304799"/>
                </a:lnTo>
                <a:lnTo>
                  <a:pt x="94189" y="188376"/>
                </a:lnTo>
                <a:lnTo>
                  <a:pt x="0" y="116423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5" name="AutoShape 22"/>
          <p:cNvSpPr>
            <a:spLocks noChangeArrowheads="1"/>
          </p:cNvSpPr>
          <p:nvPr/>
        </p:nvSpPr>
        <p:spPr bwMode="auto">
          <a:xfrm>
            <a:off x="4929188" y="4115593"/>
            <a:ext cx="304800" cy="304800"/>
          </a:xfrm>
          <a:custGeom>
            <a:avLst/>
            <a:gdLst>
              <a:gd name="T0" fmla="*/ 0 w 304800"/>
              <a:gd name="T1" fmla="*/ 116423 h 304800"/>
              <a:gd name="T2" fmla="*/ 116424 w 304800"/>
              <a:gd name="T3" fmla="*/ 116424 h 304800"/>
              <a:gd name="T4" fmla="*/ 152400 w 304800"/>
              <a:gd name="T5" fmla="*/ 0 h 304800"/>
              <a:gd name="T6" fmla="*/ 188376 w 304800"/>
              <a:gd name="T7" fmla="*/ 116424 h 304800"/>
              <a:gd name="T8" fmla="*/ 304800 w 304800"/>
              <a:gd name="T9" fmla="*/ 116423 h 304800"/>
              <a:gd name="T10" fmla="*/ 210611 w 304800"/>
              <a:gd name="T11" fmla="*/ 188376 h 304800"/>
              <a:gd name="T12" fmla="*/ 246588 w 304800"/>
              <a:gd name="T13" fmla="*/ 304799 h 304800"/>
              <a:gd name="T14" fmla="*/ 152400 w 304800"/>
              <a:gd name="T15" fmla="*/ 232845 h 304800"/>
              <a:gd name="T16" fmla="*/ 58212 w 304800"/>
              <a:gd name="T17" fmla="*/ 304799 h 304800"/>
              <a:gd name="T18" fmla="*/ 94189 w 304800"/>
              <a:gd name="T19" fmla="*/ 188376 h 304800"/>
              <a:gd name="T20" fmla="*/ 0 w 304800"/>
              <a:gd name="T21" fmla="*/ 116423 h 3048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04800" h="304800">
                <a:moveTo>
                  <a:pt x="0" y="116423"/>
                </a:moveTo>
                <a:lnTo>
                  <a:pt x="116424" y="116424"/>
                </a:lnTo>
                <a:lnTo>
                  <a:pt x="152400" y="0"/>
                </a:lnTo>
                <a:lnTo>
                  <a:pt x="188376" y="116424"/>
                </a:lnTo>
                <a:lnTo>
                  <a:pt x="304800" y="116423"/>
                </a:lnTo>
                <a:lnTo>
                  <a:pt x="210611" y="188376"/>
                </a:lnTo>
                <a:lnTo>
                  <a:pt x="246588" y="304799"/>
                </a:lnTo>
                <a:lnTo>
                  <a:pt x="152400" y="232845"/>
                </a:lnTo>
                <a:lnTo>
                  <a:pt x="58212" y="304799"/>
                </a:lnTo>
                <a:lnTo>
                  <a:pt x="94189" y="188376"/>
                </a:lnTo>
                <a:lnTo>
                  <a:pt x="0" y="116423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4" name="AutoShape 22"/>
          <p:cNvSpPr>
            <a:spLocks noChangeArrowheads="1"/>
          </p:cNvSpPr>
          <p:nvPr/>
        </p:nvSpPr>
        <p:spPr bwMode="auto">
          <a:xfrm>
            <a:off x="4852988" y="4267993"/>
            <a:ext cx="304800" cy="304800"/>
          </a:xfrm>
          <a:custGeom>
            <a:avLst/>
            <a:gdLst>
              <a:gd name="T0" fmla="*/ 0 w 304800"/>
              <a:gd name="T1" fmla="*/ 116423 h 304800"/>
              <a:gd name="T2" fmla="*/ 116424 w 304800"/>
              <a:gd name="T3" fmla="*/ 116424 h 304800"/>
              <a:gd name="T4" fmla="*/ 152400 w 304800"/>
              <a:gd name="T5" fmla="*/ 0 h 304800"/>
              <a:gd name="T6" fmla="*/ 188376 w 304800"/>
              <a:gd name="T7" fmla="*/ 116424 h 304800"/>
              <a:gd name="T8" fmla="*/ 304800 w 304800"/>
              <a:gd name="T9" fmla="*/ 116423 h 304800"/>
              <a:gd name="T10" fmla="*/ 210611 w 304800"/>
              <a:gd name="T11" fmla="*/ 188376 h 304800"/>
              <a:gd name="T12" fmla="*/ 246588 w 304800"/>
              <a:gd name="T13" fmla="*/ 304799 h 304800"/>
              <a:gd name="T14" fmla="*/ 152400 w 304800"/>
              <a:gd name="T15" fmla="*/ 232845 h 304800"/>
              <a:gd name="T16" fmla="*/ 58212 w 304800"/>
              <a:gd name="T17" fmla="*/ 304799 h 304800"/>
              <a:gd name="T18" fmla="*/ 94189 w 304800"/>
              <a:gd name="T19" fmla="*/ 188376 h 304800"/>
              <a:gd name="T20" fmla="*/ 0 w 304800"/>
              <a:gd name="T21" fmla="*/ 116423 h 3048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04800" h="304800">
                <a:moveTo>
                  <a:pt x="0" y="116423"/>
                </a:moveTo>
                <a:lnTo>
                  <a:pt x="116424" y="116424"/>
                </a:lnTo>
                <a:lnTo>
                  <a:pt x="152400" y="0"/>
                </a:lnTo>
                <a:lnTo>
                  <a:pt x="188376" y="116424"/>
                </a:lnTo>
                <a:lnTo>
                  <a:pt x="304800" y="116423"/>
                </a:lnTo>
                <a:lnTo>
                  <a:pt x="210611" y="188376"/>
                </a:lnTo>
                <a:lnTo>
                  <a:pt x="246588" y="304799"/>
                </a:lnTo>
                <a:lnTo>
                  <a:pt x="152400" y="232845"/>
                </a:lnTo>
                <a:lnTo>
                  <a:pt x="58212" y="304799"/>
                </a:lnTo>
                <a:lnTo>
                  <a:pt x="94189" y="188376"/>
                </a:lnTo>
                <a:lnTo>
                  <a:pt x="0" y="116423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6" name="AutoShape 22"/>
          <p:cNvSpPr>
            <a:spLocks noChangeArrowheads="1"/>
          </p:cNvSpPr>
          <p:nvPr/>
        </p:nvSpPr>
        <p:spPr bwMode="auto">
          <a:xfrm>
            <a:off x="7215188" y="3124993"/>
            <a:ext cx="304800" cy="304800"/>
          </a:xfrm>
          <a:custGeom>
            <a:avLst/>
            <a:gdLst>
              <a:gd name="T0" fmla="*/ 0 w 304800"/>
              <a:gd name="T1" fmla="*/ 116423 h 304800"/>
              <a:gd name="T2" fmla="*/ 116424 w 304800"/>
              <a:gd name="T3" fmla="*/ 116424 h 304800"/>
              <a:gd name="T4" fmla="*/ 152400 w 304800"/>
              <a:gd name="T5" fmla="*/ 0 h 304800"/>
              <a:gd name="T6" fmla="*/ 188376 w 304800"/>
              <a:gd name="T7" fmla="*/ 116424 h 304800"/>
              <a:gd name="T8" fmla="*/ 304800 w 304800"/>
              <a:gd name="T9" fmla="*/ 116423 h 304800"/>
              <a:gd name="T10" fmla="*/ 210611 w 304800"/>
              <a:gd name="T11" fmla="*/ 188376 h 304800"/>
              <a:gd name="T12" fmla="*/ 246588 w 304800"/>
              <a:gd name="T13" fmla="*/ 304799 h 304800"/>
              <a:gd name="T14" fmla="*/ 152400 w 304800"/>
              <a:gd name="T15" fmla="*/ 232845 h 304800"/>
              <a:gd name="T16" fmla="*/ 58212 w 304800"/>
              <a:gd name="T17" fmla="*/ 304799 h 304800"/>
              <a:gd name="T18" fmla="*/ 94189 w 304800"/>
              <a:gd name="T19" fmla="*/ 188376 h 304800"/>
              <a:gd name="T20" fmla="*/ 0 w 304800"/>
              <a:gd name="T21" fmla="*/ 116423 h 3048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04800" h="304800">
                <a:moveTo>
                  <a:pt x="0" y="116423"/>
                </a:moveTo>
                <a:lnTo>
                  <a:pt x="116424" y="116424"/>
                </a:lnTo>
                <a:lnTo>
                  <a:pt x="152400" y="0"/>
                </a:lnTo>
                <a:lnTo>
                  <a:pt x="188376" y="116424"/>
                </a:lnTo>
                <a:lnTo>
                  <a:pt x="304800" y="116423"/>
                </a:lnTo>
                <a:lnTo>
                  <a:pt x="210611" y="188376"/>
                </a:lnTo>
                <a:lnTo>
                  <a:pt x="246588" y="304799"/>
                </a:lnTo>
                <a:lnTo>
                  <a:pt x="152400" y="232845"/>
                </a:lnTo>
                <a:lnTo>
                  <a:pt x="58212" y="304799"/>
                </a:lnTo>
                <a:lnTo>
                  <a:pt x="94189" y="188376"/>
                </a:lnTo>
                <a:lnTo>
                  <a:pt x="0" y="116423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8" name="AutoShape 3"/>
          <p:cNvSpPr>
            <a:spLocks noChangeArrowheads="1"/>
          </p:cNvSpPr>
          <p:nvPr/>
        </p:nvSpPr>
        <p:spPr bwMode="auto">
          <a:xfrm>
            <a:off x="1154113" y="1269206"/>
            <a:ext cx="304800" cy="304800"/>
          </a:xfrm>
          <a:custGeom>
            <a:avLst/>
            <a:gdLst>
              <a:gd name="T0" fmla="*/ 0 w 304800"/>
              <a:gd name="T1" fmla="*/ 116423 h 304800"/>
              <a:gd name="T2" fmla="*/ 116424 w 304800"/>
              <a:gd name="T3" fmla="*/ 116424 h 304800"/>
              <a:gd name="T4" fmla="*/ 152400 w 304800"/>
              <a:gd name="T5" fmla="*/ 0 h 304800"/>
              <a:gd name="T6" fmla="*/ 188376 w 304800"/>
              <a:gd name="T7" fmla="*/ 116424 h 304800"/>
              <a:gd name="T8" fmla="*/ 304800 w 304800"/>
              <a:gd name="T9" fmla="*/ 116423 h 304800"/>
              <a:gd name="T10" fmla="*/ 210611 w 304800"/>
              <a:gd name="T11" fmla="*/ 188376 h 304800"/>
              <a:gd name="T12" fmla="*/ 246588 w 304800"/>
              <a:gd name="T13" fmla="*/ 304799 h 304800"/>
              <a:gd name="T14" fmla="*/ 152400 w 304800"/>
              <a:gd name="T15" fmla="*/ 232845 h 304800"/>
              <a:gd name="T16" fmla="*/ 58212 w 304800"/>
              <a:gd name="T17" fmla="*/ 304799 h 304800"/>
              <a:gd name="T18" fmla="*/ 94189 w 304800"/>
              <a:gd name="T19" fmla="*/ 188376 h 304800"/>
              <a:gd name="T20" fmla="*/ 0 w 304800"/>
              <a:gd name="T21" fmla="*/ 116423 h 3048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04800" h="304800">
                <a:moveTo>
                  <a:pt x="0" y="116423"/>
                </a:moveTo>
                <a:lnTo>
                  <a:pt x="116424" y="116424"/>
                </a:lnTo>
                <a:lnTo>
                  <a:pt x="152400" y="0"/>
                </a:lnTo>
                <a:lnTo>
                  <a:pt x="188376" y="116424"/>
                </a:lnTo>
                <a:lnTo>
                  <a:pt x="304800" y="116423"/>
                </a:lnTo>
                <a:lnTo>
                  <a:pt x="210611" y="188376"/>
                </a:lnTo>
                <a:lnTo>
                  <a:pt x="246588" y="304799"/>
                </a:lnTo>
                <a:lnTo>
                  <a:pt x="152400" y="232845"/>
                </a:lnTo>
                <a:lnTo>
                  <a:pt x="58212" y="304799"/>
                </a:lnTo>
                <a:lnTo>
                  <a:pt x="94189" y="188376"/>
                </a:lnTo>
                <a:lnTo>
                  <a:pt x="0" y="116423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6" name="AutoShape 4"/>
          <p:cNvSpPr>
            <a:spLocks noChangeArrowheads="1"/>
          </p:cNvSpPr>
          <p:nvPr/>
        </p:nvSpPr>
        <p:spPr bwMode="auto">
          <a:xfrm>
            <a:off x="1804988" y="1951448"/>
            <a:ext cx="304800" cy="304800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AutoShape 17"/>
          <p:cNvSpPr>
            <a:spLocks noChangeArrowheads="1"/>
          </p:cNvSpPr>
          <p:nvPr/>
        </p:nvSpPr>
        <p:spPr bwMode="auto">
          <a:xfrm>
            <a:off x="2440204" y="4166946"/>
            <a:ext cx="304800" cy="304800"/>
          </a:xfrm>
          <a:custGeom>
            <a:avLst/>
            <a:gdLst>
              <a:gd name="T0" fmla="*/ 0 w 304800"/>
              <a:gd name="T1" fmla="*/ 116423 h 304800"/>
              <a:gd name="T2" fmla="*/ 116424 w 304800"/>
              <a:gd name="T3" fmla="*/ 116424 h 304800"/>
              <a:gd name="T4" fmla="*/ 152400 w 304800"/>
              <a:gd name="T5" fmla="*/ 0 h 304800"/>
              <a:gd name="T6" fmla="*/ 188376 w 304800"/>
              <a:gd name="T7" fmla="*/ 116424 h 304800"/>
              <a:gd name="T8" fmla="*/ 304800 w 304800"/>
              <a:gd name="T9" fmla="*/ 116423 h 304800"/>
              <a:gd name="T10" fmla="*/ 210611 w 304800"/>
              <a:gd name="T11" fmla="*/ 188376 h 304800"/>
              <a:gd name="T12" fmla="*/ 246588 w 304800"/>
              <a:gd name="T13" fmla="*/ 304799 h 304800"/>
              <a:gd name="T14" fmla="*/ 152400 w 304800"/>
              <a:gd name="T15" fmla="*/ 232845 h 304800"/>
              <a:gd name="T16" fmla="*/ 58212 w 304800"/>
              <a:gd name="T17" fmla="*/ 304799 h 304800"/>
              <a:gd name="T18" fmla="*/ 94189 w 304800"/>
              <a:gd name="T19" fmla="*/ 188376 h 304800"/>
              <a:gd name="T20" fmla="*/ 0 w 304800"/>
              <a:gd name="T21" fmla="*/ 116423 h 3048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04800" h="304800">
                <a:moveTo>
                  <a:pt x="0" y="116423"/>
                </a:moveTo>
                <a:lnTo>
                  <a:pt x="116424" y="116424"/>
                </a:lnTo>
                <a:lnTo>
                  <a:pt x="152400" y="0"/>
                </a:lnTo>
                <a:lnTo>
                  <a:pt x="188376" y="116424"/>
                </a:lnTo>
                <a:lnTo>
                  <a:pt x="304800" y="116423"/>
                </a:lnTo>
                <a:lnTo>
                  <a:pt x="210611" y="188376"/>
                </a:lnTo>
                <a:lnTo>
                  <a:pt x="246588" y="304799"/>
                </a:lnTo>
                <a:lnTo>
                  <a:pt x="152400" y="232845"/>
                </a:lnTo>
                <a:lnTo>
                  <a:pt x="58212" y="304799"/>
                </a:lnTo>
                <a:lnTo>
                  <a:pt x="94189" y="188376"/>
                </a:lnTo>
                <a:lnTo>
                  <a:pt x="0" y="116423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3" name="AutoShape 7"/>
          <p:cNvSpPr>
            <a:spLocks noChangeArrowheads="1"/>
          </p:cNvSpPr>
          <p:nvPr/>
        </p:nvSpPr>
        <p:spPr bwMode="auto">
          <a:xfrm>
            <a:off x="7977188" y="1524793"/>
            <a:ext cx="304800" cy="304800"/>
          </a:xfrm>
          <a:custGeom>
            <a:avLst/>
            <a:gdLst>
              <a:gd name="T0" fmla="*/ 0 w 304800"/>
              <a:gd name="T1" fmla="*/ 116423 h 304800"/>
              <a:gd name="T2" fmla="*/ 116424 w 304800"/>
              <a:gd name="T3" fmla="*/ 116424 h 304800"/>
              <a:gd name="T4" fmla="*/ 152400 w 304800"/>
              <a:gd name="T5" fmla="*/ 0 h 304800"/>
              <a:gd name="T6" fmla="*/ 188376 w 304800"/>
              <a:gd name="T7" fmla="*/ 116424 h 304800"/>
              <a:gd name="T8" fmla="*/ 304800 w 304800"/>
              <a:gd name="T9" fmla="*/ 116423 h 304800"/>
              <a:gd name="T10" fmla="*/ 210611 w 304800"/>
              <a:gd name="T11" fmla="*/ 188376 h 304800"/>
              <a:gd name="T12" fmla="*/ 246588 w 304800"/>
              <a:gd name="T13" fmla="*/ 304799 h 304800"/>
              <a:gd name="T14" fmla="*/ 152400 w 304800"/>
              <a:gd name="T15" fmla="*/ 232845 h 304800"/>
              <a:gd name="T16" fmla="*/ 58212 w 304800"/>
              <a:gd name="T17" fmla="*/ 304799 h 304800"/>
              <a:gd name="T18" fmla="*/ 94189 w 304800"/>
              <a:gd name="T19" fmla="*/ 188376 h 304800"/>
              <a:gd name="T20" fmla="*/ 0 w 304800"/>
              <a:gd name="T21" fmla="*/ 116423 h 3048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04800" h="304800">
                <a:moveTo>
                  <a:pt x="0" y="116423"/>
                </a:moveTo>
                <a:lnTo>
                  <a:pt x="116424" y="116424"/>
                </a:lnTo>
                <a:lnTo>
                  <a:pt x="152400" y="0"/>
                </a:lnTo>
                <a:lnTo>
                  <a:pt x="188376" y="116424"/>
                </a:lnTo>
                <a:lnTo>
                  <a:pt x="304800" y="116423"/>
                </a:lnTo>
                <a:lnTo>
                  <a:pt x="210611" y="188376"/>
                </a:lnTo>
                <a:lnTo>
                  <a:pt x="246588" y="304799"/>
                </a:lnTo>
                <a:lnTo>
                  <a:pt x="152400" y="232845"/>
                </a:lnTo>
                <a:lnTo>
                  <a:pt x="58212" y="304799"/>
                </a:lnTo>
                <a:lnTo>
                  <a:pt x="94189" y="188376"/>
                </a:lnTo>
                <a:lnTo>
                  <a:pt x="0" y="116423"/>
                </a:lnTo>
                <a:close/>
              </a:path>
            </a:pathLst>
          </a:custGeom>
          <a:gradFill rotWithShape="1">
            <a:gsLst>
              <a:gs pos="0">
                <a:srgbClr val="FF0000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5" name="AutoShape 7"/>
          <p:cNvSpPr>
            <a:spLocks noChangeArrowheads="1"/>
          </p:cNvSpPr>
          <p:nvPr/>
        </p:nvSpPr>
        <p:spPr bwMode="auto">
          <a:xfrm>
            <a:off x="4395788" y="4801393"/>
            <a:ext cx="304800" cy="304800"/>
          </a:xfrm>
          <a:custGeom>
            <a:avLst/>
            <a:gdLst>
              <a:gd name="T0" fmla="*/ 0 w 304800"/>
              <a:gd name="T1" fmla="*/ 116423 h 304800"/>
              <a:gd name="T2" fmla="*/ 116424 w 304800"/>
              <a:gd name="T3" fmla="*/ 116424 h 304800"/>
              <a:gd name="T4" fmla="*/ 152400 w 304800"/>
              <a:gd name="T5" fmla="*/ 0 h 304800"/>
              <a:gd name="T6" fmla="*/ 188376 w 304800"/>
              <a:gd name="T7" fmla="*/ 116424 h 304800"/>
              <a:gd name="T8" fmla="*/ 304800 w 304800"/>
              <a:gd name="T9" fmla="*/ 116423 h 304800"/>
              <a:gd name="T10" fmla="*/ 210611 w 304800"/>
              <a:gd name="T11" fmla="*/ 188376 h 304800"/>
              <a:gd name="T12" fmla="*/ 246588 w 304800"/>
              <a:gd name="T13" fmla="*/ 304799 h 304800"/>
              <a:gd name="T14" fmla="*/ 152400 w 304800"/>
              <a:gd name="T15" fmla="*/ 232845 h 304800"/>
              <a:gd name="T16" fmla="*/ 58212 w 304800"/>
              <a:gd name="T17" fmla="*/ 304799 h 304800"/>
              <a:gd name="T18" fmla="*/ 94189 w 304800"/>
              <a:gd name="T19" fmla="*/ 188376 h 304800"/>
              <a:gd name="T20" fmla="*/ 0 w 304800"/>
              <a:gd name="T21" fmla="*/ 116423 h 3048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04800" h="304800">
                <a:moveTo>
                  <a:pt x="0" y="116423"/>
                </a:moveTo>
                <a:lnTo>
                  <a:pt x="116424" y="116424"/>
                </a:lnTo>
                <a:lnTo>
                  <a:pt x="152400" y="0"/>
                </a:lnTo>
                <a:lnTo>
                  <a:pt x="188376" y="116424"/>
                </a:lnTo>
                <a:lnTo>
                  <a:pt x="304800" y="116423"/>
                </a:lnTo>
                <a:lnTo>
                  <a:pt x="210611" y="188376"/>
                </a:lnTo>
                <a:lnTo>
                  <a:pt x="246588" y="304799"/>
                </a:lnTo>
                <a:lnTo>
                  <a:pt x="152400" y="232845"/>
                </a:lnTo>
                <a:lnTo>
                  <a:pt x="58212" y="304799"/>
                </a:lnTo>
                <a:lnTo>
                  <a:pt x="94189" y="188376"/>
                </a:lnTo>
                <a:lnTo>
                  <a:pt x="0" y="116423"/>
                </a:lnTo>
                <a:close/>
              </a:path>
            </a:pathLst>
          </a:custGeom>
          <a:gradFill rotWithShape="1">
            <a:gsLst>
              <a:gs pos="0">
                <a:srgbClr val="FF0000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7" name="AutoShape 7"/>
          <p:cNvSpPr>
            <a:spLocks noChangeArrowheads="1"/>
          </p:cNvSpPr>
          <p:nvPr/>
        </p:nvSpPr>
        <p:spPr bwMode="auto">
          <a:xfrm>
            <a:off x="5157788" y="1943115"/>
            <a:ext cx="304800" cy="304800"/>
          </a:xfrm>
          <a:custGeom>
            <a:avLst/>
            <a:gdLst>
              <a:gd name="T0" fmla="*/ 0 w 304800"/>
              <a:gd name="T1" fmla="*/ 116423 h 304800"/>
              <a:gd name="T2" fmla="*/ 116424 w 304800"/>
              <a:gd name="T3" fmla="*/ 116424 h 304800"/>
              <a:gd name="T4" fmla="*/ 152400 w 304800"/>
              <a:gd name="T5" fmla="*/ 0 h 304800"/>
              <a:gd name="T6" fmla="*/ 188376 w 304800"/>
              <a:gd name="T7" fmla="*/ 116424 h 304800"/>
              <a:gd name="T8" fmla="*/ 304800 w 304800"/>
              <a:gd name="T9" fmla="*/ 116423 h 304800"/>
              <a:gd name="T10" fmla="*/ 210611 w 304800"/>
              <a:gd name="T11" fmla="*/ 188376 h 304800"/>
              <a:gd name="T12" fmla="*/ 246588 w 304800"/>
              <a:gd name="T13" fmla="*/ 304799 h 304800"/>
              <a:gd name="T14" fmla="*/ 152400 w 304800"/>
              <a:gd name="T15" fmla="*/ 232845 h 304800"/>
              <a:gd name="T16" fmla="*/ 58212 w 304800"/>
              <a:gd name="T17" fmla="*/ 304799 h 304800"/>
              <a:gd name="T18" fmla="*/ 94189 w 304800"/>
              <a:gd name="T19" fmla="*/ 188376 h 304800"/>
              <a:gd name="T20" fmla="*/ 0 w 304800"/>
              <a:gd name="T21" fmla="*/ 116423 h 3048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04800" h="304800">
                <a:moveTo>
                  <a:pt x="0" y="116423"/>
                </a:moveTo>
                <a:lnTo>
                  <a:pt x="116424" y="116424"/>
                </a:lnTo>
                <a:lnTo>
                  <a:pt x="152400" y="0"/>
                </a:lnTo>
                <a:lnTo>
                  <a:pt x="188376" y="116424"/>
                </a:lnTo>
                <a:lnTo>
                  <a:pt x="304800" y="116423"/>
                </a:lnTo>
                <a:lnTo>
                  <a:pt x="210611" y="188376"/>
                </a:lnTo>
                <a:lnTo>
                  <a:pt x="246588" y="304799"/>
                </a:lnTo>
                <a:lnTo>
                  <a:pt x="152400" y="232845"/>
                </a:lnTo>
                <a:lnTo>
                  <a:pt x="58212" y="304799"/>
                </a:lnTo>
                <a:lnTo>
                  <a:pt x="94189" y="188376"/>
                </a:lnTo>
                <a:lnTo>
                  <a:pt x="0" y="116423"/>
                </a:lnTo>
                <a:close/>
              </a:path>
            </a:pathLst>
          </a:custGeom>
          <a:gradFill rotWithShape="1">
            <a:gsLst>
              <a:gs pos="0">
                <a:srgbClr val="FF0000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8" name="AutoShape 7"/>
          <p:cNvSpPr>
            <a:spLocks noChangeArrowheads="1"/>
          </p:cNvSpPr>
          <p:nvPr/>
        </p:nvSpPr>
        <p:spPr bwMode="auto">
          <a:xfrm>
            <a:off x="1133263" y="5391959"/>
            <a:ext cx="304800" cy="304800"/>
          </a:xfrm>
          <a:custGeom>
            <a:avLst/>
            <a:gdLst>
              <a:gd name="T0" fmla="*/ 0 w 304800"/>
              <a:gd name="T1" fmla="*/ 116423 h 304800"/>
              <a:gd name="T2" fmla="*/ 116424 w 304800"/>
              <a:gd name="T3" fmla="*/ 116424 h 304800"/>
              <a:gd name="T4" fmla="*/ 152400 w 304800"/>
              <a:gd name="T5" fmla="*/ 0 h 304800"/>
              <a:gd name="T6" fmla="*/ 188376 w 304800"/>
              <a:gd name="T7" fmla="*/ 116424 h 304800"/>
              <a:gd name="T8" fmla="*/ 304800 w 304800"/>
              <a:gd name="T9" fmla="*/ 116423 h 304800"/>
              <a:gd name="T10" fmla="*/ 210611 w 304800"/>
              <a:gd name="T11" fmla="*/ 188376 h 304800"/>
              <a:gd name="T12" fmla="*/ 246588 w 304800"/>
              <a:gd name="T13" fmla="*/ 304799 h 304800"/>
              <a:gd name="T14" fmla="*/ 152400 w 304800"/>
              <a:gd name="T15" fmla="*/ 232845 h 304800"/>
              <a:gd name="T16" fmla="*/ 58212 w 304800"/>
              <a:gd name="T17" fmla="*/ 304799 h 304800"/>
              <a:gd name="T18" fmla="*/ 94189 w 304800"/>
              <a:gd name="T19" fmla="*/ 188376 h 304800"/>
              <a:gd name="T20" fmla="*/ 0 w 304800"/>
              <a:gd name="T21" fmla="*/ 116423 h 3048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04800" h="304800">
                <a:moveTo>
                  <a:pt x="0" y="116423"/>
                </a:moveTo>
                <a:lnTo>
                  <a:pt x="116424" y="116424"/>
                </a:lnTo>
                <a:lnTo>
                  <a:pt x="152400" y="0"/>
                </a:lnTo>
                <a:lnTo>
                  <a:pt x="188376" y="116424"/>
                </a:lnTo>
                <a:lnTo>
                  <a:pt x="304800" y="116423"/>
                </a:lnTo>
                <a:lnTo>
                  <a:pt x="210611" y="188376"/>
                </a:lnTo>
                <a:lnTo>
                  <a:pt x="246588" y="304799"/>
                </a:lnTo>
                <a:lnTo>
                  <a:pt x="152400" y="232845"/>
                </a:lnTo>
                <a:lnTo>
                  <a:pt x="58212" y="304799"/>
                </a:lnTo>
                <a:lnTo>
                  <a:pt x="94189" y="188376"/>
                </a:lnTo>
                <a:lnTo>
                  <a:pt x="0" y="116423"/>
                </a:lnTo>
                <a:close/>
              </a:path>
            </a:pathLst>
          </a:custGeom>
          <a:gradFill rotWithShape="1">
            <a:gsLst>
              <a:gs pos="0">
                <a:srgbClr val="FF0000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9" name="TextBox 48"/>
          <p:cNvSpPr txBox="1">
            <a:spLocks noChangeArrowheads="1"/>
          </p:cNvSpPr>
          <p:nvPr/>
        </p:nvSpPr>
        <p:spPr bwMode="auto">
          <a:xfrm>
            <a:off x="1576388" y="5391959"/>
            <a:ext cx="127889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 dirty="0" smtClean="0"/>
              <a:t>1-2 like RTTs</a:t>
            </a:r>
            <a:endParaRPr lang="en-US" sz="1400" b="1" dirty="0"/>
          </a:p>
        </p:txBody>
      </p:sp>
      <p:sp>
        <p:nvSpPr>
          <p:cNvPr id="40" name="AutoShape 18"/>
          <p:cNvSpPr>
            <a:spLocks noChangeArrowheads="1"/>
          </p:cNvSpPr>
          <p:nvPr/>
        </p:nvSpPr>
        <p:spPr bwMode="auto">
          <a:xfrm>
            <a:off x="3633788" y="1574006"/>
            <a:ext cx="304800" cy="304800"/>
          </a:xfrm>
          <a:custGeom>
            <a:avLst/>
            <a:gdLst>
              <a:gd name="T0" fmla="*/ 0 w 304800"/>
              <a:gd name="T1" fmla="*/ 116423 h 304800"/>
              <a:gd name="T2" fmla="*/ 116424 w 304800"/>
              <a:gd name="T3" fmla="*/ 116424 h 304800"/>
              <a:gd name="T4" fmla="*/ 152400 w 304800"/>
              <a:gd name="T5" fmla="*/ 0 h 304800"/>
              <a:gd name="T6" fmla="*/ 188376 w 304800"/>
              <a:gd name="T7" fmla="*/ 116424 h 304800"/>
              <a:gd name="T8" fmla="*/ 304800 w 304800"/>
              <a:gd name="T9" fmla="*/ 116423 h 304800"/>
              <a:gd name="T10" fmla="*/ 210611 w 304800"/>
              <a:gd name="T11" fmla="*/ 188376 h 304800"/>
              <a:gd name="T12" fmla="*/ 246588 w 304800"/>
              <a:gd name="T13" fmla="*/ 304799 h 304800"/>
              <a:gd name="T14" fmla="*/ 152400 w 304800"/>
              <a:gd name="T15" fmla="*/ 232845 h 304800"/>
              <a:gd name="T16" fmla="*/ 58212 w 304800"/>
              <a:gd name="T17" fmla="*/ 304799 h 304800"/>
              <a:gd name="T18" fmla="*/ 94189 w 304800"/>
              <a:gd name="T19" fmla="*/ 188376 h 304800"/>
              <a:gd name="T20" fmla="*/ 0 w 304800"/>
              <a:gd name="T21" fmla="*/ 116423 h 3048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04800" h="304800">
                <a:moveTo>
                  <a:pt x="0" y="116423"/>
                </a:moveTo>
                <a:lnTo>
                  <a:pt x="116424" y="116424"/>
                </a:lnTo>
                <a:lnTo>
                  <a:pt x="152400" y="0"/>
                </a:lnTo>
                <a:lnTo>
                  <a:pt x="188376" y="116424"/>
                </a:lnTo>
                <a:lnTo>
                  <a:pt x="304800" y="116423"/>
                </a:lnTo>
                <a:lnTo>
                  <a:pt x="210611" y="188376"/>
                </a:lnTo>
                <a:lnTo>
                  <a:pt x="246588" y="304799"/>
                </a:lnTo>
                <a:lnTo>
                  <a:pt x="152400" y="232845"/>
                </a:lnTo>
                <a:lnTo>
                  <a:pt x="58212" y="304799"/>
                </a:lnTo>
                <a:lnTo>
                  <a:pt x="94189" y="188376"/>
                </a:lnTo>
                <a:lnTo>
                  <a:pt x="0" y="116423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1" name="AutoShape 7"/>
          <p:cNvSpPr>
            <a:spLocks noChangeArrowheads="1"/>
          </p:cNvSpPr>
          <p:nvPr/>
        </p:nvSpPr>
        <p:spPr bwMode="auto">
          <a:xfrm>
            <a:off x="1271588" y="991393"/>
            <a:ext cx="304800" cy="304800"/>
          </a:xfrm>
          <a:custGeom>
            <a:avLst/>
            <a:gdLst>
              <a:gd name="T0" fmla="*/ 0 w 304800"/>
              <a:gd name="T1" fmla="*/ 116423 h 304800"/>
              <a:gd name="T2" fmla="*/ 116424 w 304800"/>
              <a:gd name="T3" fmla="*/ 116424 h 304800"/>
              <a:gd name="T4" fmla="*/ 152400 w 304800"/>
              <a:gd name="T5" fmla="*/ 0 h 304800"/>
              <a:gd name="T6" fmla="*/ 188376 w 304800"/>
              <a:gd name="T7" fmla="*/ 116424 h 304800"/>
              <a:gd name="T8" fmla="*/ 304800 w 304800"/>
              <a:gd name="T9" fmla="*/ 116423 h 304800"/>
              <a:gd name="T10" fmla="*/ 210611 w 304800"/>
              <a:gd name="T11" fmla="*/ 188376 h 304800"/>
              <a:gd name="T12" fmla="*/ 246588 w 304800"/>
              <a:gd name="T13" fmla="*/ 304799 h 304800"/>
              <a:gd name="T14" fmla="*/ 152400 w 304800"/>
              <a:gd name="T15" fmla="*/ 232845 h 304800"/>
              <a:gd name="T16" fmla="*/ 58212 w 304800"/>
              <a:gd name="T17" fmla="*/ 304799 h 304800"/>
              <a:gd name="T18" fmla="*/ 94189 w 304800"/>
              <a:gd name="T19" fmla="*/ 188376 h 304800"/>
              <a:gd name="T20" fmla="*/ 0 w 304800"/>
              <a:gd name="T21" fmla="*/ 116423 h 3048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04800" h="304800">
                <a:moveTo>
                  <a:pt x="0" y="116423"/>
                </a:moveTo>
                <a:lnTo>
                  <a:pt x="116424" y="116424"/>
                </a:lnTo>
                <a:lnTo>
                  <a:pt x="152400" y="0"/>
                </a:lnTo>
                <a:lnTo>
                  <a:pt x="188376" y="116424"/>
                </a:lnTo>
                <a:lnTo>
                  <a:pt x="304800" y="116423"/>
                </a:lnTo>
                <a:lnTo>
                  <a:pt x="210611" y="188376"/>
                </a:lnTo>
                <a:lnTo>
                  <a:pt x="246588" y="304799"/>
                </a:lnTo>
                <a:lnTo>
                  <a:pt x="152400" y="232845"/>
                </a:lnTo>
                <a:lnTo>
                  <a:pt x="58212" y="304799"/>
                </a:lnTo>
                <a:lnTo>
                  <a:pt x="94189" y="188376"/>
                </a:lnTo>
                <a:lnTo>
                  <a:pt x="0" y="116423"/>
                </a:lnTo>
                <a:close/>
              </a:path>
            </a:pathLst>
          </a:custGeom>
          <a:gradFill rotWithShape="1">
            <a:gsLst>
              <a:gs pos="0">
                <a:srgbClr val="FF0000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3" name="AutoShape 22"/>
          <p:cNvSpPr>
            <a:spLocks noChangeArrowheads="1"/>
          </p:cNvSpPr>
          <p:nvPr/>
        </p:nvSpPr>
        <p:spPr bwMode="auto">
          <a:xfrm>
            <a:off x="3532188" y="1219993"/>
            <a:ext cx="304800" cy="304800"/>
          </a:xfrm>
          <a:custGeom>
            <a:avLst/>
            <a:gdLst>
              <a:gd name="T0" fmla="*/ 0 w 304800"/>
              <a:gd name="T1" fmla="*/ 116423 h 304800"/>
              <a:gd name="T2" fmla="*/ 116424 w 304800"/>
              <a:gd name="T3" fmla="*/ 116424 h 304800"/>
              <a:gd name="T4" fmla="*/ 152400 w 304800"/>
              <a:gd name="T5" fmla="*/ 0 h 304800"/>
              <a:gd name="T6" fmla="*/ 188376 w 304800"/>
              <a:gd name="T7" fmla="*/ 116424 h 304800"/>
              <a:gd name="T8" fmla="*/ 304800 w 304800"/>
              <a:gd name="T9" fmla="*/ 116423 h 304800"/>
              <a:gd name="T10" fmla="*/ 210611 w 304800"/>
              <a:gd name="T11" fmla="*/ 188376 h 304800"/>
              <a:gd name="T12" fmla="*/ 246588 w 304800"/>
              <a:gd name="T13" fmla="*/ 304799 h 304800"/>
              <a:gd name="T14" fmla="*/ 152400 w 304800"/>
              <a:gd name="T15" fmla="*/ 232845 h 304800"/>
              <a:gd name="T16" fmla="*/ 58212 w 304800"/>
              <a:gd name="T17" fmla="*/ 304799 h 304800"/>
              <a:gd name="T18" fmla="*/ 94189 w 304800"/>
              <a:gd name="T19" fmla="*/ 188376 h 304800"/>
              <a:gd name="T20" fmla="*/ 0 w 304800"/>
              <a:gd name="T21" fmla="*/ 116423 h 3048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04800" h="304800">
                <a:moveTo>
                  <a:pt x="0" y="116423"/>
                </a:moveTo>
                <a:lnTo>
                  <a:pt x="116424" y="116424"/>
                </a:lnTo>
                <a:lnTo>
                  <a:pt x="152400" y="0"/>
                </a:lnTo>
                <a:lnTo>
                  <a:pt x="188376" y="116424"/>
                </a:lnTo>
                <a:lnTo>
                  <a:pt x="304800" y="116423"/>
                </a:lnTo>
                <a:lnTo>
                  <a:pt x="210611" y="188376"/>
                </a:lnTo>
                <a:lnTo>
                  <a:pt x="246588" y="304799"/>
                </a:lnTo>
                <a:lnTo>
                  <a:pt x="152400" y="232845"/>
                </a:lnTo>
                <a:lnTo>
                  <a:pt x="58212" y="304799"/>
                </a:lnTo>
                <a:lnTo>
                  <a:pt x="94189" y="188376"/>
                </a:lnTo>
                <a:lnTo>
                  <a:pt x="0" y="116423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4" name="AutoShape 4"/>
          <p:cNvSpPr>
            <a:spLocks noChangeArrowheads="1"/>
          </p:cNvSpPr>
          <p:nvPr/>
        </p:nvSpPr>
        <p:spPr bwMode="auto">
          <a:xfrm>
            <a:off x="1365992" y="2275241"/>
            <a:ext cx="304800" cy="304800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AutoShape 7"/>
          <p:cNvSpPr>
            <a:spLocks noChangeArrowheads="1"/>
          </p:cNvSpPr>
          <p:nvPr/>
        </p:nvSpPr>
        <p:spPr bwMode="auto">
          <a:xfrm>
            <a:off x="3176588" y="4665859"/>
            <a:ext cx="304800" cy="304800"/>
          </a:xfrm>
          <a:custGeom>
            <a:avLst/>
            <a:gdLst>
              <a:gd name="T0" fmla="*/ 0 w 304800"/>
              <a:gd name="T1" fmla="*/ 116423 h 304800"/>
              <a:gd name="T2" fmla="*/ 116424 w 304800"/>
              <a:gd name="T3" fmla="*/ 116424 h 304800"/>
              <a:gd name="T4" fmla="*/ 152400 w 304800"/>
              <a:gd name="T5" fmla="*/ 0 h 304800"/>
              <a:gd name="T6" fmla="*/ 188376 w 304800"/>
              <a:gd name="T7" fmla="*/ 116424 h 304800"/>
              <a:gd name="T8" fmla="*/ 304800 w 304800"/>
              <a:gd name="T9" fmla="*/ 116423 h 304800"/>
              <a:gd name="T10" fmla="*/ 210611 w 304800"/>
              <a:gd name="T11" fmla="*/ 188376 h 304800"/>
              <a:gd name="T12" fmla="*/ 246588 w 304800"/>
              <a:gd name="T13" fmla="*/ 304799 h 304800"/>
              <a:gd name="T14" fmla="*/ 152400 w 304800"/>
              <a:gd name="T15" fmla="*/ 232845 h 304800"/>
              <a:gd name="T16" fmla="*/ 58212 w 304800"/>
              <a:gd name="T17" fmla="*/ 304799 h 304800"/>
              <a:gd name="T18" fmla="*/ 94189 w 304800"/>
              <a:gd name="T19" fmla="*/ 188376 h 304800"/>
              <a:gd name="T20" fmla="*/ 0 w 304800"/>
              <a:gd name="T21" fmla="*/ 116423 h 3048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04800" h="304800">
                <a:moveTo>
                  <a:pt x="0" y="116423"/>
                </a:moveTo>
                <a:lnTo>
                  <a:pt x="116424" y="116424"/>
                </a:lnTo>
                <a:lnTo>
                  <a:pt x="152400" y="0"/>
                </a:lnTo>
                <a:lnTo>
                  <a:pt x="188376" y="116424"/>
                </a:lnTo>
                <a:lnTo>
                  <a:pt x="304800" y="116423"/>
                </a:lnTo>
                <a:lnTo>
                  <a:pt x="210611" y="188376"/>
                </a:lnTo>
                <a:lnTo>
                  <a:pt x="246588" y="304799"/>
                </a:lnTo>
                <a:lnTo>
                  <a:pt x="152400" y="232845"/>
                </a:lnTo>
                <a:lnTo>
                  <a:pt x="58212" y="304799"/>
                </a:lnTo>
                <a:lnTo>
                  <a:pt x="94189" y="188376"/>
                </a:lnTo>
                <a:lnTo>
                  <a:pt x="0" y="116423"/>
                </a:lnTo>
                <a:close/>
              </a:path>
            </a:pathLst>
          </a:custGeom>
          <a:gradFill rotWithShape="1">
            <a:gsLst>
              <a:gs pos="0">
                <a:srgbClr val="FF0000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6" name="AutoShape 7"/>
          <p:cNvSpPr>
            <a:spLocks noChangeArrowheads="1"/>
          </p:cNvSpPr>
          <p:nvPr/>
        </p:nvSpPr>
        <p:spPr bwMode="auto">
          <a:xfrm>
            <a:off x="2219954" y="991393"/>
            <a:ext cx="304800" cy="304800"/>
          </a:xfrm>
          <a:custGeom>
            <a:avLst/>
            <a:gdLst>
              <a:gd name="T0" fmla="*/ 0 w 304800"/>
              <a:gd name="T1" fmla="*/ 116423 h 304800"/>
              <a:gd name="T2" fmla="*/ 116424 w 304800"/>
              <a:gd name="T3" fmla="*/ 116424 h 304800"/>
              <a:gd name="T4" fmla="*/ 152400 w 304800"/>
              <a:gd name="T5" fmla="*/ 0 h 304800"/>
              <a:gd name="T6" fmla="*/ 188376 w 304800"/>
              <a:gd name="T7" fmla="*/ 116424 h 304800"/>
              <a:gd name="T8" fmla="*/ 304800 w 304800"/>
              <a:gd name="T9" fmla="*/ 116423 h 304800"/>
              <a:gd name="T10" fmla="*/ 210611 w 304800"/>
              <a:gd name="T11" fmla="*/ 188376 h 304800"/>
              <a:gd name="T12" fmla="*/ 246588 w 304800"/>
              <a:gd name="T13" fmla="*/ 304799 h 304800"/>
              <a:gd name="T14" fmla="*/ 152400 w 304800"/>
              <a:gd name="T15" fmla="*/ 232845 h 304800"/>
              <a:gd name="T16" fmla="*/ 58212 w 304800"/>
              <a:gd name="T17" fmla="*/ 304799 h 304800"/>
              <a:gd name="T18" fmla="*/ 94189 w 304800"/>
              <a:gd name="T19" fmla="*/ 188376 h 304800"/>
              <a:gd name="T20" fmla="*/ 0 w 304800"/>
              <a:gd name="T21" fmla="*/ 116423 h 3048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04800" h="304800">
                <a:moveTo>
                  <a:pt x="0" y="116423"/>
                </a:moveTo>
                <a:lnTo>
                  <a:pt x="116424" y="116424"/>
                </a:lnTo>
                <a:lnTo>
                  <a:pt x="152400" y="0"/>
                </a:lnTo>
                <a:lnTo>
                  <a:pt x="188376" y="116424"/>
                </a:lnTo>
                <a:lnTo>
                  <a:pt x="304800" y="116423"/>
                </a:lnTo>
                <a:lnTo>
                  <a:pt x="210611" y="188376"/>
                </a:lnTo>
                <a:lnTo>
                  <a:pt x="246588" y="304799"/>
                </a:lnTo>
                <a:lnTo>
                  <a:pt x="152400" y="232845"/>
                </a:lnTo>
                <a:lnTo>
                  <a:pt x="58212" y="304799"/>
                </a:lnTo>
                <a:lnTo>
                  <a:pt x="94189" y="188376"/>
                </a:lnTo>
                <a:lnTo>
                  <a:pt x="0" y="116423"/>
                </a:lnTo>
                <a:close/>
              </a:path>
            </a:pathLst>
          </a:custGeom>
          <a:gradFill rotWithShape="1">
            <a:gsLst>
              <a:gs pos="0">
                <a:srgbClr val="FF0000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7" name="TextBox 53"/>
          <p:cNvSpPr txBox="1">
            <a:spLocks noChangeArrowheads="1"/>
          </p:cNvSpPr>
          <p:nvPr/>
        </p:nvSpPr>
        <p:spPr bwMode="auto">
          <a:xfrm>
            <a:off x="1780097" y="377328"/>
            <a:ext cx="62282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dirty="0" smtClean="0"/>
              <a:t>29 (36) Active 1-2 RTTs as </a:t>
            </a:r>
            <a:r>
              <a:rPr lang="en-US" b="1" dirty="0"/>
              <a:t>of </a:t>
            </a:r>
            <a:r>
              <a:rPr lang="en-US" b="1" dirty="0" smtClean="0"/>
              <a:t>August 2014</a:t>
            </a:r>
            <a:endParaRPr lang="en-US" b="1" dirty="0"/>
          </a:p>
        </p:txBody>
      </p:sp>
      <p:sp>
        <p:nvSpPr>
          <p:cNvPr id="49" name="TextBox 48"/>
          <p:cNvSpPr txBox="1"/>
          <p:nvPr/>
        </p:nvSpPr>
        <p:spPr>
          <a:xfrm>
            <a:off x="875886" y="6126634"/>
            <a:ext cx="65656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*</a:t>
            </a:r>
            <a:r>
              <a:rPr lang="en-US" sz="1200" dirty="0" smtClean="0">
                <a:solidFill>
                  <a:srgbClr val="000000"/>
                </a:solidFill>
              </a:rPr>
              <a:t>RTT Technical Assistance Program – </a:t>
            </a:r>
            <a:r>
              <a:rPr lang="en-US" sz="1200" smtClean="0">
                <a:solidFill>
                  <a:srgbClr val="000000"/>
                </a:solidFill>
              </a:rPr>
              <a:t>Updated 8-13-</a:t>
            </a:r>
            <a:r>
              <a:rPr lang="en-US" sz="1200" dirty="0" smtClean="0">
                <a:solidFill>
                  <a:srgbClr val="000000"/>
                </a:solidFill>
              </a:rPr>
              <a:t>2014, Randall Longenecker, Senior Project Advisor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45" name="AutoShape 7"/>
          <p:cNvSpPr>
            <a:spLocks noChangeArrowheads="1"/>
          </p:cNvSpPr>
          <p:nvPr/>
        </p:nvSpPr>
        <p:spPr bwMode="auto">
          <a:xfrm>
            <a:off x="6605588" y="3048793"/>
            <a:ext cx="304800" cy="304800"/>
          </a:xfrm>
          <a:custGeom>
            <a:avLst/>
            <a:gdLst>
              <a:gd name="T0" fmla="*/ 0 w 304800"/>
              <a:gd name="T1" fmla="*/ 116423 h 304800"/>
              <a:gd name="T2" fmla="*/ 116424 w 304800"/>
              <a:gd name="T3" fmla="*/ 116424 h 304800"/>
              <a:gd name="T4" fmla="*/ 152400 w 304800"/>
              <a:gd name="T5" fmla="*/ 0 h 304800"/>
              <a:gd name="T6" fmla="*/ 188376 w 304800"/>
              <a:gd name="T7" fmla="*/ 116424 h 304800"/>
              <a:gd name="T8" fmla="*/ 304800 w 304800"/>
              <a:gd name="T9" fmla="*/ 116423 h 304800"/>
              <a:gd name="T10" fmla="*/ 210611 w 304800"/>
              <a:gd name="T11" fmla="*/ 188376 h 304800"/>
              <a:gd name="T12" fmla="*/ 246588 w 304800"/>
              <a:gd name="T13" fmla="*/ 304799 h 304800"/>
              <a:gd name="T14" fmla="*/ 152400 w 304800"/>
              <a:gd name="T15" fmla="*/ 232845 h 304800"/>
              <a:gd name="T16" fmla="*/ 58212 w 304800"/>
              <a:gd name="T17" fmla="*/ 304799 h 304800"/>
              <a:gd name="T18" fmla="*/ 94189 w 304800"/>
              <a:gd name="T19" fmla="*/ 188376 h 304800"/>
              <a:gd name="T20" fmla="*/ 0 w 304800"/>
              <a:gd name="T21" fmla="*/ 116423 h 3048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04800" h="304800">
                <a:moveTo>
                  <a:pt x="0" y="116423"/>
                </a:moveTo>
                <a:lnTo>
                  <a:pt x="116424" y="116424"/>
                </a:lnTo>
                <a:lnTo>
                  <a:pt x="152400" y="0"/>
                </a:lnTo>
                <a:lnTo>
                  <a:pt x="188376" y="116424"/>
                </a:lnTo>
                <a:lnTo>
                  <a:pt x="304800" y="116423"/>
                </a:lnTo>
                <a:lnTo>
                  <a:pt x="210611" y="188376"/>
                </a:lnTo>
                <a:lnTo>
                  <a:pt x="246588" y="304799"/>
                </a:lnTo>
                <a:lnTo>
                  <a:pt x="152400" y="232845"/>
                </a:lnTo>
                <a:lnTo>
                  <a:pt x="58212" y="304799"/>
                </a:lnTo>
                <a:lnTo>
                  <a:pt x="94189" y="188376"/>
                </a:lnTo>
                <a:lnTo>
                  <a:pt x="0" y="116423"/>
                </a:lnTo>
                <a:close/>
              </a:path>
            </a:pathLst>
          </a:custGeom>
          <a:gradFill rotWithShape="1">
            <a:gsLst>
              <a:gs pos="0">
                <a:srgbClr val="FF0000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0" name="AutoShape 22"/>
          <p:cNvSpPr>
            <a:spLocks noChangeArrowheads="1"/>
          </p:cNvSpPr>
          <p:nvPr/>
        </p:nvSpPr>
        <p:spPr bwMode="auto">
          <a:xfrm>
            <a:off x="5386388" y="2365087"/>
            <a:ext cx="304800" cy="304800"/>
          </a:xfrm>
          <a:custGeom>
            <a:avLst/>
            <a:gdLst>
              <a:gd name="T0" fmla="*/ 0 w 304800"/>
              <a:gd name="T1" fmla="*/ 116423 h 304800"/>
              <a:gd name="T2" fmla="*/ 116424 w 304800"/>
              <a:gd name="T3" fmla="*/ 116424 h 304800"/>
              <a:gd name="T4" fmla="*/ 152400 w 304800"/>
              <a:gd name="T5" fmla="*/ 0 h 304800"/>
              <a:gd name="T6" fmla="*/ 188376 w 304800"/>
              <a:gd name="T7" fmla="*/ 116424 h 304800"/>
              <a:gd name="T8" fmla="*/ 304800 w 304800"/>
              <a:gd name="T9" fmla="*/ 116423 h 304800"/>
              <a:gd name="T10" fmla="*/ 210611 w 304800"/>
              <a:gd name="T11" fmla="*/ 188376 h 304800"/>
              <a:gd name="T12" fmla="*/ 246588 w 304800"/>
              <a:gd name="T13" fmla="*/ 304799 h 304800"/>
              <a:gd name="T14" fmla="*/ 152400 w 304800"/>
              <a:gd name="T15" fmla="*/ 232845 h 304800"/>
              <a:gd name="T16" fmla="*/ 58212 w 304800"/>
              <a:gd name="T17" fmla="*/ 304799 h 304800"/>
              <a:gd name="T18" fmla="*/ 94189 w 304800"/>
              <a:gd name="T19" fmla="*/ 188376 h 304800"/>
              <a:gd name="T20" fmla="*/ 0 w 304800"/>
              <a:gd name="T21" fmla="*/ 116423 h 3048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04800" h="304800">
                <a:moveTo>
                  <a:pt x="0" y="116423"/>
                </a:moveTo>
                <a:lnTo>
                  <a:pt x="116424" y="116424"/>
                </a:lnTo>
                <a:lnTo>
                  <a:pt x="152400" y="0"/>
                </a:lnTo>
                <a:lnTo>
                  <a:pt x="188376" y="116424"/>
                </a:lnTo>
                <a:lnTo>
                  <a:pt x="304800" y="116423"/>
                </a:lnTo>
                <a:lnTo>
                  <a:pt x="210611" y="188376"/>
                </a:lnTo>
                <a:lnTo>
                  <a:pt x="246588" y="304799"/>
                </a:lnTo>
                <a:lnTo>
                  <a:pt x="152400" y="232845"/>
                </a:lnTo>
                <a:lnTo>
                  <a:pt x="58212" y="304799"/>
                </a:lnTo>
                <a:lnTo>
                  <a:pt x="94189" y="188376"/>
                </a:lnTo>
                <a:lnTo>
                  <a:pt x="0" y="116423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424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 descr="RTT 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8" y="726281"/>
            <a:ext cx="8153400" cy="510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3"/>
          <p:cNvSpPr>
            <a:spLocks noChangeArrowheads="1"/>
          </p:cNvSpPr>
          <p:nvPr/>
        </p:nvSpPr>
        <p:spPr bwMode="auto">
          <a:xfrm>
            <a:off x="1652588" y="838993"/>
            <a:ext cx="304800" cy="304800"/>
          </a:xfrm>
          <a:custGeom>
            <a:avLst/>
            <a:gdLst>
              <a:gd name="T0" fmla="*/ 0 w 304800"/>
              <a:gd name="T1" fmla="*/ 116423 h 304800"/>
              <a:gd name="T2" fmla="*/ 116424 w 304800"/>
              <a:gd name="T3" fmla="*/ 116424 h 304800"/>
              <a:gd name="T4" fmla="*/ 152400 w 304800"/>
              <a:gd name="T5" fmla="*/ 0 h 304800"/>
              <a:gd name="T6" fmla="*/ 188376 w 304800"/>
              <a:gd name="T7" fmla="*/ 116424 h 304800"/>
              <a:gd name="T8" fmla="*/ 304800 w 304800"/>
              <a:gd name="T9" fmla="*/ 116423 h 304800"/>
              <a:gd name="T10" fmla="*/ 210611 w 304800"/>
              <a:gd name="T11" fmla="*/ 188376 h 304800"/>
              <a:gd name="T12" fmla="*/ 246588 w 304800"/>
              <a:gd name="T13" fmla="*/ 304799 h 304800"/>
              <a:gd name="T14" fmla="*/ 152400 w 304800"/>
              <a:gd name="T15" fmla="*/ 232845 h 304800"/>
              <a:gd name="T16" fmla="*/ 58212 w 304800"/>
              <a:gd name="T17" fmla="*/ 304799 h 304800"/>
              <a:gd name="T18" fmla="*/ 94189 w 304800"/>
              <a:gd name="T19" fmla="*/ 188376 h 304800"/>
              <a:gd name="T20" fmla="*/ 0 w 304800"/>
              <a:gd name="T21" fmla="*/ 116423 h 3048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04800" h="304800">
                <a:moveTo>
                  <a:pt x="0" y="116423"/>
                </a:moveTo>
                <a:lnTo>
                  <a:pt x="116424" y="116424"/>
                </a:lnTo>
                <a:lnTo>
                  <a:pt x="152400" y="0"/>
                </a:lnTo>
                <a:lnTo>
                  <a:pt x="188376" y="116424"/>
                </a:lnTo>
                <a:lnTo>
                  <a:pt x="304800" y="116423"/>
                </a:lnTo>
                <a:lnTo>
                  <a:pt x="210611" y="188376"/>
                </a:lnTo>
                <a:lnTo>
                  <a:pt x="246588" y="304799"/>
                </a:lnTo>
                <a:lnTo>
                  <a:pt x="152400" y="232845"/>
                </a:lnTo>
                <a:lnTo>
                  <a:pt x="58212" y="304799"/>
                </a:lnTo>
                <a:lnTo>
                  <a:pt x="94189" y="188376"/>
                </a:lnTo>
                <a:lnTo>
                  <a:pt x="0" y="116423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076" name="AutoShape 4"/>
          <p:cNvSpPr>
            <a:spLocks noChangeArrowheads="1"/>
          </p:cNvSpPr>
          <p:nvPr/>
        </p:nvSpPr>
        <p:spPr bwMode="auto">
          <a:xfrm>
            <a:off x="1576388" y="1677193"/>
            <a:ext cx="304800" cy="304800"/>
          </a:xfrm>
          <a:custGeom>
            <a:avLst/>
            <a:gdLst>
              <a:gd name="T0" fmla="*/ 0 w 304800"/>
              <a:gd name="T1" fmla="*/ 116423 h 304800"/>
              <a:gd name="T2" fmla="*/ 116424 w 304800"/>
              <a:gd name="T3" fmla="*/ 116424 h 304800"/>
              <a:gd name="T4" fmla="*/ 152400 w 304800"/>
              <a:gd name="T5" fmla="*/ 0 h 304800"/>
              <a:gd name="T6" fmla="*/ 188376 w 304800"/>
              <a:gd name="T7" fmla="*/ 116424 h 304800"/>
              <a:gd name="T8" fmla="*/ 304800 w 304800"/>
              <a:gd name="T9" fmla="*/ 116423 h 304800"/>
              <a:gd name="T10" fmla="*/ 210611 w 304800"/>
              <a:gd name="T11" fmla="*/ 188376 h 304800"/>
              <a:gd name="T12" fmla="*/ 246588 w 304800"/>
              <a:gd name="T13" fmla="*/ 304799 h 304800"/>
              <a:gd name="T14" fmla="*/ 152400 w 304800"/>
              <a:gd name="T15" fmla="*/ 232845 h 304800"/>
              <a:gd name="T16" fmla="*/ 58212 w 304800"/>
              <a:gd name="T17" fmla="*/ 304799 h 304800"/>
              <a:gd name="T18" fmla="*/ 94189 w 304800"/>
              <a:gd name="T19" fmla="*/ 188376 h 304800"/>
              <a:gd name="T20" fmla="*/ 0 w 304800"/>
              <a:gd name="T21" fmla="*/ 116423 h 3048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04800" h="304800">
                <a:moveTo>
                  <a:pt x="0" y="116423"/>
                </a:moveTo>
                <a:lnTo>
                  <a:pt x="116424" y="116424"/>
                </a:lnTo>
                <a:lnTo>
                  <a:pt x="152400" y="0"/>
                </a:lnTo>
                <a:lnTo>
                  <a:pt x="188376" y="116424"/>
                </a:lnTo>
                <a:lnTo>
                  <a:pt x="304800" y="116423"/>
                </a:lnTo>
                <a:lnTo>
                  <a:pt x="210611" y="188376"/>
                </a:lnTo>
                <a:lnTo>
                  <a:pt x="246588" y="304799"/>
                </a:lnTo>
                <a:lnTo>
                  <a:pt x="152400" y="232845"/>
                </a:lnTo>
                <a:lnTo>
                  <a:pt x="58212" y="304799"/>
                </a:lnTo>
                <a:lnTo>
                  <a:pt x="94189" y="188376"/>
                </a:lnTo>
                <a:lnTo>
                  <a:pt x="0" y="116423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082" name="AutoShape 10"/>
          <p:cNvSpPr>
            <a:spLocks noChangeArrowheads="1"/>
          </p:cNvSpPr>
          <p:nvPr/>
        </p:nvSpPr>
        <p:spPr bwMode="auto">
          <a:xfrm>
            <a:off x="6757988" y="4496593"/>
            <a:ext cx="304800" cy="304800"/>
          </a:xfrm>
          <a:custGeom>
            <a:avLst/>
            <a:gdLst>
              <a:gd name="T0" fmla="*/ 0 w 304800"/>
              <a:gd name="T1" fmla="*/ 116423 h 304800"/>
              <a:gd name="T2" fmla="*/ 116424 w 304800"/>
              <a:gd name="T3" fmla="*/ 116424 h 304800"/>
              <a:gd name="T4" fmla="*/ 152400 w 304800"/>
              <a:gd name="T5" fmla="*/ 0 h 304800"/>
              <a:gd name="T6" fmla="*/ 188376 w 304800"/>
              <a:gd name="T7" fmla="*/ 116424 h 304800"/>
              <a:gd name="T8" fmla="*/ 304800 w 304800"/>
              <a:gd name="T9" fmla="*/ 116423 h 304800"/>
              <a:gd name="T10" fmla="*/ 210611 w 304800"/>
              <a:gd name="T11" fmla="*/ 188376 h 304800"/>
              <a:gd name="T12" fmla="*/ 246588 w 304800"/>
              <a:gd name="T13" fmla="*/ 304799 h 304800"/>
              <a:gd name="T14" fmla="*/ 152400 w 304800"/>
              <a:gd name="T15" fmla="*/ 232845 h 304800"/>
              <a:gd name="T16" fmla="*/ 58212 w 304800"/>
              <a:gd name="T17" fmla="*/ 304799 h 304800"/>
              <a:gd name="T18" fmla="*/ 94189 w 304800"/>
              <a:gd name="T19" fmla="*/ 188376 h 304800"/>
              <a:gd name="T20" fmla="*/ 0 w 304800"/>
              <a:gd name="T21" fmla="*/ 116423 h 3048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04800" h="304800">
                <a:moveTo>
                  <a:pt x="0" y="116423"/>
                </a:moveTo>
                <a:lnTo>
                  <a:pt x="116424" y="116424"/>
                </a:lnTo>
                <a:lnTo>
                  <a:pt x="152400" y="0"/>
                </a:lnTo>
                <a:lnTo>
                  <a:pt x="188376" y="116424"/>
                </a:lnTo>
                <a:lnTo>
                  <a:pt x="304800" y="116423"/>
                </a:lnTo>
                <a:lnTo>
                  <a:pt x="210611" y="188376"/>
                </a:lnTo>
                <a:lnTo>
                  <a:pt x="246588" y="304799"/>
                </a:lnTo>
                <a:lnTo>
                  <a:pt x="152400" y="232845"/>
                </a:lnTo>
                <a:lnTo>
                  <a:pt x="58212" y="304799"/>
                </a:lnTo>
                <a:lnTo>
                  <a:pt x="94189" y="188376"/>
                </a:lnTo>
                <a:lnTo>
                  <a:pt x="0" y="116423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083" name="AutoShape 11"/>
          <p:cNvSpPr>
            <a:spLocks noChangeArrowheads="1"/>
          </p:cNvSpPr>
          <p:nvPr/>
        </p:nvSpPr>
        <p:spPr bwMode="auto">
          <a:xfrm>
            <a:off x="6453188" y="3658393"/>
            <a:ext cx="304800" cy="304800"/>
          </a:xfrm>
          <a:custGeom>
            <a:avLst/>
            <a:gdLst>
              <a:gd name="T0" fmla="*/ 0 w 304800"/>
              <a:gd name="T1" fmla="*/ 116423 h 304800"/>
              <a:gd name="T2" fmla="*/ 116424 w 304800"/>
              <a:gd name="T3" fmla="*/ 116424 h 304800"/>
              <a:gd name="T4" fmla="*/ 152400 w 304800"/>
              <a:gd name="T5" fmla="*/ 0 h 304800"/>
              <a:gd name="T6" fmla="*/ 188376 w 304800"/>
              <a:gd name="T7" fmla="*/ 116424 h 304800"/>
              <a:gd name="T8" fmla="*/ 304800 w 304800"/>
              <a:gd name="T9" fmla="*/ 116423 h 304800"/>
              <a:gd name="T10" fmla="*/ 210611 w 304800"/>
              <a:gd name="T11" fmla="*/ 188376 h 304800"/>
              <a:gd name="T12" fmla="*/ 246588 w 304800"/>
              <a:gd name="T13" fmla="*/ 304799 h 304800"/>
              <a:gd name="T14" fmla="*/ 152400 w 304800"/>
              <a:gd name="T15" fmla="*/ 232845 h 304800"/>
              <a:gd name="T16" fmla="*/ 58212 w 304800"/>
              <a:gd name="T17" fmla="*/ 304799 h 304800"/>
              <a:gd name="T18" fmla="*/ 94189 w 304800"/>
              <a:gd name="T19" fmla="*/ 188376 h 304800"/>
              <a:gd name="T20" fmla="*/ 0 w 304800"/>
              <a:gd name="T21" fmla="*/ 116423 h 3048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04800" h="304800">
                <a:moveTo>
                  <a:pt x="0" y="116423"/>
                </a:moveTo>
                <a:lnTo>
                  <a:pt x="116424" y="116424"/>
                </a:lnTo>
                <a:lnTo>
                  <a:pt x="152400" y="0"/>
                </a:lnTo>
                <a:lnTo>
                  <a:pt x="188376" y="116424"/>
                </a:lnTo>
                <a:lnTo>
                  <a:pt x="304800" y="116423"/>
                </a:lnTo>
                <a:lnTo>
                  <a:pt x="210611" y="188376"/>
                </a:lnTo>
                <a:lnTo>
                  <a:pt x="246588" y="304799"/>
                </a:lnTo>
                <a:lnTo>
                  <a:pt x="152400" y="232845"/>
                </a:lnTo>
                <a:lnTo>
                  <a:pt x="58212" y="304799"/>
                </a:lnTo>
                <a:lnTo>
                  <a:pt x="94189" y="188376"/>
                </a:lnTo>
                <a:lnTo>
                  <a:pt x="0" y="116423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084" name="AutoShape 12"/>
          <p:cNvSpPr>
            <a:spLocks noChangeArrowheads="1"/>
          </p:cNvSpPr>
          <p:nvPr/>
        </p:nvSpPr>
        <p:spPr bwMode="auto">
          <a:xfrm>
            <a:off x="6681788" y="3658393"/>
            <a:ext cx="304800" cy="304800"/>
          </a:xfrm>
          <a:custGeom>
            <a:avLst/>
            <a:gdLst>
              <a:gd name="T0" fmla="*/ 0 w 304800"/>
              <a:gd name="T1" fmla="*/ 116423 h 304800"/>
              <a:gd name="T2" fmla="*/ 116424 w 304800"/>
              <a:gd name="T3" fmla="*/ 116424 h 304800"/>
              <a:gd name="T4" fmla="*/ 152400 w 304800"/>
              <a:gd name="T5" fmla="*/ 0 h 304800"/>
              <a:gd name="T6" fmla="*/ 188376 w 304800"/>
              <a:gd name="T7" fmla="*/ 116424 h 304800"/>
              <a:gd name="T8" fmla="*/ 304800 w 304800"/>
              <a:gd name="T9" fmla="*/ 116423 h 304800"/>
              <a:gd name="T10" fmla="*/ 210611 w 304800"/>
              <a:gd name="T11" fmla="*/ 188376 h 304800"/>
              <a:gd name="T12" fmla="*/ 246588 w 304800"/>
              <a:gd name="T13" fmla="*/ 304799 h 304800"/>
              <a:gd name="T14" fmla="*/ 152400 w 304800"/>
              <a:gd name="T15" fmla="*/ 232845 h 304800"/>
              <a:gd name="T16" fmla="*/ 58212 w 304800"/>
              <a:gd name="T17" fmla="*/ 304799 h 304800"/>
              <a:gd name="T18" fmla="*/ 94189 w 304800"/>
              <a:gd name="T19" fmla="*/ 188376 h 304800"/>
              <a:gd name="T20" fmla="*/ 0 w 304800"/>
              <a:gd name="T21" fmla="*/ 116423 h 3048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04800" h="304800">
                <a:moveTo>
                  <a:pt x="0" y="116423"/>
                </a:moveTo>
                <a:lnTo>
                  <a:pt x="116424" y="116424"/>
                </a:lnTo>
                <a:lnTo>
                  <a:pt x="152400" y="0"/>
                </a:lnTo>
                <a:lnTo>
                  <a:pt x="188376" y="116424"/>
                </a:lnTo>
                <a:lnTo>
                  <a:pt x="304800" y="116423"/>
                </a:lnTo>
                <a:lnTo>
                  <a:pt x="210611" y="188376"/>
                </a:lnTo>
                <a:lnTo>
                  <a:pt x="246588" y="304799"/>
                </a:lnTo>
                <a:lnTo>
                  <a:pt x="152400" y="232845"/>
                </a:lnTo>
                <a:lnTo>
                  <a:pt x="58212" y="304799"/>
                </a:lnTo>
                <a:lnTo>
                  <a:pt x="94189" y="188376"/>
                </a:lnTo>
                <a:lnTo>
                  <a:pt x="0" y="116423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085" name="AutoShape 13"/>
          <p:cNvSpPr>
            <a:spLocks noChangeArrowheads="1"/>
          </p:cNvSpPr>
          <p:nvPr/>
        </p:nvSpPr>
        <p:spPr bwMode="auto">
          <a:xfrm>
            <a:off x="6376988" y="3124993"/>
            <a:ext cx="304800" cy="304800"/>
          </a:xfrm>
          <a:custGeom>
            <a:avLst/>
            <a:gdLst>
              <a:gd name="T0" fmla="*/ 0 w 304800"/>
              <a:gd name="T1" fmla="*/ 116423 h 304800"/>
              <a:gd name="T2" fmla="*/ 116424 w 304800"/>
              <a:gd name="T3" fmla="*/ 116424 h 304800"/>
              <a:gd name="T4" fmla="*/ 152400 w 304800"/>
              <a:gd name="T5" fmla="*/ 0 h 304800"/>
              <a:gd name="T6" fmla="*/ 188376 w 304800"/>
              <a:gd name="T7" fmla="*/ 116424 h 304800"/>
              <a:gd name="T8" fmla="*/ 304800 w 304800"/>
              <a:gd name="T9" fmla="*/ 116423 h 304800"/>
              <a:gd name="T10" fmla="*/ 210611 w 304800"/>
              <a:gd name="T11" fmla="*/ 188376 h 304800"/>
              <a:gd name="T12" fmla="*/ 246588 w 304800"/>
              <a:gd name="T13" fmla="*/ 304799 h 304800"/>
              <a:gd name="T14" fmla="*/ 152400 w 304800"/>
              <a:gd name="T15" fmla="*/ 232845 h 304800"/>
              <a:gd name="T16" fmla="*/ 58212 w 304800"/>
              <a:gd name="T17" fmla="*/ 304799 h 304800"/>
              <a:gd name="T18" fmla="*/ 94189 w 304800"/>
              <a:gd name="T19" fmla="*/ 188376 h 304800"/>
              <a:gd name="T20" fmla="*/ 0 w 304800"/>
              <a:gd name="T21" fmla="*/ 116423 h 3048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04800" h="304800">
                <a:moveTo>
                  <a:pt x="0" y="116423"/>
                </a:moveTo>
                <a:lnTo>
                  <a:pt x="116424" y="116424"/>
                </a:lnTo>
                <a:lnTo>
                  <a:pt x="152400" y="0"/>
                </a:lnTo>
                <a:lnTo>
                  <a:pt x="188376" y="116424"/>
                </a:lnTo>
                <a:lnTo>
                  <a:pt x="304800" y="116423"/>
                </a:lnTo>
                <a:lnTo>
                  <a:pt x="210611" y="188376"/>
                </a:lnTo>
                <a:lnTo>
                  <a:pt x="246588" y="304799"/>
                </a:lnTo>
                <a:lnTo>
                  <a:pt x="152400" y="232845"/>
                </a:lnTo>
                <a:lnTo>
                  <a:pt x="58212" y="304799"/>
                </a:lnTo>
                <a:lnTo>
                  <a:pt x="94189" y="188376"/>
                </a:lnTo>
                <a:lnTo>
                  <a:pt x="0" y="116423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086" name="AutoShape 14"/>
          <p:cNvSpPr>
            <a:spLocks noChangeArrowheads="1"/>
          </p:cNvSpPr>
          <p:nvPr/>
        </p:nvSpPr>
        <p:spPr bwMode="auto">
          <a:xfrm>
            <a:off x="5462588" y="2591593"/>
            <a:ext cx="304800" cy="304800"/>
          </a:xfrm>
          <a:custGeom>
            <a:avLst/>
            <a:gdLst>
              <a:gd name="T0" fmla="*/ 0 w 304800"/>
              <a:gd name="T1" fmla="*/ 116423 h 304800"/>
              <a:gd name="T2" fmla="*/ 116424 w 304800"/>
              <a:gd name="T3" fmla="*/ 116424 h 304800"/>
              <a:gd name="T4" fmla="*/ 152400 w 304800"/>
              <a:gd name="T5" fmla="*/ 0 h 304800"/>
              <a:gd name="T6" fmla="*/ 188376 w 304800"/>
              <a:gd name="T7" fmla="*/ 116424 h 304800"/>
              <a:gd name="T8" fmla="*/ 304800 w 304800"/>
              <a:gd name="T9" fmla="*/ 116423 h 304800"/>
              <a:gd name="T10" fmla="*/ 210611 w 304800"/>
              <a:gd name="T11" fmla="*/ 188376 h 304800"/>
              <a:gd name="T12" fmla="*/ 246588 w 304800"/>
              <a:gd name="T13" fmla="*/ 304799 h 304800"/>
              <a:gd name="T14" fmla="*/ 152400 w 304800"/>
              <a:gd name="T15" fmla="*/ 232845 h 304800"/>
              <a:gd name="T16" fmla="*/ 58212 w 304800"/>
              <a:gd name="T17" fmla="*/ 304799 h 304800"/>
              <a:gd name="T18" fmla="*/ 94189 w 304800"/>
              <a:gd name="T19" fmla="*/ 188376 h 304800"/>
              <a:gd name="T20" fmla="*/ 0 w 304800"/>
              <a:gd name="T21" fmla="*/ 116423 h 3048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04800" h="304800">
                <a:moveTo>
                  <a:pt x="0" y="116423"/>
                </a:moveTo>
                <a:lnTo>
                  <a:pt x="116424" y="116424"/>
                </a:lnTo>
                <a:lnTo>
                  <a:pt x="152400" y="0"/>
                </a:lnTo>
                <a:lnTo>
                  <a:pt x="188376" y="116424"/>
                </a:lnTo>
                <a:lnTo>
                  <a:pt x="304800" y="116423"/>
                </a:lnTo>
                <a:lnTo>
                  <a:pt x="210611" y="188376"/>
                </a:lnTo>
                <a:lnTo>
                  <a:pt x="246588" y="304799"/>
                </a:lnTo>
                <a:lnTo>
                  <a:pt x="152400" y="232845"/>
                </a:lnTo>
                <a:lnTo>
                  <a:pt x="58212" y="304799"/>
                </a:lnTo>
                <a:lnTo>
                  <a:pt x="94189" y="188376"/>
                </a:lnTo>
                <a:lnTo>
                  <a:pt x="0" y="116423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087" name="AutoShape 15"/>
          <p:cNvSpPr>
            <a:spLocks noChangeArrowheads="1"/>
          </p:cNvSpPr>
          <p:nvPr/>
        </p:nvSpPr>
        <p:spPr bwMode="auto">
          <a:xfrm>
            <a:off x="4090988" y="2667793"/>
            <a:ext cx="304800" cy="304800"/>
          </a:xfrm>
          <a:custGeom>
            <a:avLst/>
            <a:gdLst>
              <a:gd name="T0" fmla="*/ 0 w 304800"/>
              <a:gd name="T1" fmla="*/ 116423 h 304800"/>
              <a:gd name="T2" fmla="*/ 116424 w 304800"/>
              <a:gd name="T3" fmla="*/ 116424 h 304800"/>
              <a:gd name="T4" fmla="*/ 152400 w 304800"/>
              <a:gd name="T5" fmla="*/ 0 h 304800"/>
              <a:gd name="T6" fmla="*/ 188376 w 304800"/>
              <a:gd name="T7" fmla="*/ 116424 h 304800"/>
              <a:gd name="T8" fmla="*/ 304800 w 304800"/>
              <a:gd name="T9" fmla="*/ 116423 h 304800"/>
              <a:gd name="T10" fmla="*/ 210611 w 304800"/>
              <a:gd name="T11" fmla="*/ 188376 h 304800"/>
              <a:gd name="T12" fmla="*/ 246588 w 304800"/>
              <a:gd name="T13" fmla="*/ 304799 h 304800"/>
              <a:gd name="T14" fmla="*/ 152400 w 304800"/>
              <a:gd name="T15" fmla="*/ 232845 h 304800"/>
              <a:gd name="T16" fmla="*/ 58212 w 304800"/>
              <a:gd name="T17" fmla="*/ 304799 h 304800"/>
              <a:gd name="T18" fmla="*/ 94189 w 304800"/>
              <a:gd name="T19" fmla="*/ 188376 h 304800"/>
              <a:gd name="T20" fmla="*/ 0 w 304800"/>
              <a:gd name="T21" fmla="*/ 116423 h 3048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04800" h="304800">
                <a:moveTo>
                  <a:pt x="0" y="116423"/>
                </a:moveTo>
                <a:lnTo>
                  <a:pt x="116424" y="116424"/>
                </a:lnTo>
                <a:lnTo>
                  <a:pt x="152400" y="0"/>
                </a:lnTo>
                <a:lnTo>
                  <a:pt x="188376" y="116424"/>
                </a:lnTo>
                <a:lnTo>
                  <a:pt x="304800" y="116423"/>
                </a:lnTo>
                <a:lnTo>
                  <a:pt x="210611" y="188376"/>
                </a:lnTo>
                <a:lnTo>
                  <a:pt x="246588" y="304799"/>
                </a:lnTo>
                <a:lnTo>
                  <a:pt x="152400" y="232845"/>
                </a:lnTo>
                <a:lnTo>
                  <a:pt x="58212" y="304799"/>
                </a:lnTo>
                <a:lnTo>
                  <a:pt x="94189" y="188376"/>
                </a:lnTo>
                <a:lnTo>
                  <a:pt x="0" y="116423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089" name="AutoShape 17"/>
          <p:cNvSpPr>
            <a:spLocks noChangeArrowheads="1"/>
          </p:cNvSpPr>
          <p:nvPr/>
        </p:nvSpPr>
        <p:spPr bwMode="auto">
          <a:xfrm>
            <a:off x="2871788" y="3429793"/>
            <a:ext cx="304800" cy="304800"/>
          </a:xfrm>
          <a:custGeom>
            <a:avLst/>
            <a:gdLst>
              <a:gd name="T0" fmla="*/ 0 w 304800"/>
              <a:gd name="T1" fmla="*/ 116423 h 304800"/>
              <a:gd name="T2" fmla="*/ 116424 w 304800"/>
              <a:gd name="T3" fmla="*/ 116424 h 304800"/>
              <a:gd name="T4" fmla="*/ 152400 w 304800"/>
              <a:gd name="T5" fmla="*/ 0 h 304800"/>
              <a:gd name="T6" fmla="*/ 188376 w 304800"/>
              <a:gd name="T7" fmla="*/ 116424 h 304800"/>
              <a:gd name="T8" fmla="*/ 304800 w 304800"/>
              <a:gd name="T9" fmla="*/ 116423 h 304800"/>
              <a:gd name="T10" fmla="*/ 210611 w 304800"/>
              <a:gd name="T11" fmla="*/ 188376 h 304800"/>
              <a:gd name="T12" fmla="*/ 246588 w 304800"/>
              <a:gd name="T13" fmla="*/ 304799 h 304800"/>
              <a:gd name="T14" fmla="*/ 152400 w 304800"/>
              <a:gd name="T15" fmla="*/ 232845 h 304800"/>
              <a:gd name="T16" fmla="*/ 58212 w 304800"/>
              <a:gd name="T17" fmla="*/ 304799 h 304800"/>
              <a:gd name="T18" fmla="*/ 94189 w 304800"/>
              <a:gd name="T19" fmla="*/ 188376 h 304800"/>
              <a:gd name="T20" fmla="*/ 0 w 304800"/>
              <a:gd name="T21" fmla="*/ 116423 h 3048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04800" h="304800">
                <a:moveTo>
                  <a:pt x="0" y="116423"/>
                </a:moveTo>
                <a:lnTo>
                  <a:pt x="116424" y="116424"/>
                </a:lnTo>
                <a:lnTo>
                  <a:pt x="152400" y="0"/>
                </a:lnTo>
                <a:lnTo>
                  <a:pt x="188376" y="116424"/>
                </a:lnTo>
                <a:lnTo>
                  <a:pt x="304800" y="116423"/>
                </a:lnTo>
                <a:lnTo>
                  <a:pt x="210611" y="188376"/>
                </a:lnTo>
                <a:lnTo>
                  <a:pt x="246588" y="304799"/>
                </a:lnTo>
                <a:lnTo>
                  <a:pt x="152400" y="232845"/>
                </a:lnTo>
                <a:lnTo>
                  <a:pt x="58212" y="304799"/>
                </a:lnTo>
                <a:lnTo>
                  <a:pt x="94189" y="188376"/>
                </a:lnTo>
                <a:lnTo>
                  <a:pt x="0" y="116423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090" name="AutoShape 18"/>
          <p:cNvSpPr>
            <a:spLocks noChangeArrowheads="1"/>
          </p:cNvSpPr>
          <p:nvPr/>
        </p:nvSpPr>
        <p:spPr bwMode="auto">
          <a:xfrm>
            <a:off x="3405188" y="2286793"/>
            <a:ext cx="304800" cy="304800"/>
          </a:xfrm>
          <a:custGeom>
            <a:avLst/>
            <a:gdLst>
              <a:gd name="T0" fmla="*/ 0 w 304800"/>
              <a:gd name="T1" fmla="*/ 116423 h 304800"/>
              <a:gd name="T2" fmla="*/ 116424 w 304800"/>
              <a:gd name="T3" fmla="*/ 116424 h 304800"/>
              <a:gd name="T4" fmla="*/ 152400 w 304800"/>
              <a:gd name="T5" fmla="*/ 0 h 304800"/>
              <a:gd name="T6" fmla="*/ 188376 w 304800"/>
              <a:gd name="T7" fmla="*/ 116424 h 304800"/>
              <a:gd name="T8" fmla="*/ 304800 w 304800"/>
              <a:gd name="T9" fmla="*/ 116423 h 304800"/>
              <a:gd name="T10" fmla="*/ 210611 w 304800"/>
              <a:gd name="T11" fmla="*/ 188376 h 304800"/>
              <a:gd name="T12" fmla="*/ 246588 w 304800"/>
              <a:gd name="T13" fmla="*/ 304799 h 304800"/>
              <a:gd name="T14" fmla="*/ 152400 w 304800"/>
              <a:gd name="T15" fmla="*/ 232845 h 304800"/>
              <a:gd name="T16" fmla="*/ 58212 w 304800"/>
              <a:gd name="T17" fmla="*/ 304799 h 304800"/>
              <a:gd name="T18" fmla="*/ 94189 w 304800"/>
              <a:gd name="T19" fmla="*/ 188376 h 304800"/>
              <a:gd name="T20" fmla="*/ 0 w 304800"/>
              <a:gd name="T21" fmla="*/ 116423 h 3048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04800" h="304800">
                <a:moveTo>
                  <a:pt x="0" y="116423"/>
                </a:moveTo>
                <a:lnTo>
                  <a:pt x="116424" y="116424"/>
                </a:lnTo>
                <a:lnTo>
                  <a:pt x="152400" y="0"/>
                </a:lnTo>
                <a:lnTo>
                  <a:pt x="188376" y="116424"/>
                </a:lnTo>
                <a:lnTo>
                  <a:pt x="304800" y="116423"/>
                </a:lnTo>
                <a:lnTo>
                  <a:pt x="210611" y="188376"/>
                </a:lnTo>
                <a:lnTo>
                  <a:pt x="246588" y="304799"/>
                </a:lnTo>
                <a:lnTo>
                  <a:pt x="152400" y="232845"/>
                </a:lnTo>
                <a:lnTo>
                  <a:pt x="58212" y="304799"/>
                </a:lnTo>
                <a:lnTo>
                  <a:pt x="94189" y="188376"/>
                </a:lnTo>
                <a:lnTo>
                  <a:pt x="0" y="116423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091" name="AutoShape 19"/>
          <p:cNvSpPr>
            <a:spLocks noChangeArrowheads="1"/>
          </p:cNvSpPr>
          <p:nvPr/>
        </p:nvSpPr>
        <p:spPr bwMode="auto">
          <a:xfrm>
            <a:off x="4243388" y="2439193"/>
            <a:ext cx="304800" cy="304800"/>
          </a:xfrm>
          <a:custGeom>
            <a:avLst/>
            <a:gdLst>
              <a:gd name="T0" fmla="*/ 0 w 304800"/>
              <a:gd name="T1" fmla="*/ 116423 h 304800"/>
              <a:gd name="T2" fmla="*/ 116424 w 304800"/>
              <a:gd name="T3" fmla="*/ 116424 h 304800"/>
              <a:gd name="T4" fmla="*/ 152400 w 304800"/>
              <a:gd name="T5" fmla="*/ 0 h 304800"/>
              <a:gd name="T6" fmla="*/ 188376 w 304800"/>
              <a:gd name="T7" fmla="*/ 116424 h 304800"/>
              <a:gd name="T8" fmla="*/ 304800 w 304800"/>
              <a:gd name="T9" fmla="*/ 116423 h 304800"/>
              <a:gd name="T10" fmla="*/ 210611 w 304800"/>
              <a:gd name="T11" fmla="*/ 188376 h 304800"/>
              <a:gd name="T12" fmla="*/ 246588 w 304800"/>
              <a:gd name="T13" fmla="*/ 304799 h 304800"/>
              <a:gd name="T14" fmla="*/ 152400 w 304800"/>
              <a:gd name="T15" fmla="*/ 232845 h 304800"/>
              <a:gd name="T16" fmla="*/ 58212 w 304800"/>
              <a:gd name="T17" fmla="*/ 304799 h 304800"/>
              <a:gd name="T18" fmla="*/ 94189 w 304800"/>
              <a:gd name="T19" fmla="*/ 188376 h 304800"/>
              <a:gd name="T20" fmla="*/ 0 w 304800"/>
              <a:gd name="T21" fmla="*/ 116423 h 3048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04800" h="304800">
                <a:moveTo>
                  <a:pt x="0" y="116423"/>
                </a:moveTo>
                <a:lnTo>
                  <a:pt x="116424" y="116424"/>
                </a:lnTo>
                <a:lnTo>
                  <a:pt x="152400" y="0"/>
                </a:lnTo>
                <a:lnTo>
                  <a:pt x="188376" y="116424"/>
                </a:lnTo>
                <a:lnTo>
                  <a:pt x="304800" y="116423"/>
                </a:lnTo>
                <a:lnTo>
                  <a:pt x="210611" y="188376"/>
                </a:lnTo>
                <a:lnTo>
                  <a:pt x="246588" y="304799"/>
                </a:lnTo>
                <a:lnTo>
                  <a:pt x="152400" y="232845"/>
                </a:lnTo>
                <a:lnTo>
                  <a:pt x="58212" y="304799"/>
                </a:lnTo>
                <a:lnTo>
                  <a:pt x="94189" y="188376"/>
                </a:lnTo>
                <a:lnTo>
                  <a:pt x="0" y="116423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094" name="AutoShape 22"/>
          <p:cNvSpPr>
            <a:spLocks noChangeArrowheads="1"/>
          </p:cNvSpPr>
          <p:nvPr/>
        </p:nvSpPr>
        <p:spPr bwMode="auto">
          <a:xfrm>
            <a:off x="4243388" y="3505993"/>
            <a:ext cx="304800" cy="304800"/>
          </a:xfrm>
          <a:custGeom>
            <a:avLst/>
            <a:gdLst>
              <a:gd name="T0" fmla="*/ 0 w 304800"/>
              <a:gd name="T1" fmla="*/ 116423 h 304800"/>
              <a:gd name="T2" fmla="*/ 116424 w 304800"/>
              <a:gd name="T3" fmla="*/ 116424 h 304800"/>
              <a:gd name="T4" fmla="*/ 152400 w 304800"/>
              <a:gd name="T5" fmla="*/ 0 h 304800"/>
              <a:gd name="T6" fmla="*/ 188376 w 304800"/>
              <a:gd name="T7" fmla="*/ 116424 h 304800"/>
              <a:gd name="T8" fmla="*/ 304800 w 304800"/>
              <a:gd name="T9" fmla="*/ 116423 h 304800"/>
              <a:gd name="T10" fmla="*/ 210611 w 304800"/>
              <a:gd name="T11" fmla="*/ 188376 h 304800"/>
              <a:gd name="T12" fmla="*/ 246588 w 304800"/>
              <a:gd name="T13" fmla="*/ 304799 h 304800"/>
              <a:gd name="T14" fmla="*/ 152400 w 304800"/>
              <a:gd name="T15" fmla="*/ 232845 h 304800"/>
              <a:gd name="T16" fmla="*/ 58212 w 304800"/>
              <a:gd name="T17" fmla="*/ 304799 h 304800"/>
              <a:gd name="T18" fmla="*/ 94189 w 304800"/>
              <a:gd name="T19" fmla="*/ 188376 h 304800"/>
              <a:gd name="T20" fmla="*/ 0 w 304800"/>
              <a:gd name="T21" fmla="*/ 116423 h 3048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04800" h="304800">
                <a:moveTo>
                  <a:pt x="0" y="116423"/>
                </a:moveTo>
                <a:lnTo>
                  <a:pt x="116424" y="116424"/>
                </a:lnTo>
                <a:lnTo>
                  <a:pt x="152400" y="0"/>
                </a:lnTo>
                <a:lnTo>
                  <a:pt x="188376" y="116424"/>
                </a:lnTo>
                <a:lnTo>
                  <a:pt x="304800" y="116423"/>
                </a:lnTo>
                <a:lnTo>
                  <a:pt x="210611" y="188376"/>
                </a:lnTo>
                <a:lnTo>
                  <a:pt x="246588" y="304799"/>
                </a:lnTo>
                <a:lnTo>
                  <a:pt x="152400" y="232845"/>
                </a:lnTo>
                <a:lnTo>
                  <a:pt x="58212" y="304799"/>
                </a:lnTo>
                <a:lnTo>
                  <a:pt x="94189" y="188376"/>
                </a:lnTo>
                <a:lnTo>
                  <a:pt x="0" y="116423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096" name="AutoShape 24"/>
          <p:cNvSpPr>
            <a:spLocks noChangeArrowheads="1"/>
          </p:cNvSpPr>
          <p:nvPr/>
        </p:nvSpPr>
        <p:spPr bwMode="auto">
          <a:xfrm>
            <a:off x="6605588" y="3810793"/>
            <a:ext cx="304800" cy="304800"/>
          </a:xfrm>
          <a:custGeom>
            <a:avLst/>
            <a:gdLst>
              <a:gd name="T0" fmla="*/ 0 w 304800"/>
              <a:gd name="T1" fmla="*/ 116423 h 304800"/>
              <a:gd name="T2" fmla="*/ 116424 w 304800"/>
              <a:gd name="T3" fmla="*/ 116424 h 304800"/>
              <a:gd name="T4" fmla="*/ 152400 w 304800"/>
              <a:gd name="T5" fmla="*/ 0 h 304800"/>
              <a:gd name="T6" fmla="*/ 188376 w 304800"/>
              <a:gd name="T7" fmla="*/ 116424 h 304800"/>
              <a:gd name="T8" fmla="*/ 304800 w 304800"/>
              <a:gd name="T9" fmla="*/ 116423 h 304800"/>
              <a:gd name="T10" fmla="*/ 210611 w 304800"/>
              <a:gd name="T11" fmla="*/ 188376 h 304800"/>
              <a:gd name="T12" fmla="*/ 246588 w 304800"/>
              <a:gd name="T13" fmla="*/ 304799 h 304800"/>
              <a:gd name="T14" fmla="*/ 152400 w 304800"/>
              <a:gd name="T15" fmla="*/ 232845 h 304800"/>
              <a:gd name="T16" fmla="*/ 58212 w 304800"/>
              <a:gd name="T17" fmla="*/ 304799 h 304800"/>
              <a:gd name="T18" fmla="*/ 94189 w 304800"/>
              <a:gd name="T19" fmla="*/ 188376 h 304800"/>
              <a:gd name="T20" fmla="*/ 0 w 304800"/>
              <a:gd name="T21" fmla="*/ 116423 h 3048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04800" h="304800">
                <a:moveTo>
                  <a:pt x="0" y="116423"/>
                </a:moveTo>
                <a:lnTo>
                  <a:pt x="116424" y="116424"/>
                </a:lnTo>
                <a:lnTo>
                  <a:pt x="152400" y="0"/>
                </a:lnTo>
                <a:lnTo>
                  <a:pt x="188376" y="116424"/>
                </a:lnTo>
                <a:lnTo>
                  <a:pt x="304800" y="116423"/>
                </a:lnTo>
                <a:lnTo>
                  <a:pt x="210611" y="188376"/>
                </a:lnTo>
                <a:lnTo>
                  <a:pt x="246588" y="304799"/>
                </a:lnTo>
                <a:lnTo>
                  <a:pt x="152400" y="232845"/>
                </a:lnTo>
                <a:lnTo>
                  <a:pt x="58212" y="304799"/>
                </a:lnTo>
                <a:lnTo>
                  <a:pt x="94189" y="188376"/>
                </a:lnTo>
                <a:lnTo>
                  <a:pt x="0" y="116423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098" name="AutoShape 26"/>
          <p:cNvSpPr>
            <a:spLocks noChangeArrowheads="1"/>
          </p:cNvSpPr>
          <p:nvPr/>
        </p:nvSpPr>
        <p:spPr bwMode="auto">
          <a:xfrm>
            <a:off x="3786188" y="2591593"/>
            <a:ext cx="304800" cy="304800"/>
          </a:xfrm>
          <a:custGeom>
            <a:avLst/>
            <a:gdLst>
              <a:gd name="T0" fmla="*/ 0 w 304800"/>
              <a:gd name="T1" fmla="*/ 116423 h 304800"/>
              <a:gd name="T2" fmla="*/ 116424 w 304800"/>
              <a:gd name="T3" fmla="*/ 116424 h 304800"/>
              <a:gd name="T4" fmla="*/ 152400 w 304800"/>
              <a:gd name="T5" fmla="*/ 0 h 304800"/>
              <a:gd name="T6" fmla="*/ 188376 w 304800"/>
              <a:gd name="T7" fmla="*/ 116424 h 304800"/>
              <a:gd name="T8" fmla="*/ 304800 w 304800"/>
              <a:gd name="T9" fmla="*/ 116423 h 304800"/>
              <a:gd name="T10" fmla="*/ 210611 w 304800"/>
              <a:gd name="T11" fmla="*/ 188376 h 304800"/>
              <a:gd name="T12" fmla="*/ 246588 w 304800"/>
              <a:gd name="T13" fmla="*/ 304799 h 304800"/>
              <a:gd name="T14" fmla="*/ 152400 w 304800"/>
              <a:gd name="T15" fmla="*/ 232845 h 304800"/>
              <a:gd name="T16" fmla="*/ 58212 w 304800"/>
              <a:gd name="T17" fmla="*/ 304799 h 304800"/>
              <a:gd name="T18" fmla="*/ 94189 w 304800"/>
              <a:gd name="T19" fmla="*/ 188376 h 304800"/>
              <a:gd name="T20" fmla="*/ 0 w 304800"/>
              <a:gd name="T21" fmla="*/ 116423 h 3048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04800" h="304800">
                <a:moveTo>
                  <a:pt x="0" y="116423"/>
                </a:moveTo>
                <a:lnTo>
                  <a:pt x="116424" y="116424"/>
                </a:lnTo>
                <a:lnTo>
                  <a:pt x="152400" y="0"/>
                </a:lnTo>
                <a:lnTo>
                  <a:pt x="188376" y="116424"/>
                </a:lnTo>
                <a:lnTo>
                  <a:pt x="304800" y="116423"/>
                </a:lnTo>
                <a:lnTo>
                  <a:pt x="210611" y="188376"/>
                </a:lnTo>
                <a:lnTo>
                  <a:pt x="246588" y="304799"/>
                </a:lnTo>
                <a:lnTo>
                  <a:pt x="152400" y="232845"/>
                </a:lnTo>
                <a:lnTo>
                  <a:pt x="58212" y="304799"/>
                </a:lnTo>
                <a:lnTo>
                  <a:pt x="94189" y="188376"/>
                </a:lnTo>
                <a:lnTo>
                  <a:pt x="0" y="116423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099" name="AutoShape 27"/>
          <p:cNvSpPr>
            <a:spLocks noChangeArrowheads="1"/>
          </p:cNvSpPr>
          <p:nvPr/>
        </p:nvSpPr>
        <p:spPr bwMode="auto">
          <a:xfrm>
            <a:off x="3938588" y="2667793"/>
            <a:ext cx="304800" cy="304800"/>
          </a:xfrm>
          <a:custGeom>
            <a:avLst/>
            <a:gdLst>
              <a:gd name="T0" fmla="*/ 0 w 304800"/>
              <a:gd name="T1" fmla="*/ 116423 h 304800"/>
              <a:gd name="T2" fmla="*/ 116424 w 304800"/>
              <a:gd name="T3" fmla="*/ 116424 h 304800"/>
              <a:gd name="T4" fmla="*/ 152400 w 304800"/>
              <a:gd name="T5" fmla="*/ 0 h 304800"/>
              <a:gd name="T6" fmla="*/ 188376 w 304800"/>
              <a:gd name="T7" fmla="*/ 116424 h 304800"/>
              <a:gd name="T8" fmla="*/ 304800 w 304800"/>
              <a:gd name="T9" fmla="*/ 116423 h 304800"/>
              <a:gd name="T10" fmla="*/ 210611 w 304800"/>
              <a:gd name="T11" fmla="*/ 188376 h 304800"/>
              <a:gd name="T12" fmla="*/ 246588 w 304800"/>
              <a:gd name="T13" fmla="*/ 304799 h 304800"/>
              <a:gd name="T14" fmla="*/ 152400 w 304800"/>
              <a:gd name="T15" fmla="*/ 232845 h 304800"/>
              <a:gd name="T16" fmla="*/ 58212 w 304800"/>
              <a:gd name="T17" fmla="*/ 304799 h 304800"/>
              <a:gd name="T18" fmla="*/ 94189 w 304800"/>
              <a:gd name="T19" fmla="*/ 188376 h 304800"/>
              <a:gd name="T20" fmla="*/ 0 w 304800"/>
              <a:gd name="T21" fmla="*/ 116423 h 3048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04800" h="304800">
                <a:moveTo>
                  <a:pt x="0" y="116423"/>
                </a:moveTo>
                <a:lnTo>
                  <a:pt x="116424" y="116424"/>
                </a:lnTo>
                <a:lnTo>
                  <a:pt x="152400" y="0"/>
                </a:lnTo>
                <a:lnTo>
                  <a:pt x="188376" y="116424"/>
                </a:lnTo>
                <a:lnTo>
                  <a:pt x="304800" y="116423"/>
                </a:lnTo>
                <a:lnTo>
                  <a:pt x="210611" y="188376"/>
                </a:lnTo>
                <a:lnTo>
                  <a:pt x="246588" y="304799"/>
                </a:lnTo>
                <a:lnTo>
                  <a:pt x="152400" y="232845"/>
                </a:lnTo>
                <a:lnTo>
                  <a:pt x="58212" y="304799"/>
                </a:lnTo>
                <a:lnTo>
                  <a:pt x="94189" y="188376"/>
                </a:lnTo>
                <a:lnTo>
                  <a:pt x="0" y="116423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8" name="AutoShape 16"/>
          <p:cNvSpPr>
            <a:spLocks noChangeArrowheads="1"/>
          </p:cNvSpPr>
          <p:nvPr/>
        </p:nvSpPr>
        <p:spPr bwMode="auto">
          <a:xfrm>
            <a:off x="912611" y="4818259"/>
            <a:ext cx="304800" cy="304800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9731" name="TextBox 48"/>
          <p:cNvSpPr txBox="1">
            <a:spLocks noChangeArrowheads="1"/>
          </p:cNvSpPr>
          <p:nvPr/>
        </p:nvSpPr>
        <p:spPr bwMode="auto">
          <a:xfrm>
            <a:off x="1217411" y="4819777"/>
            <a:ext cx="151830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 dirty="0" smtClean="0"/>
              <a:t>Active 1-2 RTTs</a:t>
            </a:r>
            <a:endParaRPr lang="en-US" sz="1400" b="1" dirty="0"/>
          </a:p>
        </p:txBody>
      </p:sp>
      <p:sp>
        <p:nvSpPr>
          <p:cNvPr id="61" name="AutoShape 22"/>
          <p:cNvSpPr>
            <a:spLocks noChangeArrowheads="1"/>
          </p:cNvSpPr>
          <p:nvPr/>
        </p:nvSpPr>
        <p:spPr bwMode="auto">
          <a:xfrm>
            <a:off x="661988" y="1981993"/>
            <a:ext cx="304800" cy="304800"/>
          </a:xfrm>
          <a:custGeom>
            <a:avLst/>
            <a:gdLst>
              <a:gd name="T0" fmla="*/ 0 w 304800"/>
              <a:gd name="T1" fmla="*/ 116423 h 304800"/>
              <a:gd name="T2" fmla="*/ 116424 w 304800"/>
              <a:gd name="T3" fmla="*/ 116424 h 304800"/>
              <a:gd name="T4" fmla="*/ 152400 w 304800"/>
              <a:gd name="T5" fmla="*/ 0 h 304800"/>
              <a:gd name="T6" fmla="*/ 188376 w 304800"/>
              <a:gd name="T7" fmla="*/ 116424 h 304800"/>
              <a:gd name="T8" fmla="*/ 304800 w 304800"/>
              <a:gd name="T9" fmla="*/ 116423 h 304800"/>
              <a:gd name="T10" fmla="*/ 210611 w 304800"/>
              <a:gd name="T11" fmla="*/ 188376 h 304800"/>
              <a:gd name="T12" fmla="*/ 246588 w 304800"/>
              <a:gd name="T13" fmla="*/ 304799 h 304800"/>
              <a:gd name="T14" fmla="*/ 152400 w 304800"/>
              <a:gd name="T15" fmla="*/ 232845 h 304800"/>
              <a:gd name="T16" fmla="*/ 58212 w 304800"/>
              <a:gd name="T17" fmla="*/ 304799 h 304800"/>
              <a:gd name="T18" fmla="*/ 94189 w 304800"/>
              <a:gd name="T19" fmla="*/ 188376 h 304800"/>
              <a:gd name="T20" fmla="*/ 0 w 304800"/>
              <a:gd name="T21" fmla="*/ 116423 h 3048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04800" h="304800">
                <a:moveTo>
                  <a:pt x="0" y="116423"/>
                </a:moveTo>
                <a:lnTo>
                  <a:pt x="116424" y="116424"/>
                </a:lnTo>
                <a:lnTo>
                  <a:pt x="152400" y="0"/>
                </a:lnTo>
                <a:lnTo>
                  <a:pt x="188376" y="116424"/>
                </a:lnTo>
                <a:lnTo>
                  <a:pt x="304800" y="116423"/>
                </a:lnTo>
                <a:lnTo>
                  <a:pt x="210611" y="188376"/>
                </a:lnTo>
                <a:lnTo>
                  <a:pt x="246588" y="304799"/>
                </a:lnTo>
                <a:lnTo>
                  <a:pt x="152400" y="232845"/>
                </a:lnTo>
                <a:lnTo>
                  <a:pt x="58212" y="304799"/>
                </a:lnTo>
                <a:lnTo>
                  <a:pt x="94189" y="188376"/>
                </a:lnTo>
                <a:lnTo>
                  <a:pt x="0" y="116423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5" name="AutoShape 22"/>
          <p:cNvSpPr>
            <a:spLocks noChangeArrowheads="1"/>
          </p:cNvSpPr>
          <p:nvPr/>
        </p:nvSpPr>
        <p:spPr bwMode="auto">
          <a:xfrm>
            <a:off x="4929188" y="4115593"/>
            <a:ext cx="304800" cy="304800"/>
          </a:xfrm>
          <a:custGeom>
            <a:avLst/>
            <a:gdLst>
              <a:gd name="T0" fmla="*/ 0 w 304800"/>
              <a:gd name="T1" fmla="*/ 116423 h 304800"/>
              <a:gd name="T2" fmla="*/ 116424 w 304800"/>
              <a:gd name="T3" fmla="*/ 116424 h 304800"/>
              <a:gd name="T4" fmla="*/ 152400 w 304800"/>
              <a:gd name="T5" fmla="*/ 0 h 304800"/>
              <a:gd name="T6" fmla="*/ 188376 w 304800"/>
              <a:gd name="T7" fmla="*/ 116424 h 304800"/>
              <a:gd name="T8" fmla="*/ 304800 w 304800"/>
              <a:gd name="T9" fmla="*/ 116423 h 304800"/>
              <a:gd name="T10" fmla="*/ 210611 w 304800"/>
              <a:gd name="T11" fmla="*/ 188376 h 304800"/>
              <a:gd name="T12" fmla="*/ 246588 w 304800"/>
              <a:gd name="T13" fmla="*/ 304799 h 304800"/>
              <a:gd name="T14" fmla="*/ 152400 w 304800"/>
              <a:gd name="T15" fmla="*/ 232845 h 304800"/>
              <a:gd name="T16" fmla="*/ 58212 w 304800"/>
              <a:gd name="T17" fmla="*/ 304799 h 304800"/>
              <a:gd name="T18" fmla="*/ 94189 w 304800"/>
              <a:gd name="T19" fmla="*/ 188376 h 304800"/>
              <a:gd name="T20" fmla="*/ 0 w 304800"/>
              <a:gd name="T21" fmla="*/ 116423 h 3048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04800" h="304800">
                <a:moveTo>
                  <a:pt x="0" y="116423"/>
                </a:moveTo>
                <a:lnTo>
                  <a:pt x="116424" y="116424"/>
                </a:lnTo>
                <a:lnTo>
                  <a:pt x="152400" y="0"/>
                </a:lnTo>
                <a:lnTo>
                  <a:pt x="188376" y="116424"/>
                </a:lnTo>
                <a:lnTo>
                  <a:pt x="304800" y="116423"/>
                </a:lnTo>
                <a:lnTo>
                  <a:pt x="210611" y="188376"/>
                </a:lnTo>
                <a:lnTo>
                  <a:pt x="246588" y="304799"/>
                </a:lnTo>
                <a:lnTo>
                  <a:pt x="152400" y="232845"/>
                </a:lnTo>
                <a:lnTo>
                  <a:pt x="58212" y="304799"/>
                </a:lnTo>
                <a:lnTo>
                  <a:pt x="94189" y="188376"/>
                </a:lnTo>
                <a:lnTo>
                  <a:pt x="0" y="116423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4" name="AutoShape 22"/>
          <p:cNvSpPr>
            <a:spLocks noChangeArrowheads="1"/>
          </p:cNvSpPr>
          <p:nvPr/>
        </p:nvSpPr>
        <p:spPr bwMode="auto">
          <a:xfrm>
            <a:off x="4852988" y="4267993"/>
            <a:ext cx="304800" cy="304800"/>
          </a:xfrm>
          <a:custGeom>
            <a:avLst/>
            <a:gdLst>
              <a:gd name="T0" fmla="*/ 0 w 304800"/>
              <a:gd name="T1" fmla="*/ 116423 h 304800"/>
              <a:gd name="T2" fmla="*/ 116424 w 304800"/>
              <a:gd name="T3" fmla="*/ 116424 h 304800"/>
              <a:gd name="T4" fmla="*/ 152400 w 304800"/>
              <a:gd name="T5" fmla="*/ 0 h 304800"/>
              <a:gd name="T6" fmla="*/ 188376 w 304800"/>
              <a:gd name="T7" fmla="*/ 116424 h 304800"/>
              <a:gd name="T8" fmla="*/ 304800 w 304800"/>
              <a:gd name="T9" fmla="*/ 116423 h 304800"/>
              <a:gd name="T10" fmla="*/ 210611 w 304800"/>
              <a:gd name="T11" fmla="*/ 188376 h 304800"/>
              <a:gd name="T12" fmla="*/ 246588 w 304800"/>
              <a:gd name="T13" fmla="*/ 304799 h 304800"/>
              <a:gd name="T14" fmla="*/ 152400 w 304800"/>
              <a:gd name="T15" fmla="*/ 232845 h 304800"/>
              <a:gd name="T16" fmla="*/ 58212 w 304800"/>
              <a:gd name="T17" fmla="*/ 304799 h 304800"/>
              <a:gd name="T18" fmla="*/ 94189 w 304800"/>
              <a:gd name="T19" fmla="*/ 188376 h 304800"/>
              <a:gd name="T20" fmla="*/ 0 w 304800"/>
              <a:gd name="T21" fmla="*/ 116423 h 3048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04800" h="304800">
                <a:moveTo>
                  <a:pt x="0" y="116423"/>
                </a:moveTo>
                <a:lnTo>
                  <a:pt x="116424" y="116424"/>
                </a:lnTo>
                <a:lnTo>
                  <a:pt x="152400" y="0"/>
                </a:lnTo>
                <a:lnTo>
                  <a:pt x="188376" y="116424"/>
                </a:lnTo>
                <a:lnTo>
                  <a:pt x="304800" y="116423"/>
                </a:lnTo>
                <a:lnTo>
                  <a:pt x="210611" y="188376"/>
                </a:lnTo>
                <a:lnTo>
                  <a:pt x="246588" y="304799"/>
                </a:lnTo>
                <a:lnTo>
                  <a:pt x="152400" y="232845"/>
                </a:lnTo>
                <a:lnTo>
                  <a:pt x="58212" y="304799"/>
                </a:lnTo>
                <a:lnTo>
                  <a:pt x="94189" y="188376"/>
                </a:lnTo>
                <a:lnTo>
                  <a:pt x="0" y="116423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6" name="AutoShape 22"/>
          <p:cNvSpPr>
            <a:spLocks noChangeArrowheads="1"/>
          </p:cNvSpPr>
          <p:nvPr/>
        </p:nvSpPr>
        <p:spPr bwMode="auto">
          <a:xfrm>
            <a:off x="7215188" y="3124993"/>
            <a:ext cx="304800" cy="304800"/>
          </a:xfrm>
          <a:custGeom>
            <a:avLst/>
            <a:gdLst>
              <a:gd name="T0" fmla="*/ 0 w 304800"/>
              <a:gd name="T1" fmla="*/ 116423 h 304800"/>
              <a:gd name="T2" fmla="*/ 116424 w 304800"/>
              <a:gd name="T3" fmla="*/ 116424 h 304800"/>
              <a:gd name="T4" fmla="*/ 152400 w 304800"/>
              <a:gd name="T5" fmla="*/ 0 h 304800"/>
              <a:gd name="T6" fmla="*/ 188376 w 304800"/>
              <a:gd name="T7" fmla="*/ 116424 h 304800"/>
              <a:gd name="T8" fmla="*/ 304800 w 304800"/>
              <a:gd name="T9" fmla="*/ 116423 h 304800"/>
              <a:gd name="T10" fmla="*/ 210611 w 304800"/>
              <a:gd name="T11" fmla="*/ 188376 h 304800"/>
              <a:gd name="T12" fmla="*/ 246588 w 304800"/>
              <a:gd name="T13" fmla="*/ 304799 h 304800"/>
              <a:gd name="T14" fmla="*/ 152400 w 304800"/>
              <a:gd name="T15" fmla="*/ 232845 h 304800"/>
              <a:gd name="T16" fmla="*/ 58212 w 304800"/>
              <a:gd name="T17" fmla="*/ 304799 h 304800"/>
              <a:gd name="T18" fmla="*/ 94189 w 304800"/>
              <a:gd name="T19" fmla="*/ 188376 h 304800"/>
              <a:gd name="T20" fmla="*/ 0 w 304800"/>
              <a:gd name="T21" fmla="*/ 116423 h 3048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04800" h="304800">
                <a:moveTo>
                  <a:pt x="0" y="116423"/>
                </a:moveTo>
                <a:lnTo>
                  <a:pt x="116424" y="116424"/>
                </a:lnTo>
                <a:lnTo>
                  <a:pt x="152400" y="0"/>
                </a:lnTo>
                <a:lnTo>
                  <a:pt x="188376" y="116424"/>
                </a:lnTo>
                <a:lnTo>
                  <a:pt x="304800" y="116423"/>
                </a:lnTo>
                <a:lnTo>
                  <a:pt x="210611" y="188376"/>
                </a:lnTo>
                <a:lnTo>
                  <a:pt x="246588" y="304799"/>
                </a:lnTo>
                <a:lnTo>
                  <a:pt x="152400" y="232845"/>
                </a:lnTo>
                <a:lnTo>
                  <a:pt x="58212" y="304799"/>
                </a:lnTo>
                <a:lnTo>
                  <a:pt x="94189" y="188376"/>
                </a:lnTo>
                <a:lnTo>
                  <a:pt x="0" y="116423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8" name="AutoShape 3"/>
          <p:cNvSpPr>
            <a:spLocks noChangeArrowheads="1"/>
          </p:cNvSpPr>
          <p:nvPr/>
        </p:nvSpPr>
        <p:spPr bwMode="auto">
          <a:xfrm>
            <a:off x="1154113" y="1269206"/>
            <a:ext cx="304800" cy="304800"/>
          </a:xfrm>
          <a:custGeom>
            <a:avLst/>
            <a:gdLst>
              <a:gd name="T0" fmla="*/ 0 w 304800"/>
              <a:gd name="T1" fmla="*/ 116423 h 304800"/>
              <a:gd name="T2" fmla="*/ 116424 w 304800"/>
              <a:gd name="T3" fmla="*/ 116424 h 304800"/>
              <a:gd name="T4" fmla="*/ 152400 w 304800"/>
              <a:gd name="T5" fmla="*/ 0 h 304800"/>
              <a:gd name="T6" fmla="*/ 188376 w 304800"/>
              <a:gd name="T7" fmla="*/ 116424 h 304800"/>
              <a:gd name="T8" fmla="*/ 304800 w 304800"/>
              <a:gd name="T9" fmla="*/ 116423 h 304800"/>
              <a:gd name="T10" fmla="*/ 210611 w 304800"/>
              <a:gd name="T11" fmla="*/ 188376 h 304800"/>
              <a:gd name="T12" fmla="*/ 246588 w 304800"/>
              <a:gd name="T13" fmla="*/ 304799 h 304800"/>
              <a:gd name="T14" fmla="*/ 152400 w 304800"/>
              <a:gd name="T15" fmla="*/ 232845 h 304800"/>
              <a:gd name="T16" fmla="*/ 58212 w 304800"/>
              <a:gd name="T17" fmla="*/ 304799 h 304800"/>
              <a:gd name="T18" fmla="*/ 94189 w 304800"/>
              <a:gd name="T19" fmla="*/ 188376 h 304800"/>
              <a:gd name="T20" fmla="*/ 0 w 304800"/>
              <a:gd name="T21" fmla="*/ 116423 h 3048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04800" h="304800">
                <a:moveTo>
                  <a:pt x="0" y="116423"/>
                </a:moveTo>
                <a:lnTo>
                  <a:pt x="116424" y="116424"/>
                </a:lnTo>
                <a:lnTo>
                  <a:pt x="152400" y="0"/>
                </a:lnTo>
                <a:lnTo>
                  <a:pt x="188376" y="116424"/>
                </a:lnTo>
                <a:lnTo>
                  <a:pt x="304800" y="116423"/>
                </a:lnTo>
                <a:lnTo>
                  <a:pt x="210611" y="188376"/>
                </a:lnTo>
                <a:lnTo>
                  <a:pt x="246588" y="304799"/>
                </a:lnTo>
                <a:lnTo>
                  <a:pt x="152400" y="232845"/>
                </a:lnTo>
                <a:lnTo>
                  <a:pt x="58212" y="304799"/>
                </a:lnTo>
                <a:lnTo>
                  <a:pt x="94189" y="188376"/>
                </a:lnTo>
                <a:lnTo>
                  <a:pt x="0" y="116423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6" name="AutoShape 4"/>
          <p:cNvSpPr>
            <a:spLocks noChangeArrowheads="1"/>
          </p:cNvSpPr>
          <p:nvPr/>
        </p:nvSpPr>
        <p:spPr bwMode="auto">
          <a:xfrm>
            <a:off x="1804988" y="1951448"/>
            <a:ext cx="304800" cy="304800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AutoShape 17"/>
          <p:cNvSpPr>
            <a:spLocks noChangeArrowheads="1"/>
          </p:cNvSpPr>
          <p:nvPr/>
        </p:nvSpPr>
        <p:spPr bwMode="auto">
          <a:xfrm>
            <a:off x="2440204" y="4166946"/>
            <a:ext cx="304800" cy="304800"/>
          </a:xfrm>
          <a:custGeom>
            <a:avLst/>
            <a:gdLst>
              <a:gd name="T0" fmla="*/ 0 w 304800"/>
              <a:gd name="T1" fmla="*/ 116423 h 304800"/>
              <a:gd name="T2" fmla="*/ 116424 w 304800"/>
              <a:gd name="T3" fmla="*/ 116424 h 304800"/>
              <a:gd name="T4" fmla="*/ 152400 w 304800"/>
              <a:gd name="T5" fmla="*/ 0 h 304800"/>
              <a:gd name="T6" fmla="*/ 188376 w 304800"/>
              <a:gd name="T7" fmla="*/ 116424 h 304800"/>
              <a:gd name="T8" fmla="*/ 304800 w 304800"/>
              <a:gd name="T9" fmla="*/ 116423 h 304800"/>
              <a:gd name="T10" fmla="*/ 210611 w 304800"/>
              <a:gd name="T11" fmla="*/ 188376 h 304800"/>
              <a:gd name="T12" fmla="*/ 246588 w 304800"/>
              <a:gd name="T13" fmla="*/ 304799 h 304800"/>
              <a:gd name="T14" fmla="*/ 152400 w 304800"/>
              <a:gd name="T15" fmla="*/ 232845 h 304800"/>
              <a:gd name="T16" fmla="*/ 58212 w 304800"/>
              <a:gd name="T17" fmla="*/ 304799 h 304800"/>
              <a:gd name="T18" fmla="*/ 94189 w 304800"/>
              <a:gd name="T19" fmla="*/ 188376 h 304800"/>
              <a:gd name="T20" fmla="*/ 0 w 304800"/>
              <a:gd name="T21" fmla="*/ 116423 h 3048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04800" h="304800">
                <a:moveTo>
                  <a:pt x="0" y="116423"/>
                </a:moveTo>
                <a:lnTo>
                  <a:pt x="116424" y="116424"/>
                </a:lnTo>
                <a:lnTo>
                  <a:pt x="152400" y="0"/>
                </a:lnTo>
                <a:lnTo>
                  <a:pt x="188376" y="116424"/>
                </a:lnTo>
                <a:lnTo>
                  <a:pt x="304800" y="116423"/>
                </a:lnTo>
                <a:lnTo>
                  <a:pt x="210611" y="188376"/>
                </a:lnTo>
                <a:lnTo>
                  <a:pt x="246588" y="304799"/>
                </a:lnTo>
                <a:lnTo>
                  <a:pt x="152400" y="232845"/>
                </a:lnTo>
                <a:lnTo>
                  <a:pt x="58212" y="304799"/>
                </a:lnTo>
                <a:lnTo>
                  <a:pt x="94189" y="188376"/>
                </a:lnTo>
                <a:lnTo>
                  <a:pt x="0" y="116423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3" name="AutoShape 7"/>
          <p:cNvSpPr>
            <a:spLocks noChangeArrowheads="1"/>
          </p:cNvSpPr>
          <p:nvPr/>
        </p:nvSpPr>
        <p:spPr bwMode="auto">
          <a:xfrm>
            <a:off x="7977188" y="1524793"/>
            <a:ext cx="304800" cy="304800"/>
          </a:xfrm>
          <a:custGeom>
            <a:avLst/>
            <a:gdLst>
              <a:gd name="T0" fmla="*/ 0 w 304800"/>
              <a:gd name="T1" fmla="*/ 116423 h 304800"/>
              <a:gd name="T2" fmla="*/ 116424 w 304800"/>
              <a:gd name="T3" fmla="*/ 116424 h 304800"/>
              <a:gd name="T4" fmla="*/ 152400 w 304800"/>
              <a:gd name="T5" fmla="*/ 0 h 304800"/>
              <a:gd name="T6" fmla="*/ 188376 w 304800"/>
              <a:gd name="T7" fmla="*/ 116424 h 304800"/>
              <a:gd name="T8" fmla="*/ 304800 w 304800"/>
              <a:gd name="T9" fmla="*/ 116423 h 304800"/>
              <a:gd name="T10" fmla="*/ 210611 w 304800"/>
              <a:gd name="T11" fmla="*/ 188376 h 304800"/>
              <a:gd name="T12" fmla="*/ 246588 w 304800"/>
              <a:gd name="T13" fmla="*/ 304799 h 304800"/>
              <a:gd name="T14" fmla="*/ 152400 w 304800"/>
              <a:gd name="T15" fmla="*/ 232845 h 304800"/>
              <a:gd name="T16" fmla="*/ 58212 w 304800"/>
              <a:gd name="T17" fmla="*/ 304799 h 304800"/>
              <a:gd name="T18" fmla="*/ 94189 w 304800"/>
              <a:gd name="T19" fmla="*/ 188376 h 304800"/>
              <a:gd name="T20" fmla="*/ 0 w 304800"/>
              <a:gd name="T21" fmla="*/ 116423 h 3048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04800" h="304800">
                <a:moveTo>
                  <a:pt x="0" y="116423"/>
                </a:moveTo>
                <a:lnTo>
                  <a:pt x="116424" y="116424"/>
                </a:lnTo>
                <a:lnTo>
                  <a:pt x="152400" y="0"/>
                </a:lnTo>
                <a:lnTo>
                  <a:pt x="188376" y="116424"/>
                </a:lnTo>
                <a:lnTo>
                  <a:pt x="304800" y="116423"/>
                </a:lnTo>
                <a:lnTo>
                  <a:pt x="210611" y="188376"/>
                </a:lnTo>
                <a:lnTo>
                  <a:pt x="246588" y="304799"/>
                </a:lnTo>
                <a:lnTo>
                  <a:pt x="152400" y="232845"/>
                </a:lnTo>
                <a:lnTo>
                  <a:pt x="58212" y="304799"/>
                </a:lnTo>
                <a:lnTo>
                  <a:pt x="94189" y="188376"/>
                </a:lnTo>
                <a:lnTo>
                  <a:pt x="0" y="116423"/>
                </a:lnTo>
                <a:close/>
              </a:path>
            </a:pathLst>
          </a:custGeom>
          <a:gradFill rotWithShape="1">
            <a:gsLst>
              <a:gs pos="0">
                <a:srgbClr val="FF0000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5" name="AutoShape 7"/>
          <p:cNvSpPr>
            <a:spLocks noChangeArrowheads="1"/>
          </p:cNvSpPr>
          <p:nvPr/>
        </p:nvSpPr>
        <p:spPr bwMode="auto">
          <a:xfrm>
            <a:off x="4395788" y="4801393"/>
            <a:ext cx="304800" cy="304800"/>
          </a:xfrm>
          <a:custGeom>
            <a:avLst/>
            <a:gdLst>
              <a:gd name="T0" fmla="*/ 0 w 304800"/>
              <a:gd name="T1" fmla="*/ 116423 h 304800"/>
              <a:gd name="T2" fmla="*/ 116424 w 304800"/>
              <a:gd name="T3" fmla="*/ 116424 h 304800"/>
              <a:gd name="T4" fmla="*/ 152400 w 304800"/>
              <a:gd name="T5" fmla="*/ 0 h 304800"/>
              <a:gd name="T6" fmla="*/ 188376 w 304800"/>
              <a:gd name="T7" fmla="*/ 116424 h 304800"/>
              <a:gd name="T8" fmla="*/ 304800 w 304800"/>
              <a:gd name="T9" fmla="*/ 116423 h 304800"/>
              <a:gd name="T10" fmla="*/ 210611 w 304800"/>
              <a:gd name="T11" fmla="*/ 188376 h 304800"/>
              <a:gd name="T12" fmla="*/ 246588 w 304800"/>
              <a:gd name="T13" fmla="*/ 304799 h 304800"/>
              <a:gd name="T14" fmla="*/ 152400 w 304800"/>
              <a:gd name="T15" fmla="*/ 232845 h 304800"/>
              <a:gd name="T16" fmla="*/ 58212 w 304800"/>
              <a:gd name="T17" fmla="*/ 304799 h 304800"/>
              <a:gd name="T18" fmla="*/ 94189 w 304800"/>
              <a:gd name="T19" fmla="*/ 188376 h 304800"/>
              <a:gd name="T20" fmla="*/ 0 w 304800"/>
              <a:gd name="T21" fmla="*/ 116423 h 3048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04800" h="304800">
                <a:moveTo>
                  <a:pt x="0" y="116423"/>
                </a:moveTo>
                <a:lnTo>
                  <a:pt x="116424" y="116424"/>
                </a:lnTo>
                <a:lnTo>
                  <a:pt x="152400" y="0"/>
                </a:lnTo>
                <a:lnTo>
                  <a:pt x="188376" y="116424"/>
                </a:lnTo>
                <a:lnTo>
                  <a:pt x="304800" y="116423"/>
                </a:lnTo>
                <a:lnTo>
                  <a:pt x="210611" y="188376"/>
                </a:lnTo>
                <a:lnTo>
                  <a:pt x="246588" y="304799"/>
                </a:lnTo>
                <a:lnTo>
                  <a:pt x="152400" y="232845"/>
                </a:lnTo>
                <a:lnTo>
                  <a:pt x="58212" y="304799"/>
                </a:lnTo>
                <a:lnTo>
                  <a:pt x="94189" y="188376"/>
                </a:lnTo>
                <a:lnTo>
                  <a:pt x="0" y="116423"/>
                </a:lnTo>
                <a:close/>
              </a:path>
            </a:pathLst>
          </a:custGeom>
          <a:gradFill rotWithShape="1">
            <a:gsLst>
              <a:gs pos="0">
                <a:srgbClr val="FF0000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7" name="AutoShape 7"/>
          <p:cNvSpPr>
            <a:spLocks noChangeArrowheads="1"/>
          </p:cNvSpPr>
          <p:nvPr/>
        </p:nvSpPr>
        <p:spPr bwMode="auto">
          <a:xfrm>
            <a:off x="5157788" y="1943115"/>
            <a:ext cx="304800" cy="304800"/>
          </a:xfrm>
          <a:custGeom>
            <a:avLst/>
            <a:gdLst>
              <a:gd name="T0" fmla="*/ 0 w 304800"/>
              <a:gd name="T1" fmla="*/ 116423 h 304800"/>
              <a:gd name="T2" fmla="*/ 116424 w 304800"/>
              <a:gd name="T3" fmla="*/ 116424 h 304800"/>
              <a:gd name="T4" fmla="*/ 152400 w 304800"/>
              <a:gd name="T5" fmla="*/ 0 h 304800"/>
              <a:gd name="T6" fmla="*/ 188376 w 304800"/>
              <a:gd name="T7" fmla="*/ 116424 h 304800"/>
              <a:gd name="T8" fmla="*/ 304800 w 304800"/>
              <a:gd name="T9" fmla="*/ 116423 h 304800"/>
              <a:gd name="T10" fmla="*/ 210611 w 304800"/>
              <a:gd name="T11" fmla="*/ 188376 h 304800"/>
              <a:gd name="T12" fmla="*/ 246588 w 304800"/>
              <a:gd name="T13" fmla="*/ 304799 h 304800"/>
              <a:gd name="T14" fmla="*/ 152400 w 304800"/>
              <a:gd name="T15" fmla="*/ 232845 h 304800"/>
              <a:gd name="T16" fmla="*/ 58212 w 304800"/>
              <a:gd name="T17" fmla="*/ 304799 h 304800"/>
              <a:gd name="T18" fmla="*/ 94189 w 304800"/>
              <a:gd name="T19" fmla="*/ 188376 h 304800"/>
              <a:gd name="T20" fmla="*/ 0 w 304800"/>
              <a:gd name="T21" fmla="*/ 116423 h 3048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04800" h="304800">
                <a:moveTo>
                  <a:pt x="0" y="116423"/>
                </a:moveTo>
                <a:lnTo>
                  <a:pt x="116424" y="116424"/>
                </a:lnTo>
                <a:lnTo>
                  <a:pt x="152400" y="0"/>
                </a:lnTo>
                <a:lnTo>
                  <a:pt x="188376" y="116424"/>
                </a:lnTo>
                <a:lnTo>
                  <a:pt x="304800" y="116423"/>
                </a:lnTo>
                <a:lnTo>
                  <a:pt x="210611" y="188376"/>
                </a:lnTo>
                <a:lnTo>
                  <a:pt x="246588" y="304799"/>
                </a:lnTo>
                <a:lnTo>
                  <a:pt x="152400" y="232845"/>
                </a:lnTo>
                <a:lnTo>
                  <a:pt x="58212" y="304799"/>
                </a:lnTo>
                <a:lnTo>
                  <a:pt x="94189" y="188376"/>
                </a:lnTo>
                <a:lnTo>
                  <a:pt x="0" y="116423"/>
                </a:lnTo>
                <a:close/>
              </a:path>
            </a:pathLst>
          </a:custGeom>
          <a:gradFill rotWithShape="1">
            <a:gsLst>
              <a:gs pos="0">
                <a:srgbClr val="FF0000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8" name="AutoShape 7"/>
          <p:cNvSpPr>
            <a:spLocks noChangeArrowheads="1"/>
          </p:cNvSpPr>
          <p:nvPr/>
        </p:nvSpPr>
        <p:spPr bwMode="auto">
          <a:xfrm>
            <a:off x="912611" y="5239559"/>
            <a:ext cx="304800" cy="304800"/>
          </a:xfrm>
          <a:custGeom>
            <a:avLst/>
            <a:gdLst>
              <a:gd name="T0" fmla="*/ 0 w 304800"/>
              <a:gd name="T1" fmla="*/ 116423 h 304800"/>
              <a:gd name="T2" fmla="*/ 116424 w 304800"/>
              <a:gd name="T3" fmla="*/ 116424 h 304800"/>
              <a:gd name="T4" fmla="*/ 152400 w 304800"/>
              <a:gd name="T5" fmla="*/ 0 h 304800"/>
              <a:gd name="T6" fmla="*/ 188376 w 304800"/>
              <a:gd name="T7" fmla="*/ 116424 h 304800"/>
              <a:gd name="T8" fmla="*/ 304800 w 304800"/>
              <a:gd name="T9" fmla="*/ 116423 h 304800"/>
              <a:gd name="T10" fmla="*/ 210611 w 304800"/>
              <a:gd name="T11" fmla="*/ 188376 h 304800"/>
              <a:gd name="T12" fmla="*/ 246588 w 304800"/>
              <a:gd name="T13" fmla="*/ 304799 h 304800"/>
              <a:gd name="T14" fmla="*/ 152400 w 304800"/>
              <a:gd name="T15" fmla="*/ 232845 h 304800"/>
              <a:gd name="T16" fmla="*/ 58212 w 304800"/>
              <a:gd name="T17" fmla="*/ 304799 h 304800"/>
              <a:gd name="T18" fmla="*/ 94189 w 304800"/>
              <a:gd name="T19" fmla="*/ 188376 h 304800"/>
              <a:gd name="T20" fmla="*/ 0 w 304800"/>
              <a:gd name="T21" fmla="*/ 116423 h 3048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04800" h="304800">
                <a:moveTo>
                  <a:pt x="0" y="116423"/>
                </a:moveTo>
                <a:lnTo>
                  <a:pt x="116424" y="116424"/>
                </a:lnTo>
                <a:lnTo>
                  <a:pt x="152400" y="0"/>
                </a:lnTo>
                <a:lnTo>
                  <a:pt x="188376" y="116424"/>
                </a:lnTo>
                <a:lnTo>
                  <a:pt x="304800" y="116423"/>
                </a:lnTo>
                <a:lnTo>
                  <a:pt x="210611" y="188376"/>
                </a:lnTo>
                <a:lnTo>
                  <a:pt x="246588" y="304799"/>
                </a:lnTo>
                <a:lnTo>
                  <a:pt x="152400" y="232845"/>
                </a:lnTo>
                <a:lnTo>
                  <a:pt x="58212" y="304799"/>
                </a:lnTo>
                <a:lnTo>
                  <a:pt x="94189" y="188376"/>
                </a:lnTo>
                <a:lnTo>
                  <a:pt x="0" y="116423"/>
                </a:lnTo>
                <a:close/>
              </a:path>
            </a:pathLst>
          </a:custGeom>
          <a:gradFill rotWithShape="1">
            <a:gsLst>
              <a:gs pos="0">
                <a:srgbClr val="FF0000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9" name="TextBox 48"/>
          <p:cNvSpPr txBox="1">
            <a:spLocks noChangeArrowheads="1"/>
          </p:cNvSpPr>
          <p:nvPr/>
        </p:nvSpPr>
        <p:spPr bwMode="auto">
          <a:xfrm>
            <a:off x="1222916" y="5239559"/>
            <a:ext cx="127889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 dirty="0" smtClean="0"/>
              <a:t>1-2 like RTTs</a:t>
            </a:r>
            <a:endParaRPr lang="en-US" sz="1400" b="1" dirty="0"/>
          </a:p>
        </p:txBody>
      </p:sp>
      <p:sp>
        <p:nvSpPr>
          <p:cNvPr id="40" name="AutoShape 18"/>
          <p:cNvSpPr>
            <a:spLocks noChangeArrowheads="1"/>
          </p:cNvSpPr>
          <p:nvPr/>
        </p:nvSpPr>
        <p:spPr bwMode="auto">
          <a:xfrm>
            <a:off x="3633788" y="1574006"/>
            <a:ext cx="304800" cy="304800"/>
          </a:xfrm>
          <a:custGeom>
            <a:avLst/>
            <a:gdLst>
              <a:gd name="T0" fmla="*/ 0 w 304800"/>
              <a:gd name="T1" fmla="*/ 116423 h 304800"/>
              <a:gd name="T2" fmla="*/ 116424 w 304800"/>
              <a:gd name="T3" fmla="*/ 116424 h 304800"/>
              <a:gd name="T4" fmla="*/ 152400 w 304800"/>
              <a:gd name="T5" fmla="*/ 0 h 304800"/>
              <a:gd name="T6" fmla="*/ 188376 w 304800"/>
              <a:gd name="T7" fmla="*/ 116424 h 304800"/>
              <a:gd name="T8" fmla="*/ 304800 w 304800"/>
              <a:gd name="T9" fmla="*/ 116423 h 304800"/>
              <a:gd name="T10" fmla="*/ 210611 w 304800"/>
              <a:gd name="T11" fmla="*/ 188376 h 304800"/>
              <a:gd name="T12" fmla="*/ 246588 w 304800"/>
              <a:gd name="T13" fmla="*/ 304799 h 304800"/>
              <a:gd name="T14" fmla="*/ 152400 w 304800"/>
              <a:gd name="T15" fmla="*/ 232845 h 304800"/>
              <a:gd name="T16" fmla="*/ 58212 w 304800"/>
              <a:gd name="T17" fmla="*/ 304799 h 304800"/>
              <a:gd name="T18" fmla="*/ 94189 w 304800"/>
              <a:gd name="T19" fmla="*/ 188376 h 304800"/>
              <a:gd name="T20" fmla="*/ 0 w 304800"/>
              <a:gd name="T21" fmla="*/ 116423 h 3048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04800" h="304800">
                <a:moveTo>
                  <a:pt x="0" y="116423"/>
                </a:moveTo>
                <a:lnTo>
                  <a:pt x="116424" y="116424"/>
                </a:lnTo>
                <a:lnTo>
                  <a:pt x="152400" y="0"/>
                </a:lnTo>
                <a:lnTo>
                  <a:pt x="188376" y="116424"/>
                </a:lnTo>
                <a:lnTo>
                  <a:pt x="304800" y="116423"/>
                </a:lnTo>
                <a:lnTo>
                  <a:pt x="210611" y="188376"/>
                </a:lnTo>
                <a:lnTo>
                  <a:pt x="246588" y="304799"/>
                </a:lnTo>
                <a:lnTo>
                  <a:pt x="152400" y="232845"/>
                </a:lnTo>
                <a:lnTo>
                  <a:pt x="58212" y="304799"/>
                </a:lnTo>
                <a:lnTo>
                  <a:pt x="94189" y="188376"/>
                </a:lnTo>
                <a:lnTo>
                  <a:pt x="0" y="116423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1" name="AutoShape 7"/>
          <p:cNvSpPr>
            <a:spLocks noChangeArrowheads="1"/>
          </p:cNvSpPr>
          <p:nvPr/>
        </p:nvSpPr>
        <p:spPr bwMode="auto">
          <a:xfrm>
            <a:off x="1271588" y="991393"/>
            <a:ext cx="304800" cy="304800"/>
          </a:xfrm>
          <a:custGeom>
            <a:avLst/>
            <a:gdLst>
              <a:gd name="T0" fmla="*/ 0 w 304800"/>
              <a:gd name="T1" fmla="*/ 116423 h 304800"/>
              <a:gd name="T2" fmla="*/ 116424 w 304800"/>
              <a:gd name="T3" fmla="*/ 116424 h 304800"/>
              <a:gd name="T4" fmla="*/ 152400 w 304800"/>
              <a:gd name="T5" fmla="*/ 0 h 304800"/>
              <a:gd name="T6" fmla="*/ 188376 w 304800"/>
              <a:gd name="T7" fmla="*/ 116424 h 304800"/>
              <a:gd name="T8" fmla="*/ 304800 w 304800"/>
              <a:gd name="T9" fmla="*/ 116423 h 304800"/>
              <a:gd name="T10" fmla="*/ 210611 w 304800"/>
              <a:gd name="T11" fmla="*/ 188376 h 304800"/>
              <a:gd name="T12" fmla="*/ 246588 w 304800"/>
              <a:gd name="T13" fmla="*/ 304799 h 304800"/>
              <a:gd name="T14" fmla="*/ 152400 w 304800"/>
              <a:gd name="T15" fmla="*/ 232845 h 304800"/>
              <a:gd name="T16" fmla="*/ 58212 w 304800"/>
              <a:gd name="T17" fmla="*/ 304799 h 304800"/>
              <a:gd name="T18" fmla="*/ 94189 w 304800"/>
              <a:gd name="T19" fmla="*/ 188376 h 304800"/>
              <a:gd name="T20" fmla="*/ 0 w 304800"/>
              <a:gd name="T21" fmla="*/ 116423 h 3048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04800" h="304800">
                <a:moveTo>
                  <a:pt x="0" y="116423"/>
                </a:moveTo>
                <a:lnTo>
                  <a:pt x="116424" y="116424"/>
                </a:lnTo>
                <a:lnTo>
                  <a:pt x="152400" y="0"/>
                </a:lnTo>
                <a:lnTo>
                  <a:pt x="188376" y="116424"/>
                </a:lnTo>
                <a:lnTo>
                  <a:pt x="304800" y="116423"/>
                </a:lnTo>
                <a:lnTo>
                  <a:pt x="210611" y="188376"/>
                </a:lnTo>
                <a:lnTo>
                  <a:pt x="246588" y="304799"/>
                </a:lnTo>
                <a:lnTo>
                  <a:pt x="152400" y="232845"/>
                </a:lnTo>
                <a:lnTo>
                  <a:pt x="58212" y="304799"/>
                </a:lnTo>
                <a:lnTo>
                  <a:pt x="94189" y="188376"/>
                </a:lnTo>
                <a:lnTo>
                  <a:pt x="0" y="116423"/>
                </a:lnTo>
                <a:close/>
              </a:path>
            </a:pathLst>
          </a:custGeom>
          <a:gradFill rotWithShape="1">
            <a:gsLst>
              <a:gs pos="0">
                <a:srgbClr val="FF0000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3" name="AutoShape 22"/>
          <p:cNvSpPr>
            <a:spLocks noChangeArrowheads="1"/>
          </p:cNvSpPr>
          <p:nvPr/>
        </p:nvSpPr>
        <p:spPr bwMode="auto">
          <a:xfrm>
            <a:off x="3532188" y="1219993"/>
            <a:ext cx="304800" cy="304800"/>
          </a:xfrm>
          <a:custGeom>
            <a:avLst/>
            <a:gdLst>
              <a:gd name="T0" fmla="*/ 0 w 304800"/>
              <a:gd name="T1" fmla="*/ 116423 h 304800"/>
              <a:gd name="T2" fmla="*/ 116424 w 304800"/>
              <a:gd name="T3" fmla="*/ 116424 h 304800"/>
              <a:gd name="T4" fmla="*/ 152400 w 304800"/>
              <a:gd name="T5" fmla="*/ 0 h 304800"/>
              <a:gd name="T6" fmla="*/ 188376 w 304800"/>
              <a:gd name="T7" fmla="*/ 116424 h 304800"/>
              <a:gd name="T8" fmla="*/ 304800 w 304800"/>
              <a:gd name="T9" fmla="*/ 116423 h 304800"/>
              <a:gd name="T10" fmla="*/ 210611 w 304800"/>
              <a:gd name="T11" fmla="*/ 188376 h 304800"/>
              <a:gd name="T12" fmla="*/ 246588 w 304800"/>
              <a:gd name="T13" fmla="*/ 304799 h 304800"/>
              <a:gd name="T14" fmla="*/ 152400 w 304800"/>
              <a:gd name="T15" fmla="*/ 232845 h 304800"/>
              <a:gd name="T16" fmla="*/ 58212 w 304800"/>
              <a:gd name="T17" fmla="*/ 304799 h 304800"/>
              <a:gd name="T18" fmla="*/ 94189 w 304800"/>
              <a:gd name="T19" fmla="*/ 188376 h 304800"/>
              <a:gd name="T20" fmla="*/ 0 w 304800"/>
              <a:gd name="T21" fmla="*/ 116423 h 3048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04800" h="304800">
                <a:moveTo>
                  <a:pt x="0" y="116423"/>
                </a:moveTo>
                <a:lnTo>
                  <a:pt x="116424" y="116424"/>
                </a:lnTo>
                <a:lnTo>
                  <a:pt x="152400" y="0"/>
                </a:lnTo>
                <a:lnTo>
                  <a:pt x="188376" y="116424"/>
                </a:lnTo>
                <a:lnTo>
                  <a:pt x="304800" y="116423"/>
                </a:lnTo>
                <a:lnTo>
                  <a:pt x="210611" y="188376"/>
                </a:lnTo>
                <a:lnTo>
                  <a:pt x="246588" y="304799"/>
                </a:lnTo>
                <a:lnTo>
                  <a:pt x="152400" y="232845"/>
                </a:lnTo>
                <a:lnTo>
                  <a:pt x="58212" y="304799"/>
                </a:lnTo>
                <a:lnTo>
                  <a:pt x="94189" y="188376"/>
                </a:lnTo>
                <a:lnTo>
                  <a:pt x="0" y="116423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4" name="AutoShape 4"/>
          <p:cNvSpPr>
            <a:spLocks noChangeArrowheads="1"/>
          </p:cNvSpPr>
          <p:nvPr/>
        </p:nvSpPr>
        <p:spPr bwMode="auto">
          <a:xfrm>
            <a:off x="1365992" y="2275241"/>
            <a:ext cx="304800" cy="304800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AutoShape 7"/>
          <p:cNvSpPr>
            <a:spLocks noChangeArrowheads="1"/>
          </p:cNvSpPr>
          <p:nvPr/>
        </p:nvSpPr>
        <p:spPr bwMode="auto">
          <a:xfrm>
            <a:off x="3176588" y="4665859"/>
            <a:ext cx="304800" cy="304800"/>
          </a:xfrm>
          <a:custGeom>
            <a:avLst/>
            <a:gdLst>
              <a:gd name="T0" fmla="*/ 0 w 304800"/>
              <a:gd name="T1" fmla="*/ 116423 h 304800"/>
              <a:gd name="T2" fmla="*/ 116424 w 304800"/>
              <a:gd name="T3" fmla="*/ 116424 h 304800"/>
              <a:gd name="T4" fmla="*/ 152400 w 304800"/>
              <a:gd name="T5" fmla="*/ 0 h 304800"/>
              <a:gd name="T6" fmla="*/ 188376 w 304800"/>
              <a:gd name="T7" fmla="*/ 116424 h 304800"/>
              <a:gd name="T8" fmla="*/ 304800 w 304800"/>
              <a:gd name="T9" fmla="*/ 116423 h 304800"/>
              <a:gd name="T10" fmla="*/ 210611 w 304800"/>
              <a:gd name="T11" fmla="*/ 188376 h 304800"/>
              <a:gd name="T12" fmla="*/ 246588 w 304800"/>
              <a:gd name="T13" fmla="*/ 304799 h 304800"/>
              <a:gd name="T14" fmla="*/ 152400 w 304800"/>
              <a:gd name="T15" fmla="*/ 232845 h 304800"/>
              <a:gd name="T16" fmla="*/ 58212 w 304800"/>
              <a:gd name="T17" fmla="*/ 304799 h 304800"/>
              <a:gd name="T18" fmla="*/ 94189 w 304800"/>
              <a:gd name="T19" fmla="*/ 188376 h 304800"/>
              <a:gd name="T20" fmla="*/ 0 w 304800"/>
              <a:gd name="T21" fmla="*/ 116423 h 3048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04800" h="304800">
                <a:moveTo>
                  <a:pt x="0" y="116423"/>
                </a:moveTo>
                <a:lnTo>
                  <a:pt x="116424" y="116424"/>
                </a:lnTo>
                <a:lnTo>
                  <a:pt x="152400" y="0"/>
                </a:lnTo>
                <a:lnTo>
                  <a:pt x="188376" y="116424"/>
                </a:lnTo>
                <a:lnTo>
                  <a:pt x="304800" y="116423"/>
                </a:lnTo>
                <a:lnTo>
                  <a:pt x="210611" y="188376"/>
                </a:lnTo>
                <a:lnTo>
                  <a:pt x="246588" y="304799"/>
                </a:lnTo>
                <a:lnTo>
                  <a:pt x="152400" y="232845"/>
                </a:lnTo>
                <a:lnTo>
                  <a:pt x="58212" y="304799"/>
                </a:lnTo>
                <a:lnTo>
                  <a:pt x="94189" y="188376"/>
                </a:lnTo>
                <a:lnTo>
                  <a:pt x="0" y="116423"/>
                </a:lnTo>
                <a:close/>
              </a:path>
            </a:pathLst>
          </a:custGeom>
          <a:gradFill rotWithShape="1">
            <a:gsLst>
              <a:gs pos="0">
                <a:srgbClr val="FF0000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6" name="AutoShape 7"/>
          <p:cNvSpPr>
            <a:spLocks noChangeArrowheads="1"/>
          </p:cNvSpPr>
          <p:nvPr/>
        </p:nvSpPr>
        <p:spPr bwMode="auto">
          <a:xfrm>
            <a:off x="2219954" y="991393"/>
            <a:ext cx="304800" cy="304800"/>
          </a:xfrm>
          <a:custGeom>
            <a:avLst/>
            <a:gdLst>
              <a:gd name="T0" fmla="*/ 0 w 304800"/>
              <a:gd name="T1" fmla="*/ 116423 h 304800"/>
              <a:gd name="T2" fmla="*/ 116424 w 304800"/>
              <a:gd name="T3" fmla="*/ 116424 h 304800"/>
              <a:gd name="T4" fmla="*/ 152400 w 304800"/>
              <a:gd name="T5" fmla="*/ 0 h 304800"/>
              <a:gd name="T6" fmla="*/ 188376 w 304800"/>
              <a:gd name="T7" fmla="*/ 116424 h 304800"/>
              <a:gd name="T8" fmla="*/ 304800 w 304800"/>
              <a:gd name="T9" fmla="*/ 116423 h 304800"/>
              <a:gd name="T10" fmla="*/ 210611 w 304800"/>
              <a:gd name="T11" fmla="*/ 188376 h 304800"/>
              <a:gd name="T12" fmla="*/ 246588 w 304800"/>
              <a:gd name="T13" fmla="*/ 304799 h 304800"/>
              <a:gd name="T14" fmla="*/ 152400 w 304800"/>
              <a:gd name="T15" fmla="*/ 232845 h 304800"/>
              <a:gd name="T16" fmla="*/ 58212 w 304800"/>
              <a:gd name="T17" fmla="*/ 304799 h 304800"/>
              <a:gd name="T18" fmla="*/ 94189 w 304800"/>
              <a:gd name="T19" fmla="*/ 188376 h 304800"/>
              <a:gd name="T20" fmla="*/ 0 w 304800"/>
              <a:gd name="T21" fmla="*/ 116423 h 3048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04800" h="304800">
                <a:moveTo>
                  <a:pt x="0" y="116423"/>
                </a:moveTo>
                <a:lnTo>
                  <a:pt x="116424" y="116424"/>
                </a:lnTo>
                <a:lnTo>
                  <a:pt x="152400" y="0"/>
                </a:lnTo>
                <a:lnTo>
                  <a:pt x="188376" y="116424"/>
                </a:lnTo>
                <a:lnTo>
                  <a:pt x="304800" y="116423"/>
                </a:lnTo>
                <a:lnTo>
                  <a:pt x="210611" y="188376"/>
                </a:lnTo>
                <a:lnTo>
                  <a:pt x="246588" y="304799"/>
                </a:lnTo>
                <a:lnTo>
                  <a:pt x="152400" y="232845"/>
                </a:lnTo>
                <a:lnTo>
                  <a:pt x="58212" y="304799"/>
                </a:lnTo>
                <a:lnTo>
                  <a:pt x="94189" y="188376"/>
                </a:lnTo>
                <a:lnTo>
                  <a:pt x="0" y="116423"/>
                </a:lnTo>
                <a:close/>
              </a:path>
            </a:pathLst>
          </a:custGeom>
          <a:gradFill rotWithShape="1">
            <a:gsLst>
              <a:gs pos="0">
                <a:srgbClr val="FF0000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7" name="TextBox 53"/>
          <p:cNvSpPr txBox="1">
            <a:spLocks noChangeArrowheads="1"/>
          </p:cNvSpPr>
          <p:nvPr/>
        </p:nvSpPr>
        <p:spPr bwMode="auto">
          <a:xfrm>
            <a:off x="1563769" y="377328"/>
            <a:ext cx="622823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 dirty="0" smtClean="0"/>
              <a:t>28 (35) Active 1-2 RTTs as </a:t>
            </a:r>
            <a:r>
              <a:rPr lang="en-US" b="1" dirty="0"/>
              <a:t>of </a:t>
            </a:r>
            <a:r>
              <a:rPr lang="en-US" b="1" dirty="0" smtClean="0"/>
              <a:t>August 2014</a:t>
            </a:r>
          </a:p>
          <a:p>
            <a:pPr algn="ctr" eaLnBrk="1" hangingPunct="1"/>
            <a:r>
              <a:rPr lang="en-US" sz="2000" dirty="0" smtClean="0"/>
              <a:t>(plus developing programs)</a:t>
            </a:r>
            <a:endParaRPr lang="en-US" sz="2000" dirty="0"/>
          </a:p>
        </p:txBody>
      </p:sp>
      <p:sp>
        <p:nvSpPr>
          <p:cNvPr id="49" name="TextBox 48"/>
          <p:cNvSpPr txBox="1"/>
          <p:nvPr/>
        </p:nvSpPr>
        <p:spPr>
          <a:xfrm>
            <a:off x="875886" y="6126634"/>
            <a:ext cx="65656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*</a:t>
            </a:r>
            <a:r>
              <a:rPr lang="en-US" sz="1200" dirty="0" smtClean="0">
                <a:solidFill>
                  <a:srgbClr val="000000"/>
                </a:solidFill>
              </a:rPr>
              <a:t>RTT Technical Assistance Program – Updated 8-11-2014, Randall Longenecker, Senior Project Advisor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45" name="AutoShape 22"/>
          <p:cNvSpPr>
            <a:spLocks noChangeArrowheads="1"/>
          </p:cNvSpPr>
          <p:nvPr/>
        </p:nvSpPr>
        <p:spPr bwMode="auto">
          <a:xfrm>
            <a:off x="910216" y="745885"/>
            <a:ext cx="304800" cy="304800"/>
          </a:xfrm>
          <a:custGeom>
            <a:avLst/>
            <a:gdLst>
              <a:gd name="T0" fmla="*/ 0 w 304800"/>
              <a:gd name="T1" fmla="*/ 116423 h 304800"/>
              <a:gd name="T2" fmla="*/ 116424 w 304800"/>
              <a:gd name="T3" fmla="*/ 116424 h 304800"/>
              <a:gd name="T4" fmla="*/ 152400 w 304800"/>
              <a:gd name="T5" fmla="*/ 0 h 304800"/>
              <a:gd name="T6" fmla="*/ 188376 w 304800"/>
              <a:gd name="T7" fmla="*/ 116424 h 304800"/>
              <a:gd name="T8" fmla="*/ 304800 w 304800"/>
              <a:gd name="T9" fmla="*/ 116423 h 304800"/>
              <a:gd name="T10" fmla="*/ 210611 w 304800"/>
              <a:gd name="T11" fmla="*/ 188376 h 304800"/>
              <a:gd name="T12" fmla="*/ 246588 w 304800"/>
              <a:gd name="T13" fmla="*/ 304799 h 304800"/>
              <a:gd name="T14" fmla="*/ 152400 w 304800"/>
              <a:gd name="T15" fmla="*/ 232845 h 304800"/>
              <a:gd name="T16" fmla="*/ 58212 w 304800"/>
              <a:gd name="T17" fmla="*/ 304799 h 304800"/>
              <a:gd name="T18" fmla="*/ 94189 w 304800"/>
              <a:gd name="T19" fmla="*/ 188376 h 304800"/>
              <a:gd name="T20" fmla="*/ 0 w 304800"/>
              <a:gd name="T21" fmla="*/ 116423 h 3048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04800" h="304800">
                <a:moveTo>
                  <a:pt x="0" y="116423"/>
                </a:moveTo>
                <a:lnTo>
                  <a:pt x="116424" y="116424"/>
                </a:lnTo>
                <a:lnTo>
                  <a:pt x="152400" y="0"/>
                </a:lnTo>
                <a:lnTo>
                  <a:pt x="188376" y="116424"/>
                </a:lnTo>
                <a:lnTo>
                  <a:pt x="304800" y="116423"/>
                </a:lnTo>
                <a:lnTo>
                  <a:pt x="210611" y="188376"/>
                </a:lnTo>
                <a:lnTo>
                  <a:pt x="246588" y="304799"/>
                </a:lnTo>
                <a:lnTo>
                  <a:pt x="152400" y="232845"/>
                </a:lnTo>
                <a:lnTo>
                  <a:pt x="58212" y="304799"/>
                </a:lnTo>
                <a:lnTo>
                  <a:pt x="94189" y="188376"/>
                </a:lnTo>
                <a:lnTo>
                  <a:pt x="0" y="116423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0" name="AutoShape 22"/>
          <p:cNvSpPr>
            <a:spLocks noChangeArrowheads="1"/>
          </p:cNvSpPr>
          <p:nvPr/>
        </p:nvSpPr>
        <p:spPr bwMode="auto">
          <a:xfrm>
            <a:off x="3094690" y="3201193"/>
            <a:ext cx="304800" cy="304800"/>
          </a:xfrm>
          <a:custGeom>
            <a:avLst/>
            <a:gdLst>
              <a:gd name="T0" fmla="*/ 0 w 304800"/>
              <a:gd name="T1" fmla="*/ 116423 h 304800"/>
              <a:gd name="T2" fmla="*/ 116424 w 304800"/>
              <a:gd name="T3" fmla="*/ 116424 h 304800"/>
              <a:gd name="T4" fmla="*/ 152400 w 304800"/>
              <a:gd name="T5" fmla="*/ 0 h 304800"/>
              <a:gd name="T6" fmla="*/ 188376 w 304800"/>
              <a:gd name="T7" fmla="*/ 116424 h 304800"/>
              <a:gd name="T8" fmla="*/ 304800 w 304800"/>
              <a:gd name="T9" fmla="*/ 116423 h 304800"/>
              <a:gd name="T10" fmla="*/ 210611 w 304800"/>
              <a:gd name="T11" fmla="*/ 188376 h 304800"/>
              <a:gd name="T12" fmla="*/ 246588 w 304800"/>
              <a:gd name="T13" fmla="*/ 304799 h 304800"/>
              <a:gd name="T14" fmla="*/ 152400 w 304800"/>
              <a:gd name="T15" fmla="*/ 232845 h 304800"/>
              <a:gd name="T16" fmla="*/ 58212 w 304800"/>
              <a:gd name="T17" fmla="*/ 304799 h 304800"/>
              <a:gd name="T18" fmla="*/ 94189 w 304800"/>
              <a:gd name="T19" fmla="*/ 188376 h 304800"/>
              <a:gd name="T20" fmla="*/ 0 w 304800"/>
              <a:gd name="T21" fmla="*/ 116423 h 3048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04800" h="304800">
                <a:moveTo>
                  <a:pt x="0" y="116423"/>
                </a:moveTo>
                <a:lnTo>
                  <a:pt x="116424" y="116424"/>
                </a:lnTo>
                <a:lnTo>
                  <a:pt x="152400" y="0"/>
                </a:lnTo>
                <a:lnTo>
                  <a:pt x="188376" y="116424"/>
                </a:lnTo>
                <a:lnTo>
                  <a:pt x="304800" y="116423"/>
                </a:lnTo>
                <a:lnTo>
                  <a:pt x="210611" y="188376"/>
                </a:lnTo>
                <a:lnTo>
                  <a:pt x="246588" y="304799"/>
                </a:lnTo>
                <a:lnTo>
                  <a:pt x="152400" y="232845"/>
                </a:lnTo>
                <a:lnTo>
                  <a:pt x="58212" y="304799"/>
                </a:lnTo>
                <a:lnTo>
                  <a:pt x="94189" y="188376"/>
                </a:lnTo>
                <a:lnTo>
                  <a:pt x="0" y="116423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008000"/>
              </a:gs>
            </a:gsLst>
            <a:lin ang="0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3" name="AutoShape 22"/>
          <p:cNvSpPr>
            <a:spLocks noChangeArrowheads="1"/>
          </p:cNvSpPr>
          <p:nvPr/>
        </p:nvSpPr>
        <p:spPr bwMode="auto">
          <a:xfrm>
            <a:off x="5464436" y="2122841"/>
            <a:ext cx="304800" cy="304800"/>
          </a:xfrm>
          <a:custGeom>
            <a:avLst/>
            <a:gdLst>
              <a:gd name="T0" fmla="*/ 0 w 304800"/>
              <a:gd name="T1" fmla="*/ 116423 h 304800"/>
              <a:gd name="T2" fmla="*/ 116424 w 304800"/>
              <a:gd name="T3" fmla="*/ 116424 h 304800"/>
              <a:gd name="T4" fmla="*/ 152400 w 304800"/>
              <a:gd name="T5" fmla="*/ 0 h 304800"/>
              <a:gd name="T6" fmla="*/ 188376 w 304800"/>
              <a:gd name="T7" fmla="*/ 116424 h 304800"/>
              <a:gd name="T8" fmla="*/ 304800 w 304800"/>
              <a:gd name="T9" fmla="*/ 116423 h 304800"/>
              <a:gd name="T10" fmla="*/ 210611 w 304800"/>
              <a:gd name="T11" fmla="*/ 188376 h 304800"/>
              <a:gd name="T12" fmla="*/ 246588 w 304800"/>
              <a:gd name="T13" fmla="*/ 304799 h 304800"/>
              <a:gd name="T14" fmla="*/ 152400 w 304800"/>
              <a:gd name="T15" fmla="*/ 232845 h 304800"/>
              <a:gd name="T16" fmla="*/ 58212 w 304800"/>
              <a:gd name="T17" fmla="*/ 304799 h 304800"/>
              <a:gd name="T18" fmla="*/ 94189 w 304800"/>
              <a:gd name="T19" fmla="*/ 188376 h 304800"/>
              <a:gd name="T20" fmla="*/ 0 w 304800"/>
              <a:gd name="T21" fmla="*/ 116423 h 3048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04800" h="304800">
                <a:moveTo>
                  <a:pt x="0" y="116423"/>
                </a:moveTo>
                <a:lnTo>
                  <a:pt x="116424" y="116424"/>
                </a:lnTo>
                <a:lnTo>
                  <a:pt x="152400" y="0"/>
                </a:lnTo>
                <a:lnTo>
                  <a:pt x="188376" y="116424"/>
                </a:lnTo>
                <a:lnTo>
                  <a:pt x="304800" y="116423"/>
                </a:lnTo>
                <a:lnTo>
                  <a:pt x="210611" y="188376"/>
                </a:lnTo>
                <a:lnTo>
                  <a:pt x="246588" y="304799"/>
                </a:lnTo>
                <a:lnTo>
                  <a:pt x="152400" y="232845"/>
                </a:lnTo>
                <a:lnTo>
                  <a:pt x="58212" y="304799"/>
                </a:lnTo>
                <a:lnTo>
                  <a:pt x="94189" y="188376"/>
                </a:lnTo>
                <a:lnTo>
                  <a:pt x="0" y="116423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1" name="AutoShape 22"/>
          <p:cNvSpPr>
            <a:spLocks noChangeArrowheads="1"/>
          </p:cNvSpPr>
          <p:nvPr/>
        </p:nvSpPr>
        <p:spPr bwMode="auto">
          <a:xfrm>
            <a:off x="4059238" y="3124993"/>
            <a:ext cx="304800" cy="304800"/>
          </a:xfrm>
          <a:custGeom>
            <a:avLst/>
            <a:gdLst>
              <a:gd name="T0" fmla="*/ 0 w 304800"/>
              <a:gd name="T1" fmla="*/ 116423 h 304800"/>
              <a:gd name="T2" fmla="*/ 116424 w 304800"/>
              <a:gd name="T3" fmla="*/ 116424 h 304800"/>
              <a:gd name="T4" fmla="*/ 152400 w 304800"/>
              <a:gd name="T5" fmla="*/ 0 h 304800"/>
              <a:gd name="T6" fmla="*/ 188376 w 304800"/>
              <a:gd name="T7" fmla="*/ 116424 h 304800"/>
              <a:gd name="T8" fmla="*/ 304800 w 304800"/>
              <a:gd name="T9" fmla="*/ 116423 h 304800"/>
              <a:gd name="T10" fmla="*/ 210611 w 304800"/>
              <a:gd name="T11" fmla="*/ 188376 h 304800"/>
              <a:gd name="T12" fmla="*/ 246588 w 304800"/>
              <a:gd name="T13" fmla="*/ 304799 h 304800"/>
              <a:gd name="T14" fmla="*/ 152400 w 304800"/>
              <a:gd name="T15" fmla="*/ 232845 h 304800"/>
              <a:gd name="T16" fmla="*/ 58212 w 304800"/>
              <a:gd name="T17" fmla="*/ 304799 h 304800"/>
              <a:gd name="T18" fmla="*/ 94189 w 304800"/>
              <a:gd name="T19" fmla="*/ 188376 h 304800"/>
              <a:gd name="T20" fmla="*/ 0 w 304800"/>
              <a:gd name="T21" fmla="*/ 116423 h 3048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04800" h="304800">
                <a:moveTo>
                  <a:pt x="0" y="116423"/>
                </a:moveTo>
                <a:lnTo>
                  <a:pt x="116424" y="116424"/>
                </a:lnTo>
                <a:lnTo>
                  <a:pt x="152400" y="0"/>
                </a:lnTo>
                <a:lnTo>
                  <a:pt x="188376" y="116424"/>
                </a:lnTo>
                <a:lnTo>
                  <a:pt x="304800" y="116423"/>
                </a:lnTo>
                <a:lnTo>
                  <a:pt x="210611" y="188376"/>
                </a:lnTo>
                <a:lnTo>
                  <a:pt x="246588" y="304799"/>
                </a:lnTo>
                <a:lnTo>
                  <a:pt x="152400" y="232845"/>
                </a:lnTo>
                <a:lnTo>
                  <a:pt x="58212" y="304799"/>
                </a:lnTo>
                <a:lnTo>
                  <a:pt x="94189" y="188376"/>
                </a:lnTo>
                <a:lnTo>
                  <a:pt x="0" y="116423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008000"/>
              </a:gs>
            </a:gsLst>
            <a:lin ang="0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2" name="AutoShape 22"/>
          <p:cNvSpPr>
            <a:spLocks noChangeArrowheads="1"/>
          </p:cNvSpPr>
          <p:nvPr/>
        </p:nvSpPr>
        <p:spPr bwMode="auto">
          <a:xfrm>
            <a:off x="5386388" y="2365087"/>
            <a:ext cx="304800" cy="304800"/>
          </a:xfrm>
          <a:custGeom>
            <a:avLst/>
            <a:gdLst>
              <a:gd name="T0" fmla="*/ 0 w 304800"/>
              <a:gd name="T1" fmla="*/ 116423 h 304800"/>
              <a:gd name="T2" fmla="*/ 116424 w 304800"/>
              <a:gd name="T3" fmla="*/ 116424 h 304800"/>
              <a:gd name="T4" fmla="*/ 152400 w 304800"/>
              <a:gd name="T5" fmla="*/ 0 h 304800"/>
              <a:gd name="T6" fmla="*/ 188376 w 304800"/>
              <a:gd name="T7" fmla="*/ 116424 h 304800"/>
              <a:gd name="T8" fmla="*/ 304800 w 304800"/>
              <a:gd name="T9" fmla="*/ 116423 h 304800"/>
              <a:gd name="T10" fmla="*/ 210611 w 304800"/>
              <a:gd name="T11" fmla="*/ 188376 h 304800"/>
              <a:gd name="T12" fmla="*/ 246588 w 304800"/>
              <a:gd name="T13" fmla="*/ 304799 h 304800"/>
              <a:gd name="T14" fmla="*/ 152400 w 304800"/>
              <a:gd name="T15" fmla="*/ 232845 h 304800"/>
              <a:gd name="T16" fmla="*/ 58212 w 304800"/>
              <a:gd name="T17" fmla="*/ 304799 h 304800"/>
              <a:gd name="T18" fmla="*/ 94189 w 304800"/>
              <a:gd name="T19" fmla="*/ 188376 h 304800"/>
              <a:gd name="T20" fmla="*/ 0 w 304800"/>
              <a:gd name="T21" fmla="*/ 116423 h 3048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04800" h="304800">
                <a:moveTo>
                  <a:pt x="0" y="116423"/>
                </a:moveTo>
                <a:lnTo>
                  <a:pt x="116424" y="116424"/>
                </a:lnTo>
                <a:lnTo>
                  <a:pt x="152400" y="0"/>
                </a:lnTo>
                <a:lnTo>
                  <a:pt x="188376" y="116424"/>
                </a:lnTo>
                <a:lnTo>
                  <a:pt x="304800" y="116423"/>
                </a:lnTo>
                <a:lnTo>
                  <a:pt x="210611" y="188376"/>
                </a:lnTo>
                <a:lnTo>
                  <a:pt x="246588" y="304799"/>
                </a:lnTo>
                <a:lnTo>
                  <a:pt x="152400" y="232845"/>
                </a:lnTo>
                <a:lnTo>
                  <a:pt x="58212" y="304799"/>
                </a:lnTo>
                <a:lnTo>
                  <a:pt x="94189" y="188376"/>
                </a:lnTo>
                <a:lnTo>
                  <a:pt x="0" y="116423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078" name="AutoShape 6"/>
          <p:cNvSpPr>
            <a:spLocks noChangeArrowheads="1"/>
          </p:cNvSpPr>
          <p:nvPr/>
        </p:nvSpPr>
        <p:spPr bwMode="auto">
          <a:xfrm>
            <a:off x="5386388" y="2134393"/>
            <a:ext cx="304800" cy="304800"/>
          </a:xfrm>
          <a:custGeom>
            <a:avLst/>
            <a:gdLst>
              <a:gd name="T0" fmla="*/ 0 w 304800"/>
              <a:gd name="T1" fmla="*/ 116423 h 304800"/>
              <a:gd name="T2" fmla="*/ 116424 w 304800"/>
              <a:gd name="T3" fmla="*/ 116424 h 304800"/>
              <a:gd name="T4" fmla="*/ 152400 w 304800"/>
              <a:gd name="T5" fmla="*/ 0 h 304800"/>
              <a:gd name="T6" fmla="*/ 188376 w 304800"/>
              <a:gd name="T7" fmla="*/ 116424 h 304800"/>
              <a:gd name="T8" fmla="*/ 304800 w 304800"/>
              <a:gd name="T9" fmla="*/ 116423 h 304800"/>
              <a:gd name="T10" fmla="*/ 210611 w 304800"/>
              <a:gd name="T11" fmla="*/ 188376 h 304800"/>
              <a:gd name="T12" fmla="*/ 246588 w 304800"/>
              <a:gd name="T13" fmla="*/ 304799 h 304800"/>
              <a:gd name="T14" fmla="*/ 152400 w 304800"/>
              <a:gd name="T15" fmla="*/ 232845 h 304800"/>
              <a:gd name="T16" fmla="*/ 58212 w 304800"/>
              <a:gd name="T17" fmla="*/ 304799 h 304800"/>
              <a:gd name="T18" fmla="*/ 94189 w 304800"/>
              <a:gd name="T19" fmla="*/ 188376 h 304800"/>
              <a:gd name="T20" fmla="*/ 0 w 304800"/>
              <a:gd name="T21" fmla="*/ 116423 h 3048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04800" h="304800">
                <a:moveTo>
                  <a:pt x="0" y="116423"/>
                </a:moveTo>
                <a:lnTo>
                  <a:pt x="116424" y="116424"/>
                </a:lnTo>
                <a:lnTo>
                  <a:pt x="152400" y="0"/>
                </a:lnTo>
                <a:lnTo>
                  <a:pt x="188376" y="116424"/>
                </a:lnTo>
                <a:lnTo>
                  <a:pt x="304800" y="116423"/>
                </a:lnTo>
                <a:lnTo>
                  <a:pt x="210611" y="188376"/>
                </a:lnTo>
                <a:lnTo>
                  <a:pt x="246588" y="304799"/>
                </a:lnTo>
                <a:lnTo>
                  <a:pt x="152400" y="232845"/>
                </a:lnTo>
                <a:lnTo>
                  <a:pt x="58212" y="304799"/>
                </a:lnTo>
                <a:lnTo>
                  <a:pt x="94189" y="188376"/>
                </a:lnTo>
                <a:lnTo>
                  <a:pt x="0" y="116423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4" name="AutoShape 22"/>
          <p:cNvSpPr>
            <a:spLocks noChangeArrowheads="1"/>
          </p:cNvSpPr>
          <p:nvPr/>
        </p:nvSpPr>
        <p:spPr bwMode="auto">
          <a:xfrm>
            <a:off x="7086600" y="2286793"/>
            <a:ext cx="304800" cy="304800"/>
          </a:xfrm>
          <a:custGeom>
            <a:avLst/>
            <a:gdLst>
              <a:gd name="T0" fmla="*/ 0 w 304800"/>
              <a:gd name="T1" fmla="*/ 116423 h 304800"/>
              <a:gd name="T2" fmla="*/ 116424 w 304800"/>
              <a:gd name="T3" fmla="*/ 116424 h 304800"/>
              <a:gd name="T4" fmla="*/ 152400 w 304800"/>
              <a:gd name="T5" fmla="*/ 0 h 304800"/>
              <a:gd name="T6" fmla="*/ 188376 w 304800"/>
              <a:gd name="T7" fmla="*/ 116424 h 304800"/>
              <a:gd name="T8" fmla="*/ 304800 w 304800"/>
              <a:gd name="T9" fmla="*/ 116423 h 304800"/>
              <a:gd name="T10" fmla="*/ 210611 w 304800"/>
              <a:gd name="T11" fmla="*/ 188376 h 304800"/>
              <a:gd name="T12" fmla="*/ 246588 w 304800"/>
              <a:gd name="T13" fmla="*/ 304799 h 304800"/>
              <a:gd name="T14" fmla="*/ 152400 w 304800"/>
              <a:gd name="T15" fmla="*/ 232845 h 304800"/>
              <a:gd name="T16" fmla="*/ 58212 w 304800"/>
              <a:gd name="T17" fmla="*/ 304799 h 304800"/>
              <a:gd name="T18" fmla="*/ 94189 w 304800"/>
              <a:gd name="T19" fmla="*/ 188376 h 304800"/>
              <a:gd name="T20" fmla="*/ 0 w 304800"/>
              <a:gd name="T21" fmla="*/ 116423 h 3048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04800" h="304800">
                <a:moveTo>
                  <a:pt x="0" y="116423"/>
                </a:moveTo>
                <a:lnTo>
                  <a:pt x="116424" y="116424"/>
                </a:lnTo>
                <a:lnTo>
                  <a:pt x="152400" y="0"/>
                </a:lnTo>
                <a:lnTo>
                  <a:pt x="188376" y="116424"/>
                </a:lnTo>
                <a:lnTo>
                  <a:pt x="304800" y="116423"/>
                </a:lnTo>
                <a:lnTo>
                  <a:pt x="210611" y="188376"/>
                </a:lnTo>
                <a:lnTo>
                  <a:pt x="246588" y="304799"/>
                </a:lnTo>
                <a:lnTo>
                  <a:pt x="152400" y="232845"/>
                </a:lnTo>
                <a:lnTo>
                  <a:pt x="58212" y="304799"/>
                </a:lnTo>
                <a:lnTo>
                  <a:pt x="94189" y="188376"/>
                </a:lnTo>
                <a:lnTo>
                  <a:pt x="0" y="116423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5" name="AutoShape 22"/>
          <p:cNvSpPr>
            <a:spLocks noChangeArrowheads="1"/>
          </p:cNvSpPr>
          <p:nvPr/>
        </p:nvSpPr>
        <p:spPr bwMode="auto">
          <a:xfrm>
            <a:off x="7149861" y="2439193"/>
            <a:ext cx="304800" cy="304800"/>
          </a:xfrm>
          <a:custGeom>
            <a:avLst/>
            <a:gdLst>
              <a:gd name="T0" fmla="*/ 0 w 304800"/>
              <a:gd name="T1" fmla="*/ 116423 h 304800"/>
              <a:gd name="T2" fmla="*/ 116424 w 304800"/>
              <a:gd name="T3" fmla="*/ 116424 h 304800"/>
              <a:gd name="T4" fmla="*/ 152400 w 304800"/>
              <a:gd name="T5" fmla="*/ 0 h 304800"/>
              <a:gd name="T6" fmla="*/ 188376 w 304800"/>
              <a:gd name="T7" fmla="*/ 116424 h 304800"/>
              <a:gd name="T8" fmla="*/ 304800 w 304800"/>
              <a:gd name="T9" fmla="*/ 116423 h 304800"/>
              <a:gd name="T10" fmla="*/ 210611 w 304800"/>
              <a:gd name="T11" fmla="*/ 188376 h 304800"/>
              <a:gd name="T12" fmla="*/ 246588 w 304800"/>
              <a:gd name="T13" fmla="*/ 304799 h 304800"/>
              <a:gd name="T14" fmla="*/ 152400 w 304800"/>
              <a:gd name="T15" fmla="*/ 232845 h 304800"/>
              <a:gd name="T16" fmla="*/ 58212 w 304800"/>
              <a:gd name="T17" fmla="*/ 304799 h 304800"/>
              <a:gd name="T18" fmla="*/ 94189 w 304800"/>
              <a:gd name="T19" fmla="*/ 188376 h 304800"/>
              <a:gd name="T20" fmla="*/ 0 w 304800"/>
              <a:gd name="T21" fmla="*/ 116423 h 3048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04800" h="304800">
                <a:moveTo>
                  <a:pt x="0" y="116423"/>
                </a:moveTo>
                <a:lnTo>
                  <a:pt x="116424" y="116424"/>
                </a:lnTo>
                <a:lnTo>
                  <a:pt x="152400" y="0"/>
                </a:lnTo>
                <a:lnTo>
                  <a:pt x="188376" y="116424"/>
                </a:lnTo>
                <a:lnTo>
                  <a:pt x="304800" y="116423"/>
                </a:lnTo>
                <a:lnTo>
                  <a:pt x="210611" y="188376"/>
                </a:lnTo>
                <a:lnTo>
                  <a:pt x="246588" y="304799"/>
                </a:lnTo>
                <a:lnTo>
                  <a:pt x="152400" y="232845"/>
                </a:lnTo>
                <a:lnTo>
                  <a:pt x="58212" y="304799"/>
                </a:lnTo>
                <a:lnTo>
                  <a:pt x="94189" y="188376"/>
                </a:lnTo>
                <a:lnTo>
                  <a:pt x="0" y="116423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081" name="AutoShape 9"/>
          <p:cNvSpPr>
            <a:spLocks noChangeArrowheads="1"/>
          </p:cNvSpPr>
          <p:nvPr/>
        </p:nvSpPr>
        <p:spPr bwMode="auto">
          <a:xfrm>
            <a:off x="7062788" y="2134393"/>
            <a:ext cx="304800" cy="304800"/>
          </a:xfrm>
          <a:custGeom>
            <a:avLst/>
            <a:gdLst>
              <a:gd name="T0" fmla="*/ 0 w 304800"/>
              <a:gd name="T1" fmla="*/ 116423 h 304800"/>
              <a:gd name="T2" fmla="*/ 116424 w 304800"/>
              <a:gd name="T3" fmla="*/ 116424 h 304800"/>
              <a:gd name="T4" fmla="*/ 152400 w 304800"/>
              <a:gd name="T5" fmla="*/ 0 h 304800"/>
              <a:gd name="T6" fmla="*/ 188376 w 304800"/>
              <a:gd name="T7" fmla="*/ 116424 h 304800"/>
              <a:gd name="T8" fmla="*/ 304800 w 304800"/>
              <a:gd name="T9" fmla="*/ 116423 h 304800"/>
              <a:gd name="T10" fmla="*/ 210611 w 304800"/>
              <a:gd name="T11" fmla="*/ 188376 h 304800"/>
              <a:gd name="T12" fmla="*/ 246588 w 304800"/>
              <a:gd name="T13" fmla="*/ 304799 h 304800"/>
              <a:gd name="T14" fmla="*/ 152400 w 304800"/>
              <a:gd name="T15" fmla="*/ 232845 h 304800"/>
              <a:gd name="T16" fmla="*/ 58212 w 304800"/>
              <a:gd name="T17" fmla="*/ 304799 h 304800"/>
              <a:gd name="T18" fmla="*/ 94189 w 304800"/>
              <a:gd name="T19" fmla="*/ 188376 h 304800"/>
              <a:gd name="T20" fmla="*/ 0 w 304800"/>
              <a:gd name="T21" fmla="*/ 116423 h 3048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04800" h="304800">
                <a:moveTo>
                  <a:pt x="0" y="116423"/>
                </a:moveTo>
                <a:lnTo>
                  <a:pt x="116424" y="116424"/>
                </a:lnTo>
                <a:lnTo>
                  <a:pt x="152400" y="0"/>
                </a:lnTo>
                <a:lnTo>
                  <a:pt x="188376" y="116424"/>
                </a:lnTo>
                <a:lnTo>
                  <a:pt x="304800" y="116423"/>
                </a:lnTo>
                <a:lnTo>
                  <a:pt x="210611" y="188376"/>
                </a:lnTo>
                <a:lnTo>
                  <a:pt x="246588" y="304799"/>
                </a:lnTo>
                <a:lnTo>
                  <a:pt x="152400" y="232845"/>
                </a:lnTo>
                <a:lnTo>
                  <a:pt x="58212" y="304799"/>
                </a:lnTo>
                <a:lnTo>
                  <a:pt x="94189" y="188376"/>
                </a:lnTo>
                <a:lnTo>
                  <a:pt x="0" y="116423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6" name="AutoShape 22"/>
          <p:cNvSpPr>
            <a:spLocks noChangeArrowheads="1"/>
          </p:cNvSpPr>
          <p:nvPr/>
        </p:nvSpPr>
        <p:spPr bwMode="auto">
          <a:xfrm>
            <a:off x="7015851" y="4014546"/>
            <a:ext cx="304800" cy="304800"/>
          </a:xfrm>
          <a:custGeom>
            <a:avLst/>
            <a:gdLst>
              <a:gd name="T0" fmla="*/ 0 w 304800"/>
              <a:gd name="T1" fmla="*/ 116423 h 304800"/>
              <a:gd name="T2" fmla="*/ 116424 w 304800"/>
              <a:gd name="T3" fmla="*/ 116424 h 304800"/>
              <a:gd name="T4" fmla="*/ 152400 w 304800"/>
              <a:gd name="T5" fmla="*/ 0 h 304800"/>
              <a:gd name="T6" fmla="*/ 188376 w 304800"/>
              <a:gd name="T7" fmla="*/ 116424 h 304800"/>
              <a:gd name="T8" fmla="*/ 304800 w 304800"/>
              <a:gd name="T9" fmla="*/ 116423 h 304800"/>
              <a:gd name="T10" fmla="*/ 210611 w 304800"/>
              <a:gd name="T11" fmla="*/ 188376 h 304800"/>
              <a:gd name="T12" fmla="*/ 246588 w 304800"/>
              <a:gd name="T13" fmla="*/ 304799 h 304800"/>
              <a:gd name="T14" fmla="*/ 152400 w 304800"/>
              <a:gd name="T15" fmla="*/ 232845 h 304800"/>
              <a:gd name="T16" fmla="*/ 58212 w 304800"/>
              <a:gd name="T17" fmla="*/ 304799 h 304800"/>
              <a:gd name="T18" fmla="*/ 94189 w 304800"/>
              <a:gd name="T19" fmla="*/ 188376 h 304800"/>
              <a:gd name="T20" fmla="*/ 0 w 304800"/>
              <a:gd name="T21" fmla="*/ 116423 h 3048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04800" h="304800">
                <a:moveTo>
                  <a:pt x="0" y="116423"/>
                </a:moveTo>
                <a:lnTo>
                  <a:pt x="116424" y="116424"/>
                </a:lnTo>
                <a:lnTo>
                  <a:pt x="152400" y="0"/>
                </a:lnTo>
                <a:lnTo>
                  <a:pt x="188376" y="116424"/>
                </a:lnTo>
                <a:lnTo>
                  <a:pt x="304800" y="116423"/>
                </a:lnTo>
                <a:lnTo>
                  <a:pt x="210611" y="188376"/>
                </a:lnTo>
                <a:lnTo>
                  <a:pt x="246588" y="304799"/>
                </a:lnTo>
                <a:lnTo>
                  <a:pt x="152400" y="232845"/>
                </a:lnTo>
                <a:lnTo>
                  <a:pt x="58212" y="304799"/>
                </a:lnTo>
                <a:lnTo>
                  <a:pt x="94189" y="188376"/>
                </a:lnTo>
                <a:lnTo>
                  <a:pt x="0" y="116423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7" name="AutoShape 22"/>
          <p:cNvSpPr>
            <a:spLocks noChangeArrowheads="1"/>
          </p:cNvSpPr>
          <p:nvPr/>
        </p:nvSpPr>
        <p:spPr bwMode="auto">
          <a:xfrm>
            <a:off x="1862362" y="3506747"/>
            <a:ext cx="304800" cy="304800"/>
          </a:xfrm>
          <a:custGeom>
            <a:avLst/>
            <a:gdLst>
              <a:gd name="T0" fmla="*/ 0 w 304800"/>
              <a:gd name="T1" fmla="*/ 116423 h 304800"/>
              <a:gd name="T2" fmla="*/ 116424 w 304800"/>
              <a:gd name="T3" fmla="*/ 116424 h 304800"/>
              <a:gd name="T4" fmla="*/ 152400 w 304800"/>
              <a:gd name="T5" fmla="*/ 0 h 304800"/>
              <a:gd name="T6" fmla="*/ 188376 w 304800"/>
              <a:gd name="T7" fmla="*/ 116424 h 304800"/>
              <a:gd name="T8" fmla="*/ 304800 w 304800"/>
              <a:gd name="T9" fmla="*/ 116423 h 304800"/>
              <a:gd name="T10" fmla="*/ 210611 w 304800"/>
              <a:gd name="T11" fmla="*/ 188376 h 304800"/>
              <a:gd name="T12" fmla="*/ 246588 w 304800"/>
              <a:gd name="T13" fmla="*/ 304799 h 304800"/>
              <a:gd name="T14" fmla="*/ 152400 w 304800"/>
              <a:gd name="T15" fmla="*/ 232845 h 304800"/>
              <a:gd name="T16" fmla="*/ 58212 w 304800"/>
              <a:gd name="T17" fmla="*/ 304799 h 304800"/>
              <a:gd name="T18" fmla="*/ 94189 w 304800"/>
              <a:gd name="T19" fmla="*/ 188376 h 304800"/>
              <a:gd name="T20" fmla="*/ 0 w 304800"/>
              <a:gd name="T21" fmla="*/ 116423 h 3048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04800" h="304800">
                <a:moveTo>
                  <a:pt x="0" y="116423"/>
                </a:moveTo>
                <a:lnTo>
                  <a:pt x="116424" y="116424"/>
                </a:lnTo>
                <a:lnTo>
                  <a:pt x="152400" y="0"/>
                </a:lnTo>
                <a:lnTo>
                  <a:pt x="188376" y="116424"/>
                </a:lnTo>
                <a:lnTo>
                  <a:pt x="304800" y="116423"/>
                </a:lnTo>
                <a:lnTo>
                  <a:pt x="210611" y="188376"/>
                </a:lnTo>
                <a:lnTo>
                  <a:pt x="246588" y="304799"/>
                </a:lnTo>
                <a:lnTo>
                  <a:pt x="152400" y="232845"/>
                </a:lnTo>
                <a:lnTo>
                  <a:pt x="58212" y="304799"/>
                </a:lnTo>
                <a:lnTo>
                  <a:pt x="94189" y="188376"/>
                </a:lnTo>
                <a:lnTo>
                  <a:pt x="0" y="116423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8" name="AutoShape 22"/>
          <p:cNvSpPr>
            <a:spLocks noChangeArrowheads="1"/>
          </p:cNvSpPr>
          <p:nvPr/>
        </p:nvSpPr>
        <p:spPr bwMode="auto">
          <a:xfrm>
            <a:off x="948936" y="915193"/>
            <a:ext cx="304800" cy="304800"/>
          </a:xfrm>
          <a:custGeom>
            <a:avLst/>
            <a:gdLst>
              <a:gd name="T0" fmla="*/ 0 w 304800"/>
              <a:gd name="T1" fmla="*/ 116423 h 304800"/>
              <a:gd name="T2" fmla="*/ 116424 w 304800"/>
              <a:gd name="T3" fmla="*/ 116424 h 304800"/>
              <a:gd name="T4" fmla="*/ 152400 w 304800"/>
              <a:gd name="T5" fmla="*/ 0 h 304800"/>
              <a:gd name="T6" fmla="*/ 188376 w 304800"/>
              <a:gd name="T7" fmla="*/ 116424 h 304800"/>
              <a:gd name="T8" fmla="*/ 304800 w 304800"/>
              <a:gd name="T9" fmla="*/ 116423 h 304800"/>
              <a:gd name="T10" fmla="*/ 210611 w 304800"/>
              <a:gd name="T11" fmla="*/ 188376 h 304800"/>
              <a:gd name="T12" fmla="*/ 246588 w 304800"/>
              <a:gd name="T13" fmla="*/ 304799 h 304800"/>
              <a:gd name="T14" fmla="*/ 152400 w 304800"/>
              <a:gd name="T15" fmla="*/ 232845 h 304800"/>
              <a:gd name="T16" fmla="*/ 58212 w 304800"/>
              <a:gd name="T17" fmla="*/ 304799 h 304800"/>
              <a:gd name="T18" fmla="*/ 94189 w 304800"/>
              <a:gd name="T19" fmla="*/ 188376 h 304800"/>
              <a:gd name="T20" fmla="*/ 0 w 304800"/>
              <a:gd name="T21" fmla="*/ 116423 h 3048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04800" h="304800">
                <a:moveTo>
                  <a:pt x="0" y="116423"/>
                </a:moveTo>
                <a:lnTo>
                  <a:pt x="116424" y="116424"/>
                </a:lnTo>
                <a:lnTo>
                  <a:pt x="152400" y="0"/>
                </a:lnTo>
                <a:lnTo>
                  <a:pt x="188376" y="116424"/>
                </a:lnTo>
                <a:lnTo>
                  <a:pt x="304800" y="116423"/>
                </a:lnTo>
                <a:lnTo>
                  <a:pt x="210611" y="188376"/>
                </a:lnTo>
                <a:lnTo>
                  <a:pt x="246588" y="304799"/>
                </a:lnTo>
                <a:lnTo>
                  <a:pt x="152400" y="232845"/>
                </a:lnTo>
                <a:lnTo>
                  <a:pt x="58212" y="304799"/>
                </a:lnTo>
                <a:lnTo>
                  <a:pt x="94189" y="188376"/>
                </a:lnTo>
                <a:lnTo>
                  <a:pt x="0" y="116423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9" name="AutoShape 22"/>
          <p:cNvSpPr>
            <a:spLocks noChangeArrowheads="1"/>
          </p:cNvSpPr>
          <p:nvPr/>
        </p:nvSpPr>
        <p:spPr bwMode="auto">
          <a:xfrm>
            <a:off x="6529388" y="2871760"/>
            <a:ext cx="304800" cy="304800"/>
          </a:xfrm>
          <a:custGeom>
            <a:avLst/>
            <a:gdLst>
              <a:gd name="T0" fmla="*/ 0 w 304800"/>
              <a:gd name="T1" fmla="*/ 116423 h 304800"/>
              <a:gd name="T2" fmla="*/ 116424 w 304800"/>
              <a:gd name="T3" fmla="*/ 116424 h 304800"/>
              <a:gd name="T4" fmla="*/ 152400 w 304800"/>
              <a:gd name="T5" fmla="*/ 0 h 304800"/>
              <a:gd name="T6" fmla="*/ 188376 w 304800"/>
              <a:gd name="T7" fmla="*/ 116424 h 304800"/>
              <a:gd name="T8" fmla="*/ 304800 w 304800"/>
              <a:gd name="T9" fmla="*/ 116423 h 304800"/>
              <a:gd name="T10" fmla="*/ 210611 w 304800"/>
              <a:gd name="T11" fmla="*/ 188376 h 304800"/>
              <a:gd name="T12" fmla="*/ 246588 w 304800"/>
              <a:gd name="T13" fmla="*/ 304799 h 304800"/>
              <a:gd name="T14" fmla="*/ 152400 w 304800"/>
              <a:gd name="T15" fmla="*/ 232845 h 304800"/>
              <a:gd name="T16" fmla="*/ 58212 w 304800"/>
              <a:gd name="T17" fmla="*/ 304799 h 304800"/>
              <a:gd name="T18" fmla="*/ 94189 w 304800"/>
              <a:gd name="T19" fmla="*/ 188376 h 304800"/>
              <a:gd name="T20" fmla="*/ 0 w 304800"/>
              <a:gd name="T21" fmla="*/ 116423 h 3048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04800" h="304800">
                <a:moveTo>
                  <a:pt x="0" y="116423"/>
                </a:moveTo>
                <a:lnTo>
                  <a:pt x="116424" y="116424"/>
                </a:lnTo>
                <a:lnTo>
                  <a:pt x="152400" y="0"/>
                </a:lnTo>
                <a:lnTo>
                  <a:pt x="188376" y="116424"/>
                </a:lnTo>
                <a:lnTo>
                  <a:pt x="304800" y="116423"/>
                </a:lnTo>
                <a:lnTo>
                  <a:pt x="210611" y="188376"/>
                </a:lnTo>
                <a:lnTo>
                  <a:pt x="246588" y="304799"/>
                </a:lnTo>
                <a:lnTo>
                  <a:pt x="152400" y="232845"/>
                </a:lnTo>
                <a:lnTo>
                  <a:pt x="58212" y="304799"/>
                </a:lnTo>
                <a:lnTo>
                  <a:pt x="94189" y="188376"/>
                </a:lnTo>
                <a:lnTo>
                  <a:pt x="0" y="116423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0" name="AutoShape 22"/>
          <p:cNvSpPr>
            <a:spLocks noChangeArrowheads="1"/>
          </p:cNvSpPr>
          <p:nvPr/>
        </p:nvSpPr>
        <p:spPr bwMode="auto">
          <a:xfrm>
            <a:off x="509588" y="2896393"/>
            <a:ext cx="304800" cy="304800"/>
          </a:xfrm>
          <a:custGeom>
            <a:avLst/>
            <a:gdLst>
              <a:gd name="T0" fmla="*/ 0 w 304800"/>
              <a:gd name="T1" fmla="*/ 116423 h 304800"/>
              <a:gd name="T2" fmla="*/ 116424 w 304800"/>
              <a:gd name="T3" fmla="*/ 116424 h 304800"/>
              <a:gd name="T4" fmla="*/ 152400 w 304800"/>
              <a:gd name="T5" fmla="*/ 0 h 304800"/>
              <a:gd name="T6" fmla="*/ 188376 w 304800"/>
              <a:gd name="T7" fmla="*/ 116424 h 304800"/>
              <a:gd name="T8" fmla="*/ 304800 w 304800"/>
              <a:gd name="T9" fmla="*/ 116423 h 304800"/>
              <a:gd name="T10" fmla="*/ 210611 w 304800"/>
              <a:gd name="T11" fmla="*/ 188376 h 304800"/>
              <a:gd name="T12" fmla="*/ 246588 w 304800"/>
              <a:gd name="T13" fmla="*/ 304799 h 304800"/>
              <a:gd name="T14" fmla="*/ 152400 w 304800"/>
              <a:gd name="T15" fmla="*/ 232845 h 304800"/>
              <a:gd name="T16" fmla="*/ 58212 w 304800"/>
              <a:gd name="T17" fmla="*/ 304799 h 304800"/>
              <a:gd name="T18" fmla="*/ 94189 w 304800"/>
              <a:gd name="T19" fmla="*/ 188376 h 304800"/>
              <a:gd name="T20" fmla="*/ 0 w 304800"/>
              <a:gd name="T21" fmla="*/ 116423 h 3048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04800" h="304800">
                <a:moveTo>
                  <a:pt x="0" y="116423"/>
                </a:moveTo>
                <a:lnTo>
                  <a:pt x="116424" y="116424"/>
                </a:lnTo>
                <a:lnTo>
                  <a:pt x="152400" y="0"/>
                </a:lnTo>
                <a:lnTo>
                  <a:pt x="188376" y="116424"/>
                </a:lnTo>
                <a:lnTo>
                  <a:pt x="304800" y="116423"/>
                </a:lnTo>
                <a:lnTo>
                  <a:pt x="210611" y="188376"/>
                </a:lnTo>
                <a:lnTo>
                  <a:pt x="246588" y="304799"/>
                </a:lnTo>
                <a:lnTo>
                  <a:pt x="152400" y="232845"/>
                </a:lnTo>
                <a:lnTo>
                  <a:pt x="58212" y="304799"/>
                </a:lnTo>
                <a:lnTo>
                  <a:pt x="94189" y="188376"/>
                </a:lnTo>
                <a:lnTo>
                  <a:pt x="0" y="116423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2" name="AutoShape 22"/>
          <p:cNvSpPr>
            <a:spLocks noChangeArrowheads="1"/>
          </p:cNvSpPr>
          <p:nvPr/>
        </p:nvSpPr>
        <p:spPr bwMode="auto">
          <a:xfrm>
            <a:off x="5254110" y="3874249"/>
            <a:ext cx="304800" cy="304800"/>
          </a:xfrm>
          <a:custGeom>
            <a:avLst/>
            <a:gdLst>
              <a:gd name="T0" fmla="*/ 0 w 304800"/>
              <a:gd name="T1" fmla="*/ 116423 h 304800"/>
              <a:gd name="T2" fmla="*/ 116424 w 304800"/>
              <a:gd name="T3" fmla="*/ 116424 h 304800"/>
              <a:gd name="T4" fmla="*/ 152400 w 304800"/>
              <a:gd name="T5" fmla="*/ 0 h 304800"/>
              <a:gd name="T6" fmla="*/ 188376 w 304800"/>
              <a:gd name="T7" fmla="*/ 116424 h 304800"/>
              <a:gd name="T8" fmla="*/ 304800 w 304800"/>
              <a:gd name="T9" fmla="*/ 116423 h 304800"/>
              <a:gd name="T10" fmla="*/ 210611 w 304800"/>
              <a:gd name="T11" fmla="*/ 188376 h 304800"/>
              <a:gd name="T12" fmla="*/ 246588 w 304800"/>
              <a:gd name="T13" fmla="*/ 304799 h 304800"/>
              <a:gd name="T14" fmla="*/ 152400 w 304800"/>
              <a:gd name="T15" fmla="*/ 232845 h 304800"/>
              <a:gd name="T16" fmla="*/ 58212 w 304800"/>
              <a:gd name="T17" fmla="*/ 304799 h 304800"/>
              <a:gd name="T18" fmla="*/ 94189 w 304800"/>
              <a:gd name="T19" fmla="*/ 188376 h 304800"/>
              <a:gd name="T20" fmla="*/ 0 w 304800"/>
              <a:gd name="T21" fmla="*/ 116423 h 3048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04800" h="304800">
                <a:moveTo>
                  <a:pt x="0" y="116423"/>
                </a:moveTo>
                <a:lnTo>
                  <a:pt x="116424" y="116424"/>
                </a:lnTo>
                <a:lnTo>
                  <a:pt x="152400" y="0"/>
                </a:lnTo>
                <a:lnTo>
                  <a:pt x="188376" y="116424"/>
                </a:lnTo>
                <a:lnTo>
                  <a:pt x="304800" y="116423"/>
                </a:lnTo>
                <a:lnTo>
                  <a:pt x="210611" y="188376"/>
                </a:lnTo>
                <a:lnTo>
                  <a:pt x="246588" y="304799"/>
                </a:lnTo>
                <a:lnTo>
                  <a:pt x="152400" y="232845"/>
                </a:lnTo>
                <a:lnTo>
                  <a:pt x="58212" y="304799"/>
                </a:lnTo>
                <a:lnTo>
                  <a:pt x="94189" y="188376"/>
                </a:lnTo>
                <a:lnTo>
                  <a:pt x="0" y="116423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3" name="AutoShape 22"/>
          <p:cNvSpPr>
            <a:spLocks noChangeArrowheads="1"/>
          </p:cNvSpPr>
          <p:nvPr/>
        </p:nvSpPr>
        <p:spPr bwMode="auto">
          <a:xfrm>
            <a:off x="918116" y="5674518"/>
            <a:ext cx="304800" cy="304800"/>
          </a:xfrm>
          <a:custGeom>
            <a:avLst/>
            <a:gdLst>
              <a:gd name="T0" fmla="*/ 0 w 304800"/>
              <a:gd name="T1" fmla="*/ 116423 h 304800"/>
              <a:gd name="T2" fmla="*/ 116424 w 304800"/>
              <a:gd name="T3" fmla="*/ 116424 h 304800"/>
              <a:gd name="T4" fmla="*/ 152400 w 304800"/>
              <a:gd name="T5" fmla="*/ 0 h 304800"/>
              <a:gd name="T6" fmla="*/ 188376 w 304800"/>
              <a:gd name="T7" fmla="*/ 116424 h 304800"/>
              <a:gd name="T8" fmla="*/ 304800 w 304800"/>
              <a:gd name="T9" fmla="*/ 116423 h 304800"/>
              <a:gd name="T10" fmla="*/ 210611 w 304800"/>
              <a:gd name="T11" fmla="*/ 188376 h 304800"/>
              <a:gd name="T12" fmla="*/ 246588 w 304800"/>
              <a:gd name="T13" fmla="*/ 304799 h 304800"/>
              <a:gd name="T14" fmla="*/ 152400 w 304800"/>
              <a:gd name="T15" fmla="*/ 232845 h 304800"/>
              <a:gd name="T16" fmla="*/ 58212 w 304800"/>
              <a:gd name="T17" fmla="*/ 304799 h 304800"/>
              <a:gd name="T18" fmla="*/ 94189 w 304800"/>
              <a:gd name="T19" fmla="*/ 188376 h 304800"/>
              <a:gd name="T20" fmla="*/ 0 w 304800"/>
              <a:gd name="T21" fmla="*/ 116423 h 3048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04800" h="304800">
                <a:moveTo>
                  <a:pt x="0" y="116423"/>
                </a:moveTo>
                <a:lnTo>
                  <a:pt x="116424" y="116424"/>
                </a:lnTo>
                <a:lnTo>
                  <a:pt x="152400" y="0"/>
                </a:lnTo>
                <a:lnTo>
                  <a:pt x="188376" y="116424"/>
                </a:lnTo>
                <a:lnTo>
                  <a:pt x="304800" y="116423"/>
                </a:lnTo>
                <a:lnTo>
                  <a:pt x="210611" y="188376"/>
                </a:lnTo>
                <a:lnTo>
                  <a:pt x="246588" y="304799"/>
                </a:lnTo>
                <a:lnTo>
                  <a:pt x="152400" y="232845"/>
                </a:lnTo>
                <a:lnTo>
                  <a:pt x="58212" y="304799"/>
                </a:lnTo>
                <a:lnTo>
                  <a:pt x="94189" y="188376"/>
                </a:lnTo>
                <a:lnTo>
                  <a:pt x="0" y="116423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4" name="TextBox 48"/>
          <p:cNvSpPr txBox="1">
            <a:spLocks noChangeArrowheads="1"/>
          </p:cNvSpPr>
          <p:nvPr/>
        </p:nvSpPr>
        <p:spPr bwMode="auto">
          <a:xfrm>
            <a:off x="1222916" y="5675673"/>
            <a:ext cx="16377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 dirty="0" smtClean="0"/>
              <a:t>Developing RTTs</a:t>
            </a:r>
            <a:endParaRPr lang="en-US" sz="1400" b="1" dirty="0"/>
          </a:p>
        </p:txBody>
      </p:sp>
      <p:sp>
        <p:nvSpPr>
          <p:cNvPr id="67" name="AutoShape 7"/>
          <p:cNvSpPr>
            <a:spLocks noChangeArrowheads="1"/>
          </p:cNvSpPr>
          <p:nvPr/>
        </p:nvSpPr>
        <p:spPr bwMode="auto">
          <a:xfrm>
            <a:off x="6605588" y="3048793"/>
            <a:ext cx="304800" cy="304800"/>
          </a:xfrm>
          <a:custGeom>
            <a:avLst/>
            <a:gdLst>
              <a:gd name="T0" fmla="*/ 0 w 304800"/>
              <a:gd name="T1" fmla="*/ 116423 h 304800"/>
              <a:gd name="T2" fmla="*/ 116424 w 304800"/>
              <a:gd name="T3" fmla="*/ 116424 h 304800"/>
              <a:gd name="T4" fmla="*/ 152400 w 304800"/>
              <a:gd name="T5" fmla="*/ 0 h 304800"/>
              <a:gd name="T6" fmla="*/ 188376 w 304800"/>
              <a:gd name="T7" fmla="*/ 116424 h 304800"/>
              <a:gd name="T8" fmla="*/ 304800 w 304800"/>
              <a:gd name="T9" fmla="*/ 116423 h 304800"/>
              <a:gd name="T10" fmla="*/ 210611 w 304800"/>
              <a:gd name="T11" fmla="*/ 188376 h 304800"/>
              <a:gd name="T12" fmla="*/ 246588 w 304800"/>
              <a:gd name="T13" fmla="*/ 304799 h 304800"/>
              <a:gd name="T14" fmla="*/ 152400 w 304800"/>
              <a:gd name="T15" fmla="*/ 232845 h 304800"/>
              <a:gd name="T16" fmla="*/ 58212 w 304800"/>
              <a:gd name="T17" fmla="*/ 304799 h 304800"/>
              <a:gd name="T18" fmla="*/ 94189 w 304800"/>
              <a:gd name="T19" fmla="*/ 188376 h 304800"/>
              <a:gd name="T20" fmla="*/ 0 w 304800"/>
              <a:gd name="T21" fmla="*/ 116423 h 3048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04800" h="304800">
                <a:moveTo>
                  <a:pt x="0" y="116423"/>
                </a:moveTo>
                <a:lnTo>
                  <a:pt x="116424" y="116424"/>
                </a:lnTo>
                <a:lnTo>
                  <a:pt x="152400" y="0"/>
                </a:lnTo>
                <a:lnTo>
                  <a:pt x="188376" y="116424"/>
                </a:lnTo>
                <a:lnTo>
                  <a:pt x="304800" y="116423"/>
                </a:lnTo>
                <a:lnTo>
                  <a:pt x="210611" y="188376"/>
                </a:lnTo>
                <a:lnTo>
                  <a:pt x="246588" y="304799"/>
                </a:lnTo>
                <a:lnTo>
                  <a:pt x="152400" y="232845"/>
                </a:lnTo>
                <a:lnTo>
                  <a:pt x="58212" y="304799"/>
                </a:lnTo>
                <a:lnTo>
                  <a:pt x="94189" y="188376"/>
                </a:lnTo>
                <a:lnTo>
                  <a:pt x="0" y="116423"/>
                </a:lnTo>
                <a:close/>
              </a:path>
            </a:pathLst>
          </a:custGeom>
          <a:gradFill rotWithShape="1">
            <a:gsLst>
              <a:gs pos="0">
                <a:srgbClr val="FF0000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0" name="AutoShape 22"/>
          <p:cNvSpPr>
            <a:spLocks noChangeArrowheads="1"/>
          </p:cNvSpPr>
          <p:nvPr/>
        </p:nvSpPr>
        <p:spPr bwMode="auto">
          <a:xfrm>
            <a:off x="3313643" y="2669887"/>
            <a:ext cx="304800" cy="304800"/>
          </a:xfrm>
          <a:custGeom>
            <a:avLst/>
            <a:gdLst>
              <a:gd name="T0" fmla="*/ 0 w 304800"/>
              <a:gd name="T1" fmla="*/ 116423 h 304800"/>
              <a:gd name="T2" fmla="*/ 116424 w 304800"/>
              <a:gd name="T3" fmla="*/ 116424 h 304800"/>
              <a:gd name="T4" fmla="*/ 152400 w 304800"/>
              <a:gd name="T5" fmla="*/ 0 h 304800"/>
              <a:gd name="T6" fmla="*/ 188376 w 304800"/>
              <a:gd name="T7" fmla="*/ 116424 h 304800"/>
              <a:gd name="T8" fmla="*/ 304800 w 304800"/>
              <a:gd name="T9" fmla="*/ 116423 h 304800"/>
              <a:gd name="T10" fmla="*/ 210611 w 304800"/>
              <a:gd name="T11" fmla="*/ 188376 h 304800"/>
              <a:gd name="T12" fmla="*/ 246588 w 304800"/>
              <a:gd name="T13" fmla="*/ 304799 h 304800"/>
              <a:gd name="T14" fmla="*/ 152400 w 304800"/>
              <a:gd name="T15" fmla="*/ 232845 h 304800"/>
              <a:gd name="T16" fmla="*/ 58212 w 304800"/>
              <a:gd name="T17" fmla="*/ 304799 h 304800"/>
              <a:gd name="T18" fmla="*/ 94189 w 304800"/>
              <a:gd name="T19" fmla="*/ 188376 h 304800"/>
              <a:gd name="T20" fmla="*/ 0 w 304800"/>
              <a:gd name="T21" fmla="*/ 116423 h 3048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04800" h="304800">
                <a:moveTo>
                  <a:pt x="0" y="116423"/>
                </a:moveTo>
                <a:lnTo>
                  <a:pt x="116424" y="116424"/>
                </a:lnTo>
                <a:lnTo>
                  <a:pt x="152400" y="0"/>
                </a:lnTo>
                <a:lnTo>
                  <a:pt x="188376" y="116424"/>
                </a:lnTo>
                <a:lnTo>
                  <a:pt x="304800" y="116423"/>
                </a:lnTo>
                <a:lnTo>
                  <a:pt x="210611" y="188376"/>
                </a:lnTo>
                <a:lnTo>
                  <a:pt x="246588" y="304799"/>
                </a:lnTo>
                <a:lnTo>
                  <a:pt x="152400" y="232845"/>
                </a:lnTo>
                <a:lnTo>
                  <a:pt x="58212" y="304799"/>
                </a:lnTo>
                <a:lnTo>
                  <a:pt x="94189" y="188376"/>
                </a:lnTo>
                <a:lnTo>
                  <a:pt x="0" y="116423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097" name="AutoShape 25"/>
          <p:cNvSpPr>
            <a:spLocks noChangeArrowheads="1"/>
          </p:cNvSpPr>
          <p:nvPr/>
        </p:nvSpPr>
        <p:spPr bwMode="auto">
          <a:xfrm>
            <a:off x="3481388" y="2804846"/>
            <a:ext cx="304800" cy="304800"/>
          </a:xfrm>
          <a:custGeom>
            <a:avLst/>
            <a:gdLst>
              <a:gd name="T0" fmla="*/ 0 w 304800"/>
              <a:gd name="T1" fmla="*/ 116423 h 304800"/>
              <a:gd name="T2" fmla="*/ 116424 w 304800"/>
              <a:gd name="T3" fmla="*/ 116424 h 304800"/>
              <a:gd name="T4" fmla="*/ 152400 w 304800"/>
              <a:gd name="T5" fmla="*/ 0 h 304800"/>
              <a:gd name="T6" fmla="*/ 188376 w 304800"/>
              <a:gd name="T7" fmla="*/ 116424 h 304800"/>
              <a:gd name="T8" fmla="*/ 304800 w 304800"/>
              <a:gd name="T9" fmla="*/ 116423 h 304800"/>
              <a:gd name="T10" fmla="*/ 210611 w 304800"/>
              <a:gd name="T11" fmla="*/ 188376 h 304800"/>
              <a:gd name="T12" fmla="*/ 246588 w 304800"/>
              <a:gd name="T13" fmla="*/ 304799 h 304800"/>
              <a:gd name="T14" fmla="*/ 152400 w 304800"/>
              <a:gd name="T15" fmla="*/ 232845 h 304800"/>
              <a:gd name="T16" fmla="*/ 58212 w 304800"/>
              <a:gd name="T17" fmla="*/ 304799 h 304800"/>
              <a:gd name="T18" fmla="*/ 94189 w 304800"/>
              <a:gd name="T19" fmla="*/ 188376 h 304800"/>
              <a:gd name="T20" fmla="*/ 0 w 304800"/>
              <a:gd name="T21" fmla="*/ 116423 h 3048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04800" h="304800">
                <a:moveTo>
                  <a:pt x="0" y="116423"/>
                </a:moveTo>
                <a:lnTo>
                  <a:pt x="116424" y="116424"/>
                </a:lnTo>
                <a:lnTo>
                  <a:pt x="152400" y="0"/>
                </a:lnTo>
                <a:lnTo>
                  <a:pt x="188376" y="116424"/>
                </a:lnTo>
                <a:lnTo>
                  <a:pt x="304800" y="116423"/>
                </a:lnTo>
                <a:lnTo>
                  <a:pt x="210611" y="188376"/>
                </a:lnTo>
                <a:lnTo>
                  <a:pt x="246588" y="304799"/>
                </a:lnTo>
                <a:lnTo>
                  <a:pt x="152400" y="232845"/>
                </a:lnTo>
                <a:lnTo>
                  <a:pt x="58212" y="304799"/>
                </a:lnTo>
                <a:lnTo>
                  <a:pt x="94189" y="188376"/>
                </a:lnTo>
                <a:lnTo>
                  <a:pt x="0" y="116423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9" name="AutoShape 22"/>
          <p:cNvSpPr>
            <a:spLocks noChangeArrowheads="1"/>
          </p:cNvSpPr>
          <p:nvPr/>
        </p:nvSpPr>
        <p:spPr bwMode="auto">
          <a:xfrm>
            <a:off x="3176588" y="2804846"/>
            <a:ext cx="304800" cy="304800"/>
          </a:xfrm>
          <a:custGeom>
            <a:avLst/>
            <a:gdLst>
              <a:gd name="T0" fmla="*/ 0 w 304800"/>
              <a:gd name="T1" fmla="*/ 116423 h 304800"/>
              <a:gd name="T2" fmla="*/ 116424 w 304800"/>
              <a:gd name="T3" fmla="*/ 116424 h 304800"/>
              <a:gd name="T4" fmla="*/ 152400 w 304800"/>
              <a:gd name="T5" fmla="*/ 0 h 304800"/>
              <a:gd name="T6" fmla="*/ 188376 w 304800"/>
              <a:gd name="T7" fmla="*/ 116424 h 304800"/>
              <a:gd name="T8" fmla="*/ 304800 w 304800"/>
              <a:gd name="T9" fmla="*/ 116423 h 304800"/>
              <a:gd name="T10" fmla="*/ 210611 w 304800"/>
              <a:gd name="T11" fmla="*/ 188376 h 304800"/>
              <a:gd name="T12" fmla="*/ 246588 w 304800"/>
              <a:gd name="T13" fmla="*/ 304799 h 304800"/>
              <a:gd name="T14" fmla="*/ 152400 w 304800"/>
              <a:gd name="T15" fmla="*/ 232845 h 304800"/>
              <a:gd name="T16" fmla="*/ 58212 w 304800"/>
              <a:gd name="T17" fmla="*/ 304799 h 304800"/>
              <a:gd name="T18" fmla="*/ 94189 w 304800"/>
              <a:gd name="T19" fmla="*/ 188376 h 304800"/>
              <a:gd name="T20" fmla="*/ 0 w 304800"/>
              <a:gd name="T21" fmla="*/ 116423 h 3048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04800" h="304800">
                <a:moveTo>
                  <a:pt x="0" y="116423"/>
                </a:moveTo>
                <a:lnTo>
                  <a:pt x="116424" y="116424"/>
                </a:lnTo>
                <a:lnTo>
                  <a:pt x="152400" y="0"/>
                </a:lnTo>
                <a:lnTo>
                  <a:pt x="188376" y="116424"/>
                </a:lnTo>
                <a:lnTo>
                  <a:pt x="304800" y="116423"/>
                </a:lnTo>
                <a:lnTo>
                  <a:pt x="210611" y="188376"/>
                </a:lnTo>
                <a:lnTo>
                  <a:pt x="246588" y="304799"/>
                </a:lnTo>
                <a:lnTo>
                  <a:pt x="152400" y="232845"/>
                </a:lnTo>
                <a:lnTo>
                  <a:pt x="58212" y="304799"/>
                </a:lnTo>
                <a:lnTo>
                  <a:pt x="94189" y="188376"/>
                </a:lnTo>
                <a:lnTo>
                  <a:pt x="0" y="116423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228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T</a:t>
            </a:r>
            <a:r>
              <a:rPr lang="en-US" sz="4000" dirty="0" smtClean="0"/>
              <a:t>he </a:t>
            </a:r>
            <a:r>
              <a:rPr lang="en-US" sz="4000" dirty="0"/>
              <a:t>role residency programs play in providing physicians in rural American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right people</a:t>
            </a:r>
          </a:p>
          <a:p>
            <a:pPr lvl="1"/>
            <a:r>
              <a:rPr lang="en-US" dirty="0" smtClean="0"/>
              <a:t>Where do they come from </a:t>
            </a:r>
          </a:p>
          <a:p>
            <a:pPr lvl="1"/>
            <a:r>
              <a:rPr lang="en-US" dirty="0" smtClean="0"/>
              <a:t>Why do they come here</a:t>
            </a:r>
          </a:p>
          <a:p>
            <a:pPr lvl="1"/>
            <a:r>
              <a:rPr lang="en-US" dirty="0" smtClean="0"/>
              <a:t>How do they fit in and settle</a:t>
            </a:r>
          </a:p>
          <a:p>
            <a:r>
              <a:rPr lang="en-US" dirty="0" smtClean="0"/>
              <a:t>With the right skills</a:t>
            </a:r>
          </a:p>
          <a:p>
            <a:pPr lvl="1"/>
            <a:r>
              <a:rPr lang="en-US" dirty="0" smtClean="0"/>
              <a:t>Curriculum and mentorship</a:t>
            </a:r>
          </a:p>
          <a:p>
            <a:pPr lvl="2"/>
            <a:r>
              <a:rPr lang="en-US" dirty="0" smtClean="0"/>
              <a:t>Competence and confidence</a:t>
            </a:r>
          </a:p>
          <a:p>
            <a:r>
              <a:rPr lang="en-US" dirty="0" smtClean="0"/>
              <a:t>In the right places</a:t>
            </a:r>
          </a:p>
          <a:p>
            <a:pPr lvl="1"/>
            <a:r>
              <a:rPr lang="en-US" dirty="0" smtClean="0"/>
              <a:t>“Train to Remain” is “</a:t>
            </a:r>
            <a:r>
              <a:rPr lang="en-US" dirty="0" err="1" smtClean="0"/>
              <a:t>Recruitention</a:t>
            </a:r>
            <a:r>
              <a:rPr lang="en-US" dirty="0" smtClean="0"/>
              <a:t>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5182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60020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Learn how State Offices of Rural Health and State Rural Health Associations can support residency programs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90800"/>
            <a:ext cx="8229600" cy="3535363"/>
          </a:xfrm>
        </p:spPr>
        <p:txBody>
          <a:bodyPr/>
          <a:lstStyle/>
          <a:p>
            <a:r>
              <a:rPr lang="en-US" dirty="0" smtClean="0"/>
              <a:t>What are SORHs and SRHAs doing </a:t>
            </a:r>
            <a:r>
              <a:rPr lang="en-US" dirty="0"/>
              <a:t>or have </a:t>
            </a:r>
            <a:r>
              <a:rPr lang="en-US" dirty="0" smtClean="0"/>
              <a:t>you done </a:t>
            </a:r>
            <a:r>
              <a:rPr lang="en-US" dirty="0"/>
              <a:t>in this </a:t>
            </a:r>
            <a:r>
              <a:rPr lang="en-US" dirty="0" smtClean="0"/>
              <a:t>area?</a:t>
            </a:r>
          </a:p>
          <a:p>
            <a:r>
              <a:rPr lang="en-US" dirty="0"/>
              <a:t>A</a:t>
            </a:r>
            <a:r>
              <a:rPr lang="en-US" dirty="0" smtClean="0"/>
              <a:t>re there practices </a:t>
            </a:r>
            <a:r>
              <a:rPr lang="en-US" dirty="0"/>
              <a:t>or ways that SORHs </a:t>
            </a:r>
            <a:r>
              <a:rPr lang="en-US" dirty="0" smtClean="0"/>
              <a:t>and SRHAs can </a:t>
            </a:r>
            <a:r>
              <a:rPr lang="en-US" dirty="0"/>
              <a:t>learn from each </a:t>
            </a:r>
            <a:r>
              <a:rPr lang="en-US" dirty="0" smtClean="0"/>
              <a:t>other?</a:t>
            </a:r>
          </a:p>
          <a:p>
            <a:r>
              <a:rPr lang="en-US" dirty="0"/>
              <a:t>W</a:t>
            </a:r>
            <a:r>
              <a:rPr lang="en-US" dirty="0" smtClean="0"/>
              <a:t>hat </a:t>
            </a:r>
            <a:r>
              <a:rPr lang="en-US" dirty="0"/>
              <a:t>support </a:t>
            </a:r>
            <a:r>
              <a:rPr lang="en-US" dirty="0" smtClean="0"/>
              <a:t>or resources might SORHs and SRHAs need in the efforts?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745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Best Practices </a:t>
            </a:r>
            <a:br>
              <a:rPr lang="en-US" dirty="0" smtClean="0"/>
            </a:br>
            <a:r>
              <a:rPr lang="en-US" dirty="0" smtClean="0"/>
              <a:t>(and Addressing Tough Challenges)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Examples of what works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Examples of </a:t>
            </a:r>
            <a:r>
              <a:rPr lang="en-US" dirty="0" smtClean="0"/>
              <a:t>obstacles or barriers </a:t>
            </a:r>
            <a:r>
              <a:rPr lang="en-US" dirty="0"/>
              <a:t>in what ought to work </a:t>
            </a:r>
            <a:r>
              <a:rPr lang="en-US" dirty="0" smtClean="0"/>
              <a:t>well (but hasn’t so far):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95788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Next Steps and Taking it Forward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“RTTs: What SORHs Need to Know</a:t>
            </a:r>
            <a:r>
              <a:rPr lang="en-US" dirty="0" smtClean="0"/>
              <a:t>”</a:t>
            </a:r>
          </a:p>
          <a:p>
            <a:pPr lvl="1"/>
            <a:r>
              <a:rPr lang="en-US" dirty="0"/>
              <a:t>What we all need to know to be working together</a:t>
            </a:r>
            <a:r>
              <a:rPr lang="en-US" dirty="0" smtClean="0"/>
              <a:t>…</a:t>
            </a:r>
          </a:p>
          <a:p>
            <a:pPr lvl="1"/>
            <a:r>
              <a:rPr lang="en-US" dirty="0"/>
              <a:t>NOSORH Annual Meeting: October 28</a:t>
            </a:r>
            <a:r>
              <a:rPr lang="en-US" baseline="30000" dirty="0"/>
              <a:t>th</a:t>
            </a:r>
            <a:r>
              <a:rPr lang="en-US" dirty="0"/>
              <a:t> 1:</a:t>
            </a:r>
            <a:r>
              <a:rPr lang="en-US" dirty="0" smtClean="0"/>
              <a:t>30pm</a:t>
            </a:r>
            <a:endParaRPr lang="en-US" dirty="0"/>
          </a:p>
          <a:p>
            <a:r>
              <a:rPr lang="en-US" dirty="0" smtClean="0"/>
              <a:t>We will present comments </a:t>
            </a:r>
            <a:r>
              <a:rPr lang="en-US" dirty="0"/>
              <a:t>that participants at the </a:t>
            </a:r>
            <a:r>
              <a:rPr lang="en-US" dirty="0" smtClean="0"/>
              <a:t>2014 RTT Conclave </a:t>
            </a:r>
            <a:r>
              <a:rPr lang="en-US" dirty="0"/>
              <a:t>made about challenges and opportunities for supporting rural </a:t>
            </a:r>
            <a:r>
              <a:rPr lang="en-US" dirty="0" smtClean="0"/>
              <a:t>GME</a:t>
            </a:r>
          </a:p>
          <a:p>
            <a:r>
              <a:rPr lang="en-US" dirty="0" smtClean="0"/>
              <a:t>Comments from this NOSORH webinar will also be shared for further discussion and follow 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6138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and Comments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57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538163"/>
            <a:ext cx="9144000" cy="1509712"/>
          </a:xfrm>
          <a:prstGeom prst="rect">
            <a:avLst/>
          </a:prstGeom>
        </p:spPr>
        <p:txBody>
          <a:bodyPr lIns="36576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b="1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RTT Technical Assistance Program</a:t>
            </a:r>
            <a:br>
              <a:rPr lang="en-US" b="1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2000" smtClean="0">
                <a:solidFill>
                  <a:prstClr val="black"/>
                </a:solidFill>
              </a:rPr>
              <a:t>“A consortium of organizations and individuals committed to sustaining RTTs as a strategy in rural medical education”</a:t>
            </a:r>
            <a:endParaRPr lang="en-US" sz="2000" b="1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grpSp>
        <p:nvGrpSpPr>
          <p:cNvPr id="70658" name="Group 2"/>
          <p:cNvGrpSpPr>
            <a:grpSpLocks/>
          </p:cNvGrpSpPr>
          <p:nvPr/>
        </p:nvGrpSpPr>
        <p:grpSpPr bwMode="auto">
          <a:xfrm>
            <a:off x="1687513" y="2422525"/>
            <a:ext cx="3430587" cy="2684463"/>
            <a:chOff x="2144033" y="2522959"/>
            <a:chExt cx="4952271" cy="3345368"/>
          </a:xfrm>
        </p:grpSpPr>
        <p:pic>
          <p:nvPicPr>
            <p:cNvPr id="70663" name="Picture 3" descr="WWAMI Logo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5500" y="5255742"/>
              <a:ext cx="2180804" cy="612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0665" name="Picture 5" descr="RAC Logo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5500" y="2522959"/>
              <a:ext cx="1986126" cy="5999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0666" name="Picture 6" descr="NRHA Logo.gi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4033" y="2522959"/>
              <a:ext cx="1227271" cy="674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0667" name="Picture 7" descr="RTT_Logo_-_Final.jp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2686" y="3306205"/>
              <a:ext cx="3492112" cy="1539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Left-Right Arrow 8"/>
          <p:cNvSpPr/>
          <p:nvPr/>
        </p:nvSpPr>
        <p:spPr>
          <a:xfrm>
            <a:off x="5118100" y="3509963"/>
            <a:ext cx="781050" cy="307975"/>
          </a:xfrm>
          <a:prstGeom prst="leftRightArrow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0660" name="TextBox 14"/>
          <p:cNvSpPr txBox="1">
            <a:spLocks noChangeArrowheads="1"/>
          </p:cNvSpPr>
          <p:nvPr/>
        </p:nvSpPr>
        <p:spPr bwMode="auto">
          <a:xfrm>
            <a:off x="6305550" y="3962400"/>
            <a:ext cx="18970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000000"/>
                </a:solidFill>
              </a:rPr>
              <a:t>Office of Rural Health Policy</a:t>
            </a:r>
          </a:p>
        </p:txBody>
      </p:sp>
      <p:pic>
        <p:nvPicPr>
          <p:cNvPr id="11" name="Picture 10" descr="hrsa_Logo_only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550" y="3254375"/>
            <a:ext cx="1679575" cy="51117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0662" name="TextBox 10"/>
          <p:cNvSpPr txBox="1">
            <a:spLocks noChangeArrowheads="1"/>
          </p:cNvSpPr>
          <p:nvPr/>
        </p:nvSpPr>
        <p:spPr bwMode="auto">
          <a:xfrm>
            <a:off x="2922588" y="5827713"/>
            <a:ext cx="3302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000" u="sng">
                <a:solidFill>
                  <a:srgbClr val="0000FF"/>
                </a:solidFill>
              </a:rPr>
              <a:t>http://www.raconline.org/rtt/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512" y="4282963"/>
            <a:ext cx="706307" cy="82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075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dirty="0"/>
              <a:t>Learn about osteopathic and allopathic primary care physician residency training</a:t>
            </a:r>
          </a:p>
          <a:p>
            <a:pPr lvl="0"/>
            <a:r>
              <a:rPr lang="en-US" dirty="0"/>
              <a:t>Discuss the current status of rural family physician workforce</a:t>
            </a:r>
          </a:p>
          <a:p>
            <a:pPr lvl="0"/>
            <a:r>
              <a:rPr lang="en-US" dirty="0"/>
              <a:t>Understand the role residency programs play in providing physicians in rural American</a:t>
            </a:r>
          </a:p>
          <a:p>
            <a:pPr lvl="0"/>
            <a:r>
              <a:rPr lang="en-US" dirty="0"/>
              <a:t>Learn how State Offices of Rural Health and State Rural Health Associations can support residency </a:t>
            </a:r>
            <a:r>
              <a:rPr lang="en-US" dirty="0" smtClean="0"/>
              <a:t>programs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0672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>
            <a:noAutofit/>
          </a:bodyPr>
          <a:lstStyle/>
          <a:p>
            <a:r>
              <a:rPr lang="en-US" sz="3600" dirty="0"/>
              <a:t>O</a:t>
            </a:r>
            <a:r>
              <a:rPr lang="en-US" sz="3600" dirty="0" smtClean="0"/>
              <a:t>steopathic </a:t>
            </a:r>
            <a:r>
              <a:rPr lang="en-US" sz="3600" dirty="0"/>
              <a:t>and allopathic primary care physician residency training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Pre-med (“before Medical School”)</a:t>
            </a:r>
          </a:p>
          <a:p>
            <a:pPr lvl="1"/>
            <a:r>
              <a:rPr lang="en-US" dirty="0" smtClean="0"/>
              <a:t>Role of SORHs, SRHAs, AHECs and other partners</a:t>
            </a:r>
          </a:p>
          <a:p>
            <a:r>
              <a:rPr lang="en-US" dirty="0" smtClean="0"/>
              <a:t>Medical students </a:t>
            </a:r>
          </a:p>
          <a:p>
            <a:pPr lvl="1"/>
            <a:r>
              <a:rPr lang="en-US" dirty="0" smtClean="0"/>
              <a:t>Allopathic</a:t>
            </a:r>
          </a:p>
          <a:p>
            <a:pPr lvl="1"/>
            <a:r>
              <a:rPr lang="en-US" dirty="0" smtClean="0"/>
              <a:t>Osteopathic</a:t>
            </a:r>
          </a:p>
          <a:p>
            <a:r>
              <a:rPr lang="en-US" dirty="0" smtClean="0"/>
              <a:t>Resident training</a:t>
            </a:r>
          </a:p>
          <a:p>
            <a:pPr lvl="1"/>
            <a:r>
              <a:rPr lang="en-US" dirty="0" smtClean="0"/>
              <a:t>Allopathic</a:t>
            </a:r>
          </a:p>
          <a:p>
            <a:pPr lvl="2"/>
            <a:r>
              <a:rPr lang="en-US" dirty="0" smtClean="0"/>
              <a:t>RTTs (1-2 as the exception)</a:t>
            </a:r>
          </a:p>
          <a:p>
            <a:pPr lvl="1"/>
            <a:r>
              <a:rPr lang="en-US" dirty="0" smtClean="0"/>
              <a:t>Osteopathic</a:t>
            </a:r>
          </a:p>
          <a:p>
            <a:pPr lvl="2"/>
            <a:r>
              <a:rPr lang="en-US" dirty="0" smtClean="0"/>
              <a:t>RTTs (new designation)</a:t>
            </a:r>
          </a:p>
          <a:p>
            <a:r>
              <a:rPr lang="en-US" dirty="0" smtClean="0"/>
              <a:t>Early career physicians</a:t>
            </a:r>
          </a:p>
          <a:p>
            <a:pPr lvl="1"/>
            <a:r>
              <a:rPr lang="en-US" dirty="0" smtClean="0"/>
              <a:t>May need mentoring and support</a:t>
            </a:r>
          </a:p>
          <a:p>
            <a:pPr lvl="1"/>
            <a:r>
              <a:rPr lang="en-US" dirty="0" smtClean="0"/>
              <a:t>May have young families/dynamic lifestyles</a:t>
            </a:r>
          </a:p>
          <a:p>
            <a:pPr lvl="1"/>
            <a:r>
              <a:rPr lang="en-US" dirty="0" smtClean="0"/>
              <a:t>May be connected to teaching and proximal workforce recruitment</a:t>
            </a:r>
          </a:p>
        </p:txBody>
      </p:sp>
    </p:spTree>
    <p:extLst>
      <p:ext uri="{BB962C8B-B14F-4D97-AF65-F5344CB8AC3E}">
        <p14:creationId xmlns:p14="http://schemas.microsoft.com/office/powerpoint/2010/main" val="20028688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 There </a:t>
            </a:r>
            <a:r>
              <a:rPr lang="en-US" dirty="0"/>
              <a:t>D</a:t>
            </a:r>
            <a:r>
              <a:rPr lang="en-US" dirty="0" smtClean="0"/>
              <a:t>ifferences?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Medical Student training</a:t>
            </a:r>
          </a:p>
          <a:p>
            <a:pPr lvl="1"/>
            <a:r>
              <a:rPr lang="en-US" dirty="0" smtClean="0"/>
              <a:t>Supervised patient care</a:t>
            </a:r>
          </a:p>
          <a:p>
            <a:pPr lvl="1"/>
            <a:r>
              <a:rPr lang="en-US" dirty="0" smtClean="0"/>
              <a:t>No orders without co-signature</a:t>
            </a:r>
          </a:p>
          <a:p>
            <a:pPr lvl="1"/>
            <a:r>
              <a:rPr lang="en-US" dirty="0" smtClean="0"/>
              <a:t>May scribe some aspects of medical record</a:t>
            </a:r>
          </a:p>
          <a:p>
            <a:r>
              <a:rPr lang="en-US" dirty="0" smtClean="0"/>
              <a:t>Resident training</a:t>
            </a:r>
          </a:p>
          <a:p>
            <a:pPr lvl="1"/>
            <a:r>
              <a:rPr lang="en-US" dirty="0" smtClean="0"/>
              <a:t>Supervised patient care with more autonomy</a:t>
            </a:r>
          </a:p>
          <a:p>
            <a:pPr lvl="1"/>
            <a:r>
              <a:rPr lang="en-US" dirty="0" smtClean="0"/>
              <a:t>Orders and some prescribing without co-signature</a:t>
            </a:r>
          </a:p>
          <a:p>
            <a:pPr lvl="1"/>
            <a:r>
              <a:rPr lang="en-US" dirty="0" smtClean="0"/>
              <a:t>Some notes independent, some with co-signature</a:t>
            </a:r>
          </a:p>
          <a:p>
            <a:pPr lvl="1"/>
            <a:r>
              <a:rPr lang="en-US" dirty="0" smtClean="0"/>
              <a:t>Own panel of patients if in a rural continuity setting (e.g. RTT)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2490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Difference Does it Make?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Rural Training Tracks (Family Medicine)</a:t>
            </a:r>
          </a:p>
          <a:p>
            <a:pPr lvl="1"/>
            <a:r>
              <a:rPr lang="en-US" dirty="0" smtClean="0"/>
              <a:t>At least 24 months in the rural place</a:t>
            </a:r>
          </a:p>
          <a:p>
            <a:pPr lvl="1"/>
            <a:r>
              <a:rPr lang="en-US" dirty="0" smtClean="0"/>
              <a:t>Continuity of patient care (panel/clinic/PCMH)</a:t>
            </a:r>
          </a:p>
          <a:p>
            <a:r>
              <a:rPr lang="en-US" dirty="0" smtClean="0"/>
              <a:t>Rural Rotations</a:t>
            </a:r>
          </a:p>
          <a:p>
            <a:pPr lvl="1"/>
            <a:r>
              <a:rPr lang="en-US" dirty="0" smtClean="0"/>
              <a:t>Variable time in the rural place</a:t>
            </a:r>
          </a:p>
          <a:p>
            <a:pPr lvl="1"/>
            <a:r>
              <a:rPr lang="en-US" dirty="0" smtClean="0"/>
              <a:t>Variable longitudinal/continuity experience</a:t>
            </a:r>
          </a:p>
          <a:p>
            <a:r>
              <a:rPr lang="en-US" dirty="0" smtClean="0"/>
              <a:t>Rural Recruitment (Interview Days)</a:t>
            </a:r>
          </a:p>
          <a:p>
            <a:pPr lvl="1"/>
            <a:r>
              <a:rPr lang="en-US" dirty="0" smtClean="0"/>
              <a:t>Variable exposure/relationships (bi-directional)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213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01762"/>
          </a:xfrm>
        </p:spPr>
        <p:txBody>
          <a:bodyPr>
            <a:normAutofit fontScale="90000"/>
          </a:bodyPr>
          <a:lstStyle/>
          <a:p>
            <a:r>
              <a:rPr lang="en-US" dirty="0"/>
              <a:t>Discuss the current status of rural family physician workforce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the “state” of your state?</a:t>
            </a:r>
          </a:p>
          <a:p>
            <a:pPr lvl="1"/>
            <a:r>
              <a:rPr lang="en-US" dirty="0" smtClean="0"/>
              <a:t>How is this assessed?</a:t>
            </a:r>
          </a:p>
          <a:p>
            <a:pPr lvl="1"/>
            <a:r>
              <a:rPr lang="en-US" dirty="0" smtClean="0"/>
              <a:t>How is this communicated?</a:t>
            </a:r>
          </a:p>
          <a:p>
            <a:pPr lvl="1"/>
            <a:r>
              <a:rPr lang="en-US" dirty="0" smtClean="0"/>
              <a:t>Who are the stakeholders?</a:t>
            </a:r>
          </a:p>
          <a:p>
            <a:pPr lvl="1"/>
            <a:r>
              <a:rPr lang="en-US" dirty="0" smtClean="0"/>
              <a:t>How are teams formed?</a:t>
            </a:r>
          </a:p>
          <a:p>
            <a:pPr lvl="1"/>
            <a:r>
              <a:rPr lang="en-US" dirty="0" smtClean="0"/>
              <a:t>How are strategies decided?</a:t>
            </a:r>
          </a:p>
          <a:p>
            <a:pPr lvl="1"/>
            <a:r>
              <a:rPr lang="en-US" dirty="0" smtClean="0"/>
              <a:t>Who is executing the plan?</a:t>
            </a:r>
          </a:p>
          <a:p>
            <a:pPr lvl="1"/>
            <a:r>
              <a:rPr lang="en-US" dirty="0" smtClean="0"/>
              <a:t>How are outcomes measured?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2288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RTTs as a </a:t>
            </a:r>
            <a:r>
              <a:rPr lang="en-US" dirty="0"/>
              <a:t>P</a:t>
            </a:r>
            <a:r>
              <a:rPr lang="en-US" dirty="0" smtClean="0"/>
              <a:t>roven </a:t>
            </a:r>
            <a:r>
              <a:rPr lang="en-US" dirty="0"/>
              <a:t>S</a:t>
            </a:r>
            <a:r>
              <a:rPr lang="en-US" dirty="0" smtClean="0"/>
              <a:t>trategy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 least half of RTT Graduates were located in rural areas after graduation; at least two to three times the proportion of Family Medicine graduates overall</a:t>
            </a:r>
          </a:p>
          <a:p>
            <a:r>
              <a:rPr lang="en-US" dirty="0" smtClean="0"/>
              <a:t>High proportions of RTT graduates provided healthcare in designated shortage areas, in safety net facilities and in underserved areas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3416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RTT TA: The Evidence for RTTs</a:t>
            </a:r>
            <a:endParaRPr lang="en-US" dirty="0"/>
          </a:p>
        </p:txBody>
      </p:sp>
      <p:pic>
        <p:nvPicPr>
          <p:cNvPr id="6" name="Content Placeholder 5" descr="rural-family-medicine-training-early-career-outcomes-2013.pd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449" r="-16927" b="33880"/>
          <a:stretch/>
        </p:blipFill>
        <p:spPr>
          <a:xfrm>
            <a:off x="-1390317" y="1600200"/>
            <a:ext cx="11470105" cy="5017168"/>
          </a:xfrm>
        </p:spPr>
      </p:pic>
    </p:spTree>
    <p:extLst>
      <p:ext uri="{BB962C8B-B14F-4D97-AF65-F5344CB8AC3E}">
        <p14:creationId xmlns:p14="http://schemas.microsoft.com/office/powerpoint/2010/main" val="9540232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716</Words>
  <Application>Microsoft Office PowerPoint</Application>
  <PresentationFormat>On-screen Show (4:3)</PresentationFormat>
  <Paragraphs>108</Paragraphs>
  <Slides>17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Strategies for Addressing Primary Care Physician Workforce Shortages in  Rural America </vt:lpstr>
      <vt:lpstr>PowerPoint Presentation</vt:lpstr>
      <vt:lpstr>Objectives</vt:lpstr>
      <vt:lpstr>Osteopathic and allopathic primary care physician residency training </vt:lpstr>
      <vt:lpstr>Are There Differences?</vt:lpstr>
      <vt:lpstr>What Difference Does it Make?</vt:lpstr>
      <vt:lpstr>Discuss the current status of rural family physician workforce </vt:lpstr>
      <vt:lpstr>RTTs as a Proven Strategy</vt:lpstr>
      <vt:lpstr>RTT TA: The Evidence for RTTs</vt:lpstr>
      <vt:lpstr>NOSORH and the RTT TA Project</vt:lpstr>
      <vt:lpstr>PowerPoint Presentation</vt:lpstr>
      <vt:lpstr>PowerPoint Presentation</vt:lpstr>
      <vt:lpstr>The role residency programs play in providing physicians in rural American </vt:lpstr>
      <vt:lpstr>Learn how State Offices of Rural Health and State Rural Health Associations can support residency programs </vt:lpstr>
      <vt:lpstr>Best Practices  (and Addressing Tough Challenges)</vt:lpstr>
      <vt:lpstr>Next Steps and Taking it Forward</vt:lpstr>
      <vt:lpstr>Questions and Comments</vt:lpstr>
    </vt:vector>
  </TitlesOfParts>
  <Company>FMRIdaho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Dave Schmitz MD</dc:creator>
  <cp:lastModifiedBy>Dave Schmitz MD</cp:lastModifiedBy>
  <cp:revision>14</cp:revision>
  <dcterms:created xsi:type="dcterms:W3CDTF">2014-10-05T03:41:32Z</dcterms:created>
  <dcterms:modified xsi:type="dcterms:W3CDTF">2014-10-13T14:01:37Z</dcterms:modified>
</cp:coreProperties>
</file>