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6" r:id="rId3"/>
    <p:sldId id="270" r:id="rId4"/>
    <p:sldId id="258" r:id="rId5"/>
    <p:sldId id="271" r:id="rId6"/>
    <p:sldId id="274" r:id="rId7"/>
    <p:sldId id="261" r:id="rId8"/>
    <p:sldId id="264" r:id="rId9"/>
    <p:sldId id="266" r:id="rId10"/>
    <p:sldId id="265" r:id="rId11"/>
    <p:sldId id="267" r:id="rId12"/>
    <p:sldId id="268"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56" autoAdjust="0"/>
  </p:normalViewPr>
  <p:slideViewPr>
    <p:cSldViewPr>
      <p:cViewPr>
        <p:scale>
          <a:sx n="74" d="100"/>
          <a:sy n="74" d="100"/>
        </p:scale>
        <p:origin x="-396" y="2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718188004277196E-2"/>
          <c:y val="4.2719829445097397E-2"/>
          <c:w val="0.831173447069116"/>
          <c:h val="0.85258063847368104"/>
        </c:manualLayout>
      </c:layout>
      <c:barChart>
        <c:barDir val="col"/>
        <c:grouping val="clustered"/>
        <c:varyColors val="0"/>
        <c:ser>
          <c:idx val="0"/>
          <c:order val="0"/>
          <c:tx>
            <c:strRef>
              <c:f>'Diabetes-revised'!$B$5</c:f>
              <c:strCache>
                <c:ptCount val="1"/>
                <c:pt idx="0">
                  <c:v>2011</c:v>
                </c:pt>
              </c:strCache>
            </c:strRef>
          </c:tx>
          <c:invertIfNegative val="0"/>
          <c:cat>
            <c:strRef>
              <c:f>'Diabetes-revised'!$A$6:$A$9</c:f>
              <c:strCache>
                <c:ptCount val="4"/>
                <c:pt idx="0">
                  <c:v>HbA1c &lt; 8</c:v>
                </c:pt>
                <c:pt idx="1">
                  <c:v>BP &lt; 140/90</c:v>
                </c:pt>
                <c:pt idx="2">
                  <c:v>LDL &lt; 100</c:v>
                </c:pt>
                <c:pt idx="3">
                  <c:v>BMI</c:v>
                </c:pt>
              </c:strCache>
            </c:strRef>
          </c:cat>
          <c:val>
            <c:numRef>
              <c:f>'Diabetes-revised'!$B$6:$B$9</c:f>
              <c:numCache>
                <c:formatCode>0.0</c:formatCode>
                <c:ptCount val="4"/>
                <c:pt idx="0">
                  <c:v>54.22</c:v>
                </c:pt>
                <c:pt idx="1">
                  <c:v>59.7</c:v>
                </c:pt>
                <c:pt idx="2">
                  <c:v>36.979999999999997</c:v>
                </c:pt>
                <c:pt idx="3">
                  <c:v>38.130000000000003</c:v>
                </c:pt>
              </c:numCache>
            </c:numRef>
          </c:val>
        </c:ser>
        <c:ser>
          <c:idx val="1"/>
          <c:order val="1"/>
          <c:tx>
            <c:strRef>
              <c:f>'Diabetes-revised'!$C$5</c:f>
              <c:strCache>
                <c:ptCount val="1"/>
                <c:pt idx="0">
                  <c:v>2012</c:v>
                </c:pt>
              </c:strCache>
            </c:strRef>
          </c:tx>
          <c:invertIfNegative val="0"/>
          <c:cat>
            <c:strRef>
              <c:f>'Diabetes-revised'!$A$6:$A$9</c:f>
              <c:strCache>
                <c:ptCount val="4"/>
                <c:pt idx="0">
                  <c:v>HbA1c &lt; 8</c:v>
                </c:pt>
                <c:pt idx="1">
                  <c:v>BP &lt; 140/90</c:v>
                </c:pt>
                <c:pt idx="2">
                  <c:v>LDL &lt; 100</c:v>
                </c:pt>
                <c:pt idx="3">
                  <c:v>BMI</c:v>
                </c:pt>
              </c:strCache>
            </c:strRef>
          </c:cat>
          <c:val>
            <c:numRef>
              <c:f>'Diabetes-revised'!$C$6:$C$9</c:f>
              <c:numCache>
                <c:formatCode>0.0</c:formatCode>
                <c:ptCount val="4"/>
                <c:pt idx="0">
                  <c:v>53.91</c:v>
                </c:pt>
                <c:pt idx="1">
                  <c:v>67.510000000000005</c:v>
                </c:pt>
                <c:pt idx="2">
                  <c:v>29.6</c:v>
                </c:pt>
                <c:pt idx="3">
                  <c:v>35.270000000000003</c:v>
                </c:pt>
              </c:numCache>
            </c:numRef>
          </c:val>
        </c:ser>
        <c:ser>
          <c:idx val="2"/>
          <c:order val="2"/>
          <c:tx>
            <c:strRef>
              <c:f>'Diabetes-revised'!$D$5</c:f>
              <c:strCache>
                <c:ptCount val="1"/>
                <c:pt idx="0">
                  <c:v>2013</c:v>
                </c:pt>
              </c:strCache>
            </c:strRef>
          </c:tx>
          <c:invertIfNegative val="0"/>
          <c:cat>
            <c:strRef>
              <c:f>'Diabetes-revised'!$A$6:$A$9</c:f>
              <c:strCache>
                <c:ptCount val="4"/>
                <c:pt idx="0">
                  <c:v>HbA1c &lt; 8</c:v>
                </c:pt>
                <c:pt idx="1">
                  <c:v>BP &lt; 140/90</c:v>
                </c:pt>
                <c:pt idx="2">
                  <c:v>LDL &lt; 100</c:v>
                </c:pt>
                <c:pt idx="3">
                  <c:v>BMI</c:v>
                </c:pt>
              </c:strCache>
            </c:strRef>
          </c:cat>
          <c:val>
            <c:numRef>
              <c:f>'Diabetes-revised'!$D$6:$D$9</c:f>
              <c:numCache>
                <c:formatCode>0.0</c:formatCode>
                <c:ptCount val="4"/>
                <c:pt idx="0">
                  <c:v>52.89</c:v>
                </c:pt>
                <c:pt idx="1">
                  <c:v>65.75</c:v>
                </c:pt>
                <c:pt idx="2">
                  <c:v>33.24</c:v>
                </c:pt>
                <c:pt idx="3">
                  <c:v>46.76</c:v>
                </c:pt>
              </c:numCache>
            </c:numRef>
          </c:val>
        </c:ser>
        <c:ser>
          <c:idx val="3"/>
          <c:order val="3"/>
          <c:tx>
            <c:strRef>
              <c:f>'Diabetes-revised'!$E$5</c:f>
              <c:strCache>
                <c:ptCount val="1"/>
                <c:pt idx="0">
                  <c:v>National</c:v>
                </c:pt>
              </c:strCache>
            </c:strRef>
          </c:tx>
          <c:spPr>
            <a:solidFill>
              <a:schemeClr val="tx1">
                <a:lumMod val="75000"/>
                <a:lumOff val="25000"/>
              </a:schemeClr>
            </a:solidFill>
            <a:ln>
              <a:solidFill>
                <a:schemeClr val="tx1"/>
              </a:solidFill>
            </a:ln>
          </c:spPr>
          <c:invertIfNegative val="0"/>
          <c:cat>
            <c:strRef>
              <c:f>'Diabetes-revised'!$A$6:$A$9</c:f>
              <c:strCache>
                <c:ptCount val="4"/>
                <c:pt idx="0">
                  <c:v>HbA1c &lt; 8</c:v>
                </c:pt>
                <c:pt idx="1">
                  <c:v>BP &lt; 140/90</c:v>
                </c:pt>
                <c:pt idx="2">
                  <c:v>LDL &lt; 100</c:v>
                </c:pt>
                <c:pt idx="3">
                  <c:v>BMI</c:v>
                </c:pt>
              </c:strCache>
            </c:strRef>
          </c:cat>
          <c:val>
            <c:numRef>
              <c:f>'Diabetes-revised'!$E$6:$E$9</c:f>
              <c:numCache>
                <c:formatCode>General</c:formatCode>
                <c:ptCount val="4"/>
                <c:pt idx="0">
                  <c:v>46.5</c:v>
                </c:pt>
                <c:pt idx="1">
                  <c:v>58.9</c:v>
                </c:pt>
                <c:pt idx="2">
                  <c:v>33.9</c:v>
                </c:pt>
              </c:numCache>
            </c:numRef>
          </c:val>
        </c:ser>
        <c:dLbls>
          <c:showLegendKey val="0"/>
          <c:showVal val="0"/>
          <c:showCatName val="0"/>
          <c:showSerName val="0"/>
          <c:showPercent val="0"/>
          <c:showBubbleSize val="0"/>
        </c:dLbls>
        <c:gapWidth val="150"/>
        <c:axId val="99048832"/>
        <c:axId val="99268864"/>
      </c:barChart>
      <c:catAx>
        <c:axId val="99048832"/>
        <c:scaling>
          <c:orientation val="minMax"/>
        </c:scaling>
        <c:delete val="0"/>
        <c:axPos val="b"/>
        <c:majorTickMark val="out"/>
        <c:minorTickMark val="none"/>
        <c:tickLblPos val="nextTo"/>
        <c:txPr>
          <a:bodyPr/>
          <a:lstStyle/>
          <a:p>
            <a:pPr>
              <a:defRPr sz="1200"/>
            </a:pPr>
            <a:endParaRPr lang="en-US"/>
          </a:p>
        </c:txPr>
        <c:crossAx val="99268864"/>
        <c:crosses val="autoZero"/>
        <c:auto val="1"/>
        <c:lblAlgn val="ctr"/>
        <c:lblOffset val="100"/>
        <c:noMultiLvlLbl val="0"/>
      </c:catAx>
      <c:valAx>
        <c:axId val="99268864"/>
        <c:scaling>
          <c:orientation val="minMax"/>
        </c:scaling>
        <c:delete val="0"/>
        <c:axPos val="l"/>
        <c:majorGridlines>
          <c:spPr>
            <a:ln>
              <a:prstDash val="dash"/>
            </a:ln>
          </c:spPr>
        </c:majorGridlines>
        <c:numFmt formatCode="0.0" sourceLinked="1"/>
        <c:majorTickMark val="out"/>
        <c:minorTickMark val="none"/>
        <c:tickLblPos val="nextTo"/>
        <c:txPr>
          <a:bodyPr/>
          <a:lstStyle/>
          <a:p>
            <a:pPr>
              <a:defRPr sz="1200"/>
            </a:pPr>
            <a:endParaRPr lang="en-US"/>
          </a:p>
        </c:txPr>
        <c:crossAx val="99048832"/>
        <c:crosses val="autoZero"/>
        <c:crossBetween val="between"/>
      </c:valAx>
    </c:plotArea>
    <c:legend>
      <c:legendPos val="r"/>
      <c:layout>
        <c:manualLayout>
          <c:xMode val="edge"/>
          <c:yMode val="edge"/>
          <c:x val="0.74518722659667547"/>
          <c:y val="0"/>
          <c:w val="0.23904696034617301"/>
          <c:h val="0.332534266550015"/>
        </c:manualLayout>
      </c:layout>
      <c:overlay val="0"/>
      <c:spPr>
        <a:solidFill>
          <a:sysClr val="window" lastClr="FFFFFF"/>
        </a:solidFill>
        <a:ln>
          <a:solidFill>
            <a:sysClr val="windowText" lastClr="000000"/>
          </a:solidFill>
        </a:ln>
      </c:spPr>
      <c:txPr>
        <a:bodyPr/>
        <a:lstStyle/>
        <a:p>
          <a:pPr>
            <a:defRPr sz="1200"/>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E2137-AAF8-A241-9D74-2DE0F0ADBFCE}" type="doc">
      <dgm:prSet loTypeId="urn:microsoft.com/office/officeart/2005/8/layout/cycle3" loCatId="cycle" qsTypeId="urn:microsoft.com/office/officeart/2005/8/quickstyle/simple5" qsCatId="simple" csTypeId="urn:microsoft.com/office/officeart/2005/8/colors/accent2_4" csCatId="accent2" phldr="1"/>
      <dgm:spPr/>
      <dgm:t>
        <a:bodyPr/>
        <a:lstStyle/>
        <a:p>
          <a:endParaRPr lang="en-US"/>
        </a:p>
      </dgm:t>
    </dgm:pt>
    <dgm:pt modelId="{50871F71-9C4C-204E-A0B1-26D08708761B}">
      <dgm:prSet phldrT="[Text]"/>
      <dgm:spPr/>
      <dgm:t>
        <a:bodyPr/>
        <a:lstStyle/>
        <a:p>
          <a:r>
            <a:rPr lang="en-US" dirty="0" smtClean="0"/>
            <a:t>Community Need	</a:t>
          </a:r>
          <a:endParaRPr lang="en-US" dirty="0"/>
        </a:p>
      </dgm:t>
    </dgm:pt>
    <dgm:pt modelId="{15683064-3557-4E41-BBEE-70031381BA1F}" type="parTrans" cxnId="{FB7E0957-AACD-FE45-932D-F799A2DB0C7C}">
      <dgm:prSet/>
      <dgm:spPr/>
      <dgm:t>
        <a:bodyPr/>
        <a:lstStyle/>
        <a:p>
          <a:endParaRPr lang="en-US"/>
        </a:p>
      </dgm:t>
    </dgm:pt>
    <dgm:pt modelId="{CDDF5BC0-A37F-A446-8187-34BB6E35390F}" type="sibTrans" cxnId="{FB7E0957-AACD-FE45-932D-F799A2DB0C7C}">
      <dgm:prSet/>
      <dgm:spPr/>
      <dgm:t>
        <a:bodyPr/>
        <a:lstStyle/>
        <a:p>
          <a:endParaRPr lang="en-US"/>
        </a:p>
      </dgm:t>
    </dgm:pt>
    <dgm:pt modelId="{9EC0CA2F-77CC-8346-94B5-EB314AF68E30}">
      <dgm:prSet phldrT="[Text]"/>
      <dgm:spPr/>
      <dgm:t>
        <a:bodyPr/>
        <a:lstStyle/>
        <a:p>
          <a:r>
            <a:rPr lang="en-US" dirty="0" smtClean="0"/>
            <a:t>Funding</a:t>
          </a:r>
          <a:endParaRPr lang="en-US" dirty="0"/>
        </a:p>
      </dgm:t>
    </dgm:pt>
    <dgm:pt modelId="{0A6C37CE-F1F0-A14C-9AB4-0D76E0249AB4}" type="parTrans" cxnId="{6FD8E0C6-97DE-7147-B779-88FEDE916C58}">
      <dgm:prSet/>
      <dgm:spPr/>
      <dgm:t>
        <a:bodyPr/>
        <a:lstStyle/>
        <a:p>
          <a:endParaRPr lang="en-US"/>
        </a:p>
      </dgm:t>
    </dgm:pt>
    <dgm:pt modelId="{A51BC3A3-27F2-2348-A762-25BCB08C8D30}" type="sibTrans" cxnId="{6FD8E0C6-97DE-7147-B779-88FEDE916C58}">
      <dgm:prSet/>
      <dgm:spPr/>
      <dgm:t>
        <a:bodyPr/>
        <a:lstStyle/>
        <a:p>
          <a:endParaRPr lang="en-US"/>
        </a:p>
      </dgm:t>
    </dgm:pt>
    <dgm:pt modelId="{E5CC9A6C-6E9E-3D43-AE5D-5421D1581DE3}">
      <dgm:prSet phldrT="[Text]"/>
      <dgm:spPr/>
      <dgm:t>
        <a:bodyPr/>
        <a:lstStyle/>
        <a:p>
          <a:r>
            <a:rPr lang="en-US" dirty="0" smtClean="0"/>
            <a:t>Performance Data/Outcomes</a:t>
          </a:r>
          <a:endParaRPr lang="en-US" dirty="0"/>
        </a:p>
      </dgm:t>
    </dgm:pt>
    <dgm:pt modelId="{F3F604BD-8937-304E-8743-F75871FAD748}" type="parTrans" cxnId="{11FF9BA8-392E-9848-8F69-657C879E952D}">
      <dgm:prSet/>
      <dgm:spPr/>
      <dgm:t>
        <a:bodyPr/>
        <a:lstStyle/>
        <a:p>
          <a:endParaRPr lang="en-US"/>
        </a:p>
      </dgm:t>
    </dgm:pt>
    <dgm:pt modelId="{0BA979FF-6E4B-564C-908D-83B6C139BDA3}" type="sibTrans" cxnId="{11FF9BA8-392E-9848-8F69-657C879E952D}">
      <dgm:prSet/>
      <dgm:spPr/>
      <dgm:t>
        <a:bodyPr/>
        <a:lstStyle/>
        <a:p>
          <a:endParaRPr lang="en-US"/>
        </a:p>
      </dgm:t>
    </dgm:pt>
    <dgm:pt modelId="{904B4A41-C693-6F42-A2BE-239015AE8129}">
      <dgm:prSet phldrT="[Text]"/>
      <dgm:spPr/>
      <dgm:t>
        <a:bodyPr/>
        <a:lstStyle/>
        <a:p>
          <a:r>
            <a:rPr lang="en-US" dirty="0" smtClean="0"/>
            <a:t>Sustainability </a:t>
          </a:r>
          <a:endParaRPr lang="en-US" dirty="0"/>
        </a:p>
      </dgm:t>
    </dgm:pt>
    <dgm:pt modelId="{77C6BF9A-F6E1-3C4C-8796-24A0C73E4326}" type="parTrans" cxnId="{9CD661DB-8C86-494F-9152-C20446FA8C59}">
      <dgm:prSet/>
      <dgm:spPr/>
      <dgm:t>
        <a:bodyPr/>
        <a:lstStyle/>
        <a:p>
          <a:endParaRPr lang="en-US"/>
        </a:p>
      </dgm:t>
    </dgm:pt>
    <dgm:pt modelId="{36D38AD9-3355-5641-B6A7-DD52AB3B670B}" type="sibTrans" cxnId="{9CD661DB-8C86-494F-9152-C20446FA8C59}">
      <dgm:prSet/>
      <dgm:spPr/>
      <dgm:t>
        <a:bodyPr/>
        <a:lstStyle/>
        <a:p>
          <a:endParaRPr lang="en-US"/>
        </a:p>
      </dgm:t>
    </dgm:pt>
    <dgm:pt modelId="{42553A9A-1B2E-7243-A6DF-D6D83C03D5B8}">
      <dgm:prSet phldrT="[Text]"/>
      <dgm:spPr/>
      <dgm:t>
        <a:bodyPr/>
        <a:lstStyle/>
        <a:p>
          <a:r>
            <a:rPr lang="en-US" dirty="0" smtClean="0"/>
            <a:t>Build the Rural Evidence Base</a:t>
          </a:r>
          <a:endParaRPr lang="en-US" dirty="0"/>
        </a:p>
      </dgm:t>
    </dgm:pt>
    <dgm:pt modelId="{F4F4BB67-74BF-BA41-9231-BFA44AC29862}" type="parTrans" cxnId="{B07EB77C-CF1B-6C46-B774-8DC9B55EE258}">
      <dgm:prSet/>
      <dgm:spPr/>
      <dgm:t>
        <a:bodyPr/>
        <a:lstStyle/>
        <a:p>
          <a:endParaRPr lang="en-US"/>
        </a:p>
      </dgm:t>
    </dgm:pt>
    <dgm:pt modelId="{5FC11528-F50E-1C47-AD0A-DE4556BC60AF}" type="sibTrans" cxnId="{B07EB77C-CF1B-6C46-B774-8DC9B55EE258}">
      <dgm:prSet/>
      <dgm:spPr/>
      <dgm:t>
        <a:bodyPr/>
        <a:lstStyle/>
        <a:p>
          <a:endParaRPr lang="en-US"/>
        </a:p>
      </dgm:t>
    </dgm:pt>
    <dgm:pt modelId="{1F7AD818-963D-3C4D-891C-588094C686B5}" type="pres">
      <dgm:prSet presAssocID="{545E2137-AAF8-A241-9D74-2DE0F0ADBFCE}" presName="Name0" presStyleCnt="0">
        <dgm:presLayoutVars>
          <dgm:dir/>
          <dgm:resizeHandles val="exact"/>
        </dgm:presLayoutVars>
      </dgm:prSet>
      <dgm:spPr/>
      <dgm:t>
        <a:bodyPr/>
        <a:lstStyle/>
        <a:p>
          <a:endParaRPr lang="en-US"/>
        </a:p>
      </dgm:t>
    </dgm:pt>
    <dgm:pt modelId="{A566199C-78CF-6A4A-B722-41E2BBD1525D}" type="pres">
      <dgm:prSet presAssocID="{545E2137-AAF8-A241-9D74-2DE0F0ADBFCE}" presName="cycle" presStyleCnt="0"/>
      <dgm:spPr/>
      <dgm:t>
        <a:bodyPr/>
        <a:lstStyle/>
        <a:p>
          <a:endParaRPr lang="en-US"/>
        </a:p>
      </dgm:t>
    </dgm:pt>
    <dgm:pt modelId="{2AD05704-86BE-B343-B573-6CC47DA2A967}" type="pres">
      <dgm:prSet presAssocID="{50871F71-9C4C-204E-A0B1-26D08708761B}" presName="nodeFirstNode" presStyleLbl="node1" presStyleIdx="0" presStyleCnt="5">
        <dgm:presLayoutVars>
          <dgm:bulletEnabled val="1"/>
        </dgm:presLayoutVars>
      </dgm:prSet>
      <dgm:spPr/>
      <dgm:t>
        <a:bodyPr/>
        <a:lstStyle/>
        <a:p>
          <a:endParaRPr lang="en-US"/>
        </a:p>
      </dgm:t>
    </dgm:pt>
    <dgm:pt modelId="{AEF47A02-ED49-7540-B1A6-3C907500EFB6}" type="pres">
      <dgm:prSet presAssocID="{CDDF5BC0-A37F-A446-8187-34BB6E35390F}" presName="sibTransFirstNode" presStyleLbl="bgShp" presStyleIdx="0" presStyleCnt="1"/>
      <dgm:spPr/>
      <dgm:t>
        <a:bodyPr/>
        <a:lstStyle/>
        <a:p>
          <a:endParaRPr lang="en-US"/>
        </a:p>
      </dgm:t>
    </dgm:pt>
    <dgm:pt modelId="{FBD74B64-B7F6-744B-BAB6-E0FA5EB23320}" type="pres">
      <dgm:prSet presAssocID="{9EC0CA2F-77CC-8346-94B5-EB314AF68E30}" presName="nodeFollowingNodes" presStyleLbl="node1" presStyleIdx="1" presStyleCnt="5">
        <dgm:presLayoutVars>
          <dgm:bulletEnabled val="1"/>
        </dgm:presLayoutVars>
      </dgm:prSet>
      <dgm:spPr/>
      <dgm:t>
        <a:bodyPr/>
        <a:lstStyle/>
        <a:p>
          <a:endParaRPr lang="en-US"/>
        </a:p>
      </dgm:t>
    </dgm:pt>
    <dgm:pt modelId="{D146B6F3-5248-C84C-85B4-4EA7553B1AD7}" type="pres">
      <dgm:prSet presAssocID="{E5CC9A6C-6E9E-3D43-AE5D-5421D1581DE3}" presName="nodeFollowingNodes" presStyleLbl="node1" presStyleIdx="2" presStyleCnt="5" custRadScaleRad="103799" custRadScaleInc="-18940">
        <dgm:presLayoutVars>
          <dgm:bulletEnabled val="1"/>
        </dgm:presLayoutVars>
      </dgm:prSet>
      <dgm:spPr/>
      <dgm:t>
        <a:bodyPr/>
        <a:lstStyle/>
        <a:p>
          <a:endParaRPr lang="en-US"/>
        </a:p>
      </dgm:t>
    </dgm:pt>
    <dgm:pt modelId="{815F2D16-BA6F-5B49-B9DA-D3162253D80A}" type="pres">
      <dgm:prSet presAssocID="{904B4A41-C693-6F42-A2BE-239015AE8129}" presName="nodeFollowingNodes" presStyleLbl="node1" presStyleIdx="3" presStyleCnt="5" custRadScaleRad="103799" custRadScaleInc="18939">
        <dgm:presLayoutVars>
          <dgm:bulletEnabled val="1"/>
        </dgm:presLayoutVars>
      </dgm:prSet>
      <dgm:spPr/>
      <dgm:t>
        <a:bodyPr/>
        <a:lstStyle/>
        <a:p>
          <a:endParaRPr lang="en-US"/>
        </a:p>
      </dgm:t>
    </dgm:pt>
    <dgm:pt modelId="{1F071DDA-650D-FF47-831F-5702046472A3}" type="pres">
      <dgm:prSet presAssocID="{42553A9A-1B2E-7243-A6DF-D6D83C03D5B8}" presName="nodeFollowingNodes" presStyleLbl="node1" presStyleIdx="4" presStyleCnt="5">
        <dgm:presLayoutVars>
          <dgm:bulletEnabled val="1"/>
        </dgm:presLayoutVars>
      </dgm:prSet>
      <dgm:spPr/>
      <dgm:t>
        <a:bodyPr/>
        <a:lstStyle/>
        <a:p>
          <a:endParaRPr lang="en-US"/>
        </a:p>
      </dgm:t>
    </dgm:pt>
  </dgm:ptLst>
  <dgm:cxnLst>
    <dgm:cxn modelId="{F955ED92-02DE-4621-86C6-8BD4CF1BD141}" type="presOf" srcId="{545E2137-AAF8-A241-9D74-2DE0F0ADBFCE}" destId="{1F7AD818-963D-3C4D-891C-588094C686B5}" srcOrd="0" destOrd="0" presId="urn:microsoft.com/office/officeart/2005/8/layout/cycle3"/>
    <dgm:cxn modelId="{FB7E0957-AACD-FE45-932D-F799A2DB0C7C}" srcId="{545E2137-AAF8-A241-9D74-2DE0F0ADBFCE}" destId="{50871F71-9C4C-204E-A0B1-26D08708761B}" srcOrd="0" destOrd="0" parTransId="{15683064-3557-4E41-BBEE-70031381BA1F}" sibTransId="{CDDF5BC0-A37F-A446-8187-34BB6E35390F}"/>
    <dgm:cxn modelId="{50BC9826-6940-47A7-964D-05F9E2664AA8}" type="presOf" srcId="{9EC0CA2F-77CC-8346-94B5-EB314AF68E30}" destId="{FBD74B64-B7F6-744B-BAB6-E0FA5EB23320}" srcOrd="0" destOrd="0" presId="urn:microsoft.com/office/officeart/2005/8/layout/cycle3"/>
    <dgm:cxn modelId="{72BBACBB-8868-4BA4-9DAC-B39BA34E771A}" type="presOf" srcId="{50871F71-9C4C-204E-A0B1-26D08708761B}" destId="{2AD05704-86BE-B343-B573-6CC47DA2A967}" srcOrd="0" destOrd="0" presId="urn:microsoft.com/office/officeart/2005/8/layout/cycle3"/>
    <dgm:cxn modelId="{11FF9BA8-392E-9848-8F69-657C879E952D}" srcId="{545E2137-AAF8-A241-9D74-2DE0F0ADBFCE}" destId="{E5CC9A6C-6E9E-3D43-AE5D-5421D1581DE3}" srcOrd="2" destOrd="0" parTransId="{F3F604BD-8937-304E-8743-F75871FAD748}" sibTransId="{0BA979FF-6E4B-564C-908D-83B6C139BDA3}"/>
    <dgm:cxn modelId="{B07EB77C-CF1B-6C46-B774-8DC9B55EE258}" srcId="{545E2137-AAF8-A241-9D74-2DE0F0ADBFCE}" destId="{42553A9A-1B2E-7243-A6DF-D6D83C03D5B8}" srcOrd="4" destOrd="0" parTransId="{F4F4BB67-74BF-BA41-9231-BFA44AC29862}" sibTransId="{5FC11528-F50E-1C47-AD0A-DE4556BC60AF}"/>
    <dgm:cxn modelId="{AB73A0D6-A855-4674-A211-7234D004020C}" type="presOf" srcId="{E5CC9A6C-6E9E-3D43-AE5D-5421D1581DE3}" destId="{D146B6F3-5248-C84C-85B4-4EA7553B1AD7}" srcOrd="0" destOrd="0" presId="urn:microsoft.com/office/officeart/2005/8/layout/cycle3"/>
    <dgm:cxn modelId="{22A3D52F-F96F-4751-91C6-A401B64219D7}" type="presOf" srcId="{CDDF5BC0-A37F-A446-8187-34BB6E35390F}" destId="{AEF47A02-ED49-7540-B1A6-3C907500EFB6}" srcOrd="0" destOrd="0" presId="urn:microsoft.com/office/officeart/2005/8/layout/cycle3"/>
    <dgm:cxn modelId="{9CD661DB-8C86-494F-9152-C20446FA8C59}" srcId="{545E2137-AAF8-A241-9D74-2DE0F0ADBFCE}" destId="{904B4A41-C693-6F42-A2BE-239015AE8129}" srcOrd="3" destOrd="0" parTransId="{77C6BF9A-F6E1-3C4C-8796-24A0C73E4326}" sibTransId="{36D38AD9-3355-5641-B6A7-DD52AB3B670B}"/>
    <dgm:cxn modelId="{D74496E4-4A59-4367-8813-048FD21C91B7}" type="presOf" srcId="{42553A9A-1B2E-7243-A6DF-D6D83C03D5B8}" destId="{1F071DDA-650D-FF47-831F-5702046472A3}" srcOrd="0" destOrd="0" presId="urn:microsoft.com/office/officeart/2005/8/layout/cycle3"/>
    <dgm:cxn modelId="{DF56CBCC-1059-425B-B0AA-2E9C54E9AE38}" type="presOf" srcId="{904B4A41-C693-6F42-A2BE-239015AE8129}" destId="{815F2D16-BA6F-5B49-B9DA-D3162253D80A}" srcOrd="0" destOrd="0" presId="urn:microsoft.com/office/officeart/2005/8/layout/cycle3"/>
    <dgm:cxn modelId="{6FD8E0C6-97DE-7147-B779-88FEDE916C58}" srcId="{545E2137-AAF8-A241-9D74-2DE0F0ADBFCE}" destId="{9EC0CA2F-77CC-8346-94B5-EB314AF68E30}" srcOrd="1" destOrd="0" parTransId="{0A6C37CE-F1F0-A14C-9AB4-0D76E0249AB4}" sibTransId="{A51BC3A3-27F2-2348-A762-25BCB08C8D30}"/>
    <dgm:cxn modelId="{045A686E-608B-440C-B4A3-BED65FC03908}" type="presParOf" srcId="{1F7AD818-963D-3C4D-891C-588094C686B5}" destId="{A566199C-78CF-6A4A-B722-41E2BBD1525D}" srcOrd="0" destOrd="0" presId="urn:microsoft.com/office/officeart/2005/8/layout/cycle3"/>
    <dgm:cxn modelId="{CC3D84AE-6BAD-4731-A078-A835EADC8D15}" type="presParOf" srcId="{A566199C-78CF-6A4A-B722-41E2BBD1525D}" destId="{2AD05704-86BE-B343-B573-6CC47DA2A967}" srcOrd="0" destOrd="0" presId="urn:microsoft.com/office/officeart/2005/8/layout/cycle3"/>
    <dgm:cxn modelId="{D83DA5E6-D759-49FD-B809-E05F0AF6E3FF}" type="presParOf" srcId="{A566199C-78CF-6A4A-B722-41E2BBD1525D}" destId="{AEF47A02-ED49-7540-B1A6-3C907500EFB6}" srcOrd="1" destOrd="0" presId="urn:microsoft.com/office/officeart/2005/8/layout/cycle3"/>
    <dgm:cxn modelId="{C1C1556A-1838-4E95-B276-3F2FF3EFE0A7}" type="presParOf" srcId="{A566199C-78CF-6A4A-B722-41E2BBD1525D}" destId="{FBD74B64-B7F6-744B-BAB6-E0FA5EB23320}" srcOrd="2" destOrd="0" presId="urn:microsoft.com/office/officeart/2005/8/layout/cycle3"/>
    <dgm:cxn modelId="{7D0113F0-FB58-4028-9260-C6961BA1EF88}" type="presParOf" srcId="{A566199C-78CF-6A4A-B722-41E2BBD1525D}" destId="{D146B6F3-5248-C84C-85B4-4EA7553B1AD7}" srcOrd="3" destOrd="0" presId="urn:microsoft.com/office/officeart/2005/8/layout/cycle3"/>
    <dgm:cxn modelId="{D2069F83-B712-4E30-A79E-8E807E80F058}" type="presParOf" srcId="{A566199C-78CF-6A4A-B722-41E2BBD1525D}" destId="{815F2D16-BA6F-5B49-B9DA-D3162253D80A}" srcOrd="4" destOrd="0" presId="urn:microsoft.com/office/officeart/2005/8/layout/cycle3"/>
    <dgm:cxn modelId="{0E31BAC9-A8DD-4878-86E7-D1089651E186}" type="presParOf" srcId="{A566199C-78CF-6A4A-B722-41E2BBD1525D}" destId="{1F071DDA-650D-FF47-831F-5702046472A3}"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97D955-294F-4B37-9A3D-2BAE7D66A6F8}" type="doc">
      <dgm:prSet loTypeId="urn:microsoft.com/office/officeart/2009/3/layout/HorizontalOrganizationChart" loCatId="hierarchy" qsTypeId="urn:microsoft.com/office/officeart/2005/8/quickstyle/3d1" qsCatId="3D" csTypeId="urn:microsoft.com/office/officeart/2005/8/colors/accent1_2" csCatId="accent1" phldr="1"/>
      <dgm:spPr/>
      <dgm:t>
        <a:bodyPr/>
        <a:lstStyle/>
        <a:p>
          <a:endParaRPr lang="en-US"/>
        </a:p>
      </dgm:t>
    </dgm:pt>
    <dgm:pt modelId="{3EACAF35-1DA4-4F74-84FB-4931ADD22EB4}">
      <dgm:prSet phldrT="[Text]"/>
      <dgm:spPr/>
      <dgm:t>
        <a:bodyPr/>
        <a:lstStyle/>
        <a:p>
          <a:r>
            <a:rPr lang="en-US" dirty="0" smtClean="0"/>
            <a:t>Community Need</a:t>
          </a:r>
          <a:endParaRPr lang="en-US" dirty="0"/>
        </a:p>
      </dgm:t>
    </dgm:pt>
    <dgm:pt modelId="{FEE59A3B-FEC2-4968-81D6-04BF7ECB5420}" type="parTrans" cxnId="{CA6D85CD-E7DE-4520-8D2E-2BD6079352EB}">
      <dgm:prSet/>
      <dgm:spPr/>
      <dgm:t>
        <a:bodyPr/>
        <a:lstStyle/>
        <a:p>
          <a:endParaRPr lang="en-US"/>
        </a:p>
      </dgm:t>
    </dgm:pt>
    <dgm:pt modelId="{ED315416-AC68-474D-BDE1-1E0C641E9803}" type="sibTrans" cxnId="{CA6D85CD-E7DE-4520-8D2E-2BD6079352EB}">
      <dgm:prSet/>
      <dgm:spPr/>
      <dgm:t>
        <a:bodyPr/>
        <a:lstStyle/>
        <a:p>
          <a:endParaRPr lang="en-US"/>
        </a:p>
      </dgm:t>
    </dgm:pt>
    <dgm:pt modelId="{2DED7EFE-9C2B-414B-BF62-688FC527C599}" type="asst">
      <dgm:prSet phldrT="[Text]"/>
      <dgm:spPr>
        <a:solidFill>
          <a:srgbClr val="C00000"/>
        </a:solidFill>
      </dgm:spPr>
      <dgm:t>
        <a:bodyPr/>
        <a:lstStyle/>
        <a:p>
          <a:r>
            <a:rPr lang="en-US" dirty="0" smtClean="0"/>
            <a:t>Evidence-Based</a:t>
          </a:r>
          <a:endParaRPr lang="en-US" dirty="0"/>
        </a:p>
      </dgm:t>
    </dgm:pt>
    <dgm:pt modelId="{D972515D-FC9A-4A04-A2B1-87B8A43EA1AE}" type="parTrans" cxnId="{2B55BC2A-3497-486C-8F06-B459AF533B9A}">
      <dgm:prSet/>
      <dgm:spPr/>
      <dgm:t>
        <a:bodyPr/>
        <a:lstStyle/>
        <a:p>
          <a:endParaRPr lang="en-US"/>
        </a:p>
      </dgm:t>
    </dgm:pt>
    <dgm:pt modelId="{8939372E-2D25-46BB-902A-80271A5B8E2B}" type="sibTrans" cxnId="{2B55BC2A-3497-486C-8F06-B459AF533B9A}">
      <dgm:prSet/>
      <dgm:spPr/>
      <dgm:t>
        <a:bodyPr/>
        <a:lstStyle/>
        <a:p>
          <a:endParaRPr lang="en-US"/>
        </a:p>
      </dgm:t>
    </dgm:pt>
    <dgm:pt modelId="{026478BF-D1CB-405C-92F6-08A0451042B7}">
      <dgm:prSet phldrT="[Text]"/>
      <dgm:spPr/>
      <dgm:t>
        <a:bodyPr/>
        <a:lstStyle/>
        <a:p>
          <a:r>
            <a:rPr lang="en-US" dirty="0" smtClean="0"/>
            <a:t>Demonstrate value</a:t>
          </a:r>
        </a:p>
        <a:p>
          <a:r>
            <a:rPr lang="en-US" dirty="0" smtClean="0"/>
            <a:t>Act as a “catalyst”</a:t>
          </a:r>
          <a:endParaRPr lang="en-US" dirty="0"/>
        </a:p>
      </dgm:t>
    </dgm:pt>
    <dgm:pt modelId="{7EB95CB4-B377-4380-A6D9-F21300367B5C}" type="parTrans" cxnId="{13D2ECEF-ACC4-40B9-B526-05F0C520FD3F}">
      <dgm:prSet/>
      <dgm:spPr/>
      <dgm:t>
        <a:bodyPr/>
        <a:lstStyle/>
        <a:p>
          <a:endParaRPr lang="en-US"/>
        </a:p>
      </dgm:t>
    </dgm:pt>
    <dgm:pt modelId="{15EFA105-3581-4DDB-96D4-732A22A5A572}" type="sibTrans" cxnId="{13D2ECEF-ACC4-40B9-B526-05F0C520FD3F}">
      <dgm:prSet/>
      <dgm:spPr/>
      <dgm:t>
        <a:bodyPr/>
        <a:lstStyle/>
        <a:p>
          <a:endParaRPr lang="en-US"/>
        </a:p>
      </dgm:t>
    </dgm:pt>
    <dgm:pt modelId="{C068741E-3910-45C8-A8E9-E84450BA8E9D}">
      <dgm:prSet phldrT="[Text]"/>
      <dgm:spPr/>
      <dgm:t>
        <a:bodyPr/>
        <a:lstStyle/>
        <a:p>
          <a:r>
            <a:rPr lang="en-US" dirty="0" smtClean="0"/>
            <a:t>Sustainability</a:t>
          </a:r>
          <a:endParaRPr lang="en-US" dirty="0"/>
        </a:p>
      </dgm:t>
    </dgm:pt>
    <dgm:pt modelId="{1835A596-55C3-45D1-B958-D48E178A03E9}" type="parTrans" cxnId="{8DAAEAB9-370C-4281-B5C7-E87476C92ADA}">
      <dgm:prSet/>
      <dgm:spPr/>
      <dgm:t>
        <a:bodyPr/>
        <a:lstStyle/>
        <a:p>
          <a:endParaRPr lang="en-US"/>
        </a:p>
      </dgm:t>
    </dgm:pt>
    <dgm:pt modelId="{691F606E-0B3F-4D52-84FC-096142886DD4}" type="sibTrans" cxnId="{8DAAEAB9-370C-4281-B5C7-E87476C92ADA}">
      <dgm:prSet/>
      <dgm:spPr/>
      <dgm:t>
        <a:bodyPr/>
        <a:lstStyle/>
        <a:p>
          <a:endParaRPr lang="en-US"/>
        </a:p>
      </dgm:t>
    </dgm:pt>
    <dgm:pt modelId="{4627CE2B-8AD8-426A-B607-C2BFC2978CCB}">
      <dgm:prSet phldrT="[Text]"/>
      <dgm:spPr/>
      <dgm:t>
        <a:bodyPr/>
        <a:lstStyle/>
        <a:p>
          <a:r>
            <a:rPr lang="en-US" dirty="0" smtClean="0"/>
            <a:t>Community Health Gateway</a:t>
          </a:r>
          <a:endParaRPr lang="en-US" dirty="0"/>
        </a:p>
      </dgm:t>
    </dgm:pt>
    <dgm:pt modelId="{7EDA0CC7-D3BC-4081-B5FC-CB874AE8374E}" type="parTrans" cxnId="{E866CF3B-98B7-4EB4-B537-EB6573B3036F}">
      <dgm:prSet/>
      <dgm:spPr/>
      <dgm:t>
        <a:bodyPr/>
        <a:lstStyle/>
        <a:p>
          <a:endParaRPr lang="en-US"/>
        </a:p>
      </dgm:t>
    </dgm:pt>
    <dgm:pt modelId="{235A7F41-F240-4DE5-BAC6-E70CC50E7B6F}" type="sibTrans" cxnId="{E866CF3B-98B7-4EB4-B537-EB6573B3036F}">
      <dgm:prSet/>
      <dgm:spPr/>
      <dgm:t>
        <a:bodyPr/>
        <a:lstStyle/>
        <a:p>
          <a:endParaRPr lang="en-US"/>
        </a:p>
      </dgm:t>
    </dgm:pt>
    <dgm:pt modelId="{6F34C02D-864E-4F0C-BD39-410D0385A770}" type="pres">
      <dgm:prSet presAssocID="{D697D955-294F-4B37-9A3D-2BAE7D66A6F8}" presName="hierChild1" presStyleCnt="0">
        <dgm:presLayoutVars>
          <dgm:orgChart val="1"/>
          <dgm:chPref val="1"/>
          <dgm:dir/>
          <dgm:animOne val="branch"/>
          <dgm:animLvl val="lvl"/>
          <dgm:resizeHandles/>
        </dgm:presLayoutVars>
      </dgm:prSet>
      <dgm:spPr/>
      <dgm:t>
        <a:bodyPr/>
        <a:lstStyle/>
        <a:p>
          <a:endParaRPr lang="en-US"/>
        </a:p>
      </dgm:t>
    </dgm:pt>
    <dgm:pt modelId="{6A318D7A-EC60-402E-8FA4-80995D1D0F20}" type="pres">
      <dgm:prSet presAssocID="{3EACAF35-1DA4-4F74-84FB-4931ADD22EB4}" presName="hierRoot1" presStyleCnt="0">
        <dgm:presLayoutVars>
          <dgm:hierBranch val="init"/>
        </dgm:presLayoutVars>
      </dgm:prSet>
      <dgm:spPr/>
      <dgm:t>
        <a:bodyPr/>
        <a:lstStyle/>
        <a:p>
          <a:endParaRPr lang="en-US"/>
        </a:p>
      </dgm:t>
    </dgm:pt>
    <dgm:pt modelId="{91DF587E-FC95-4F52-B0C5-8CC1DD1F2DDF}" type="pres">
      <dgm:prSet presAssocID="{3EACAF35-1DA4-4F74-84FB-4931ADD22EB4}" presName="rootComposite1" presStyleCnt="0"/>
      <dgm:spPr/>
      <dgm:t>
        <a:bodyPr/>
        <a:lstStyle/>
        <a:p>
          <a:endParaRPr lang="en-US"/>
        </a:p>
      </dgm:t>
    </dgm:pt>
    <dgm:pt modelId="{E7916A8A-46EE-421C-ACED-5F4002BD34A4}" type="pres">
      <dgm:prSet presAssocID="{3EACAF35-1DA4-4F74-84FB-4931ADD22EB4}" presName="rootText1" presStyleLbl="node0" presStyleIdx="0" presStyleCnt="1">
        <dgm:presLayoutVars>
          <dgm:chPref val="3"/>
        </dgm:presLayoutVars>
      </dgm:prSet>
      <dgm:spPr/>
      <dgm:t>
        <a:bodyPr/>
        <a:lstStyle/>
        <a:p>
          <a:endParaRPr lang="en-US"/>
        </a:p>
      </dgm:t>
    </dgm:pt>
    <dgm:pt modelId="{C66A59B8-D838-4096-B641-21CB20DBF4EB}" type="pres">
      <dgm:prSet presAssocID="{3EACAF35-1DA4-4F74-84FB-4931ADD22EB4}" presName="rootConnector1" presStyleLbl="node1" presStyleIdx="0" presStyleCnt="0"/>
      <dgm:spPr/>
      <dgm:t>
        <a:bodyPr/>
        <a:lstStyle/>
        <a:p>
          <a:endParaRPr lang="en-US"/>
        </a:p>
      </dgm:t>
    </dgm:pt>
    <dgm:pt modelId="{BBBCDB8B-FC8C-4F64-8CD3-3BE12F932AB7}" type="pres">
      <dgm:prSet presAssocID="{3EACAF35-1DA4-4F74-84FB-4931ADD22EB4}" presName="hierChild2" presStyleCnt="0"/>
      <dgm:spPr/>
      <dgm:t>
        <a:bodyPr/>
        <a:lstStyle/>
        <a:p>
          <a:endParaRPr lang="en-US"/>
        </a:p>
      </dgm:t>
    </dgm:pt>
    <dgm:pt modelId="{F6699CB9-FD27-4DD2-B355-6A9A92D0CD66}" type="pres">
      <dgm:prSet presAssocID="{7EB95CB4-B377-4380-A6D9-F21300367B5C}" presName="Name64" presStyleLbl="parChTrans1D2" presStyleIdx="0" presStyleCnt="4"/>
      <dgm:spPr/>
      <dgm:t>
        <a:bodyPr/>
        <a:lstStyle/>
        <a:p>
          <a:endParaRPr lang="en-US"/>
        </a:p>
      </dgm:t>
    </dgm:pt>
    <dgm:pt modelId="{F148A89C-FE54-4D07-8FBC-067D04C68D48}" type="pres">
      <dgm:prSet presAssocID="{026478BF-D1CB-405C-92F6-08A0451042B7}" presName="hierRoot2" presStyleCnt="0">
        <dgm:presLayoutVars>
          <dgm:hierBranch val="init"/>
        </dgm:presLayoutVars>
      </dgm:prSet>
      <dgm:spPr/>
      <dgm:t>
        <a:bodyPr/>
        <a:lstStyle/>
        <a:p>
          <a:endParaRPr lang="en-US"/>
        </a:p>
      </dgm:t>
    </dgm:pt>
    <dgm:pt modelId="{0E738942-3051-43DA-972C-746BA669D6BD}" type="pres">
      <dgm:prSet presAssocID="{026478BF-D1CB-405C-92F6-08A0451042B7}" presName="rootComposite" presStyleCnt="0"/>
      <dgm:spPr/>
      <dgm:t>
        <a:bodyPr/>
        <a:lstStyle/>
        <a:p>
          <a:endParaRPr lang="en-US"/>
        </a:p>
      </dgm:t>
    </dgm:pt>
    <dgm:pt modelId="{87B7B183-1447-4E50-9E8C-F3A32FA063E8}" type="pres">
      <dgm:prSet presAssocID="{026478BF-D1CB-405C-92F6-08A0451042B7}" presName="rootText" presStyleLbl="node2" presStyleIdx="0" presStyleCnt="3" custScaleY="142976">
        <dgm:presLayoutVars>
          <dgm:chPref val="3"/>
        </dgm:presLayoutVars>
      </dgm:prSet>
      <dgm:spPr/>
      <dgm:t>
        <a:bodyPr/>
        <a:lstStyle/>
        <a:p>
          <a:endParaRPr lang="en-US"/>
        </a:p>
      </dgm:t>
    </dgm:pt>
    <dgm:pt modelId="{794A3C15-71BA-42AD-AE0E-92590938AAFA}" type="pres">
      <dgm:prSet presAssocID="{026478BF-D1CB-405C-92F6-08A0451042B7}" presName="rootConnector" presStyleLbl="node2" presStyleIdx="0" presStyleCnt="3"/>
      <dgm:spPr/>
      <dgm:t>
        <a:bodyPr/>
        <a:lstStyle/>
        <a:p>
          <a:endParaRPr lang="en-US"/>
        </a:p>
      </dgm:t>
    </dgm:pt>
    <dgm:pt modelId="{3C2A5D7C-5B71-4707-8FA7-60104B6F47DB}" type="pres">
      <dgm:prSet presAssocID="{026478BF-D1CB-405C-92F6-08A0451042B7}" presName="hierChild4" presStyleCnt="0"/>
      <dgm:spPr/>
      <dgm:t>
        <a:bodyPr/>
        <a:lstStyle/>
        <a:p>
          <a:endParaRPr lang="en-US"/>
        </a:p>
      </dgm:t>
    </dgm:pt>
    <dgm:pt modelId="{ECDFEC70-28E4-4E09-835B-85A2DF99183A}" type="pres">
      <dgm:prSet presAssocID="{026478BF-D1CB-405C-92F6-08A0451042B7}" presName="hierChild5" presStyleCnt="0"/>
      <dgm:spPr/>
      <dgm:t>
        <a:bodyPr/>
        <a:lstStyle/>
        <a:p>
          <a:endParaRPr lang="en-US"/>
        </a:p>
      </dgm:t>
    </dgm:pt>
    <dgm:pt modelId="{8D8207A6-DB52-4B90-B0C7-BCFB3AA451F7}" type="pres">
      <dgm:prSet presAssocID="{1835A596-55C3-45D1-B958-D48E178A03E9}" presName="Name64" presStyleLbl="parChTrans1D2" presStyleIdx="1" presStyleCnt="4"/>
      <dgm:spPr/>
      <dgm:t>
        <a:bodyPr/>
        <a:lstStyle/>
        <a:p>
          <a:endParaRPr lang="en-US"/>
        </a:p>
      </dgm:t>
    </dgm:pt>
    <dgm:pt modelId="{804FF3E2-60AF-439E-AC2B-1784DCCD7442}" type="pres">
      <dgm:prSet presAssocID="{C068741E-3910-45C8-A8E9-E84450BA8E9D}" presName="hierRoot2" presStyleCnt="0">
        <dgm:presLayoutVars>
          <dgm:hierBranch val="init"/>
        </dgm:presLayoutVars>
      </dgm:prSet>
      <dgm:spPr/>
      <dgm:t>
        <a:bodyPr/>
        <a:lstStyle/>
        <a:p>
          <a:endParaRPr lang="en-US"/>
        </a:p>
      </dgm:t>
    </dgm:pt>
    <dgm:pt modelId="{7C72AB71-F39B-4AF3-952A-F425F07232BC}" type="pres">
      <dgm:prSet presAssocID="{C068741E-3910-45C8-A8E9-E84450BA8E9D}" presName="rootComposite" presStyleCnt="0"/>
      <dgm:spPr/>
      <dgm:t>
        <a:bodyPr/>
        <a:lstStyle/>
        <a:p>
          <a:endParaRPr lang="en-US"/>
        </a:p>
      </dgm:t>
    </dgm:pt>
    <dgm:pt modelId="{5AB24E53-3B37-49D3-812B-C252718E3EC8}" type="pres">
      <dgm:prSet presAssocID="{C068741E-3910-45C8-A8E9-E84450BA8E9D}" presName="rootText" presStyleLbl="node2" presStyleIdx="1" presStyleCnt="3" custScaleY="97833">
        <dgm:presLayoutVars>
          <dgm:chPref val="3"/>
        </dgm:presLayoutVars>
      </dgm:prSet>
      <dgm:spPr/>
      <dgm:t>
        <a:bodyPr/>
        <a:lstStyle/>
        <a:p>
          <a:endParaRPr lang="en-US"/>
        </a:p>
      </dgm:t>
    </dgm:pt>
    <dgm:pt modelId="{72B237B4-5070-4780-96E7-D6F07ABF83FB}" type="pres">
      <dgm:prSet presAssocID="{C068741E-3910-45C8-A8E9-E84450BA8E9D}" presName="rootConnector" presStyleLbl="node2" presStyleIdx="1" presStyleCnt="3"/>
      <dgm:spPr/>
      <dgm:t>
        <a:bodyPr/>
        <a:lstStyle/>
        <a:p>
          <a:endParaRPr lang="en-US"/>
        </a:p>
      </dgm:t>
    </dgm:pt>
    <dgm:pt modelId="{73777C1F-78C1-4F28-9AD9-1B1D1E353E34}" type="pres">
      <dgm:prSet presAssocID="{C068741E-3910-45C8-A8E9-E84450BA8E9D}" presName="hierChild4" presStyleCnt="0"/>
      <dgm:spPr/>
      <dgm:t>
        <a:bodyPr/>
        <a:lstStyle/>
        <a:p>
          <a:endParaRPr lang="en-US"/>
        </a:p>
      </dgm:t>
    </dgm:pt>
    <dgm:pt modelId="{76A738D1-3747-4337-B567-40ADFD6A7C90}" type="pres">
      <dgm:prSet presAssocID="{C068741E-3910-45C8-A8E9-E84450BA8E9D}" presName="hierChild5" presStyleCnt="0"/>
      <dgm:spPr/>
      <dgm:t>
        <a:bodyPr/>
        <a:lstStyle/>
        <a:p>
          <a:endParaRPr lang="en-US"/>
        </a:p>
      </dgm:t>
    </dgm:pt>
    <dgm:pt modelId="{010F9B71-AE31-4CCA-83E6-D4121256E1D0}" type="pres">
      <dgm:prSet presAssocID="{7EDA0CC7-D3BC-4081-B5FC-CB874AE8374E}" presName="Name64" presStyleLbl="parChTrans1D2" presStyleIdx="2" presStyleCnt="4"/>
      <dgm:spPr/>
      <dgm:t>
        <a:bodyPr/>
        <a:lstStyle/>
        <a:p>
          <a:endParaRPr lang="en-US"/>
        </a:p>
      </dgm:t>
    </dgm:pt>
    <dgm:pt modelId="{D3E23A3D-6A51-489F-B804-F48CE92A8C26}" type="pres">
      <dgm:prSet presAssocID="{4627CE2B-8AD8-426A-B607-C2BFC2978CCB}" presName="hierRoot2" presStyleCnt="0">
        <dgm:presLayoutVars>
          <dgm:hierBranch val="init"/>
        </dgm:presLayoutVars>
      </dgm:prSet>
      <dgm:spPr/>
      <dgm:t>
        <a:bodyPr/>
        <a:lstStyle/>
        <a:p>
          <a:endParaRPr lang="en-US"/>
        </a:p>
      </dgm:t>
    </dgm:pt>
    <dgm:pt modelId="{6B2E604B-5F4A-4182-B9C3-B2871C59DD73}" type="pres">
      <dgm:prSet presAssocID="{4627CE2B-8AD8-426A-B607-C2BFC2978CCB}" presName="rootComposite" presStyleCnt="0"/>
      <dgm:spPr/>
      <dgm:t>
        <a:bodyPr/>
        <a:lstStyle/>
        <a:p>
          <a:endParaRPr lang="en-US"/>
        </a:p>
      </dgm:t>
    </dgm:pt>
    <dgm:pt modelId="{19AFB48D-117A-4397-A7A0-19F1DFF6CE36}" type="pres">
      <dgm:prSet presAssocID="{4627CE2B-8AD8-426A-B607-C2BFC2978CCB}" presName="rootText" presStyleLbl="node2" presStyleIdx="2" presStyleCnt="3">
        <dgm:presLayoutVars>
          <dgm:chPref val="3"/>
        </dgm:presLayoutVars>
      </dgm:prSet>
      <dgm:spPr/>
      <dgm:t>
        <a:bodyPr/>
        <a:lstStyle/>
        <a:p>
          <a:endParaRPr lang="en-US"/>
        </a:p>
      </dgm:t>
    </dgm:pt>
    <dgm:pt modelId="{BB3B9B7A-7DB3-4F9F-9E5A-37B82F521C07}" type="pres">
      <dgm:prSet presAssocID="{4627CE2B-8AD8-426A-B607-C2BFC2978CCB}" presName="rootConnector" presStyleLbl="node2" presStyleIdx="2" presStyleCnt="3"/>
      <dgm:spPr/>
      <dgm:t>
        <a:bodyPr/>
        <a:lstStyle/>
        <a:p>
          <a:endParaRPr lang="en-US"/>
        </a:p>
      </dgm:t>
    </dgm:pt>
    <dgm:pt modelId="{39D43AD2-BAB1-4DC5-BB21-AEF5315869B9}" type="pres">
      <dgm:prSet presAssocID="{4627CE2B-8AD8-426A-B607-C2BFC2978CCB}" presName="hierChild4" presStyleCnt="0"/>
      <dgm:spPr/>
      <dgm:t>
        <a:bodyPr/>
        <a:lstStyle/>
        <a:p>
          <a:endParaRPr lang="en-US"/>
        </a:p>
      </dgm:t>
    </dgm:pt>
    <dgm:pt modelId="{1055EBFF-FC31-40A6-8B71-FF460F7D4259}" type="pres">
      <dgm:prSet presAssocID="{4627CE2B-8AD8-426A-B607-C2BFC2978CCB}" presName="hierChild5" presStyleCnt="0"/>
      <dgm:spPr/>
      <dgm:t>
        <a:bodyPr/>
        <a:lstStyle/>
        <a:p>
          <a:endParaRPr lang="en-US"/>
        </a:p>
      </dgm:t>
    </dgm:pt>
    <dgm:pt modelId="{24FB8456-C2A8-44A2-80F2-76D229CC8367}" type="pres">
      <dgm:prSet presAssocID="{3EACAF35-1DA4-4F74-84FB-4931ADD22EB4}" presName="hierChild3" presStyleCnt="0"/>
      <dgm:spPr/>
      <dgm:t>
        <a:bodyPr/>
        <a:lstStyle/>
        <a:p>
          <a:endParaRPr lang="en-US"/>
        </a:p>
      </dgm:t>
    </dgm:pt>
    <dgm:pt modelId="{933CEA20-FA25-41A6-B829-40E5304FEDBF}" type="pres">
      <dgm:prSet presAssocID="{D972515D-FC9A-4A04-A2B1-87B8A43EA1AE}" presName="Name115" presStyleLbl="parChTrans1D2" presStyleIdx="3" presStyleCnt="4"/>
      <dgm:spPr/>
      <dgm:t>
        <a:bodyPr/>
        <a:lstStyle/>
        <a:p>
          <a:endParaRPr lang="en-US"/>
        </a:p>
      </dgm:t>
    </dgm:pt>
    <dgm:pt modelId="{B33CE01B-D32D-4F88-9F6E-26E332FAE348}" type="pres">
      <dgm:prSet presAssocID="{2DED7EFE-9C2B-414B-BF62-688FC527C599}" presName="hierRoot3" presStyleCnt="0">
        <dgm:presLayoutVars>
          <dgm:hierBranch val="init"/>
        </dgm:presLayoutVars>
      </dgm:prSet>
      <dgm:spPr/>
      <dgm:t>
        <a:bodyPr/>
        <a:lstStyle/>
        <a:p>
          <a:endParaRPr lang="en-US"/>
        </a:p>
      </dgm:t>
    </dgm:pt>
    <dgm:pt modelId="{712F49CC-D4F9-4256-9D73-8B129A0028F6}" type="pres">
      <dgm:prSet presAssocID="{2DED7EFE-9C2B-414B-BF62-688FC527C599}" presName="rootComposite3" presStyleCnt="0"/>
      <dgm:spPr/>
      <dgm:t>
        <a:bodyPr/>
        <a:lstStyle/>
        <a:p>
          <a:endParaRPr lang="en-US"/>
        </a:p>
      </dgm:t>
    </dgm:pt>
    <dgm:pt modelId="{6588736B-F2FA-4B59-BF63-44341E300B2B}" type="pres">
      <dgm:prSet presAssocID="{2DED7EFE-9C2B-414B-BF62-688FC527C599}" presName="rootText3" presStyleLbl="asst1" presStyleIdx="0" presStyleCnt="1">
        <dgm:presLayoutVars>
          <dgm:chPref val="3"/>
        </dgm:presLayoutVars>
      </dgm:prSet>
      <dgm:spPr/>
      <dgm:t>
        <a:bodyPr/>
        <a:lstStyle/>
        <a:p>
          <a:endParaRPr lang="en-US"/>
        </a:p>
      </dgm:t>
    </dgm:pt>
    <dgm:pt modelId="{099EBCEB-2F60-43F9-9BB0-678BBD6D1DE3}" type="pres">
      <dgm:prSet presAssocID="{2DED7EFE-9C2B-414B-BF62-688FC527C599}" presName="rootConnector3" presStyleLbl="asst1" presStyleIdx="0" presStyleCnt="1"/>
      <dgm:spPr/>
      <dgm:t>
        <a:bodyPr/>
        <a:lstStyle/>
        <a:p>
          <a:endParaRPr lang="en-US"/>
        </a:p>
      </dgm:t>
    </dgm:pt>
    <dgm:pt modelId="{6BAC1B1C-3F46-4AD7-B629-477D90182ACE}" type="pres">
      <dgm:prSet presAssocID="{2DED7EFE-9C2B-414B-BF62-688FC527C599}" presName="hierChild6" presStyleCnt="0"/>
      <dgm:spPr/>
      <dgm:t>
        <a:bodyPr/>
        <a:lstStyle/>
        <a:p>
          <a:endParaRPr lang="en-US"/>
        </a:p>
      </dgm:t>
    </dgm:pt>
    <dgm:pt modelId="{9CE1F56D-F76B-48DD-9000-07405C29241F}" type="pres">
      <dgm:prSet presAssocID="{2DED7EFE-9C2B-414B-BF62-688FC527C599}" presName="hierChild7" presStyleCnt="0"/>
      <dgm:spPr/>
      <dgm:t>
        <a:bodyPr/>
        <a:lstStyle/>
        <a:p>
          <a:endParaRPr lang="en-US"/>
        </a:p>
      </dgm:t>
    </dgm:pt>
  </dgm:ptLst>
  <dgm:cxnLst>
    <dgm:cxn modelId="{E866CF3B-98B7-4EB4-B537-EB6573B3036F}" srcId="{3EACAF35-1DA4-4F74-84FB-4931ADD22EB4}" destId="{4627CE2B-8AD8-426A-B607-C2BFC2978CCB}" srcOrd="3" destOrd="0" parTransId="{7EDA0CC7-D3BC-4081-B5FC-CB874AE8374E}" sibTransId="{235A7F41-F240-4DE5-BAC6-E70CC50E7B6F}"/>
    <dgm:cxn modelId="{4EFFD643-81AE-4D3B-923F-CEE6D599BE0E}" type="presOf" srcId="{C068741E-3910-45C8-A8E9-E84450BA8E9D}" destId="{5AB24E53-3B37-49D3-812B-C252718E3EC8}" srcOrd="0" destOrd="0" presId="urn:microsoft.com/office/officeart/2009/3/layout/HorizontalOrganizationChart"/>
    <dgm:cxn modelId="{CA6D85CD-E7DE-4520-8D2E-2BD6079352EB}" srcId="{D697D955-294F-4B37-9A3D-2BAE7D66A6F8}" destId="{3EACAF35-1DA4-4F74-84FB-4931ADD22EB4}" srcOrd="0" destOrd="0" parTransId="{FEE59A3B-FEC2-4968-81D6-04BF7ECB5420}" sibTransId="{ED315416-AC68-474D-BDE1-1E0C641E9803}"/>
    <dgm:cxn modelId="{2F9886DB-F9CB-4773-880A-A3A862BC0B8F}" type="presOf" srcId="{D972515D-FC9A-4A04-A2B1-87B8A43EA1AE}" destId="{933CEA20-FA25-41A6-B829-40E5304FEDBF}" srcOrd="0" destOrd="0" presId="urn:microsoft.com/office/officeart/2009/3/layout/HorizontalOrganizationChart"/>
    <dgm:cxn modelId="{2B55BC2A-3497-486C-8F06-B459AF533B9A}" srcId="{3EACAF35-1DA4-4F74-84FB-4931ADD22EB4}" destId="{2DED7EFE-9C2B-414B-BF62-688FC527C599}" srcOrd="0" destOrd="0" parTransId="{D972515D-FC9A-4A04-A2B1-87B8A43EA1AE}" sibTransId="{8939372E-2D25-46BB-902A-80271A5B8E2B}"/>
    <dgm:cxn modelId="{15F37587-3AF8-455D-B09B-CA1631DA1A1D}" type="presOf" srcId="{4627CE2B-8AD8-426A-B607-C2BFC2978CCB}" destId="{BB3B9B7A-7DB3-4F9F-9E5A-37B82F521C07}" srcOrd="1" destOrd="0" presId="urn:microsoft.com/office/officeart/2009/3/layout/HorizontalOrganizationChart"/>
    <dgm:cxn modelId="{C6CE46F6-054C-4137-82BE-12052626EAF0}" type="presOf" srcId="{1835A596-55C3-45D1-B958-D48E178A03E9}" destId="{8D8207A6-DB52-4B90-B0C7-BCFB3AA451F7}" srcOrd="0" destOrd="0" presId="urn:microsoft.com/office/officeart/2009/3/layout/HorizontalOrganizationChart"/>
    <dgm:cxn modelId="{7AAE7F1D-9749-4A77-B3CB-4D00400DB7C0}" type="presOf" srcId="{C068741E-3910-45C8-A8E9-E84450BA8E9D}" destId="{72B237B4-5070-4780-96E7-D6F07ABF83FB}" srcOrd="1" destOrd="0" presId="urn:microsoft.com/office/officeart/2009/3/layout/HorizontalOrganizationChart"/>
    <dgm:cxn modelId="{604BF0AF-2CBB-4F69-B6C8-20BC261C44DA}" type="presOf" srcId="{7EDA0CC7-D3BC-4081-B5FC-CB874AE8374E}" destId="{010F9B71-AE31-4CCA-83E6-D4121256E1D0}" srcOrd="0" destOrd="0" presId="urn:microsoft.com/office/officeart/2009/3/layout/HorizontalOrganizationChart"/>
    <dgm:cxn modelId="{025C2B04-9DB9-4F6C-830F-0E48F9F705AB}" type="presOf" srcId="{026478BF-D1CB-405C-92F6-08A0451042B7}" destId="{794A3C15-71BA-42AD-AE0E-92590938AAFA}" srcOrd="1" destOrd="0" presId="urn:microsoft.com/office/officeart/2009/3/layout/HorizontalOrganizationChart"/>
    <dgm:cxn modelId="{12081B58-57EC-4D8D-A318-A991BDE7F837}" type="presOf" srcId="{026478BF-D1CB-405C-92F6-08A0451042B7}" destId="{87B7B183-1447-4E50-9E8C-F3A32FA063E8}" srcOrd="0" destOrd="0" presId="urn:microsoft.com/office/officeart/2009/3/layout/HorizontalOrganizationChart"/>
    <dgm:cxn modelId="{8DAAEAB9-370C-4281-B5C7-E87476C92ADA}" srcId="{3EACAF35-1DA4-4F74-84FB-4931ADD22EB4}" destId="{C068741E-3910-45C8-A8E9-E84450BA8E9D}" srcOrd="2" destOrd="0" parTransId="{1835A596-55C3-45D1-B958-D48E178A03E9}" sibTransId="{691F606E-0B3F-4D52-84FC-096142886DD4}"/>
    <dgm:cxn modelId="{13D2ECEF-ACC4-40B9-B526-05F0C520FD3F}" srcId="{3EACAF35-1DA4-4F74-84FB-4931ADD22EB4}" destId="{026478BF-D1CB-405C-92F6-08A0451042B7}" srcOrd="1" destOrd="0" parTransId="{7EB95CB4-B377-4380-A6D9-F21300367B5C}" sibTransId="{15EFA105-3581-4DDB-96D4-732A22A5A572}"/>
    <dgm:cxn modelId="{3EF52E3B-1B4C-4C36-9775-05C204D2BA9D}" type="presOf" srcId="{3EACAF35-1DA4-4F74-84FB-4931ADD22EB4}" destId="{C66A59B8-D838-4096-B641-21CB20DBF4EB}" srcOrd="1" destOrd="0" presId="urn:microsoft.com/office/officeart/2009/3/layout/HorizontalOrganizationChart"/>
    <dgm:cxn modelId="{D2A823D0-7ED8-41F7-A2FE-044B0BBA06FC}" type="presOf" srcId="{3EACAF35-1DA4-4F74-84FB-4931ADD22EB4}" destId="{E7916A8A-46EE-421C-ACED-5F4002BD34A4}" srcOrd="0" destOrd="0" presId="urn:microsoft.com/office/officeart/2009/3/layout/HorizontalOrganizationChart"/>
    <dgm:cxn modelId="{83671698-78FB-4EE2-B4B2-05270998CD16}" type="presOf" srcId="{7EB95CB4-B377-4380-A6D9-F21300367B5C}" destId="{F6699CB9-FD27-4DD2-B355-6A9A92D0CD66}" srcOrd="0" destOrd="0" presId="urn:microsoft.com/office/officeart/2009/3/layout/HorizontalOrganizationChart"/>
    <dgm:cxn modelId="{F9497689-FE48-40BE-A47D-647C416C2D50}" type="presOf" srcId="{2DED7EFE-9C2B-414B-BF62-688FC527C599}" destId="{099EBCEB-2F60-43F9-9BB0-678BBD6D1DE3}" srcOrd="1" destOrd="0" presId="urn:microsoft.com/office/officeart/2009/3/layout/HorizontalOrganizationChart"/>
    <dgm:cxn modelId="{5E7D32FB-7C4D-46C8-96DE-C729544409EC}" type="presOf" srcId="{D697D955-294F-4B37-9A3D-2BAE7D66A6F8}" destId="{6F34C02D-864E-4F0C-BD39-410D0385A770}" srcOrd="0" destOrd="0" presId="urn:microsoft.com/office/officeart/2009/3/layout/HorizontalOrganizationChart"/>
    <dgm:cxn modelId="{FEB46A75-75A4-4053-9F7E-E468CF53D2BB}" type="presOf" srcId="{4627CE2B-8AD8-426A-B607-C2BFC2978CCB}" destId="{19AFB48D-117A-4397-A7A0-19F1DFF6CE36}" srcOrd="0" destOrd="0" presId="urn:microsoft.com/office/officeart/2009/3/layout/HorizontalOrganizationChart"/>
    <dgm:cxn modelId="{5DE6DA13-2BFA-4570-AC5C-1AE061FA0C0E}" type="presOf" srcId="{2DED7EFE-9C2B-414B-BF62-688FC527C599}" destId="{6588736B-F2FA-4B59-BF63-44341E300B2B}" srcOrd="0" destOrd="0" presId="urn:microsoft.com/office/officeart/2009/3/layout/HorizontalOrganizationChart"/>
    <dgm:cxn modelId="{8AEC14E0-C99A-4385-A569-CF3397F2C0BB}" type="presParOf" srcId="{6F34C02D-864E-4F0C-BD39-410D0385A770}" destId="{6A318D7A-EC60-402E-8FA4-80995D1D0F20}" srcOrd="0" destOrd="0" presId="urn:microsoft.com/office/officeart/2009/3/layout/HorizontalOrganizationChart"/>
    <dgm:cxn modelId="{4807C3C4-4F45-413B-A727-6AC4B56E3B35}" type="presParOf" srcId="{6A318D7A-EC60-402E-8FA4-80995D1D0F20}" destId="{91DF587E-FC95-4F52-B0C5-8CC1DD1F2DDF}" srcOrd="0" destOrd="0" presId="urn:microsoft.com/office/officeart/2009/3/layout/HorizontalOrganizationChart"/>
    <dgm:cxn modelId="{7CBA126A-4846-485D-8144-72061AE64A47}" type="presParOf" srcId="{91DF587E-FC95-4F52-B0C5-8CC1DD1F2DDF}" destId="{E7916A8A-46EE-421C-ACED-5F4002BD34A4}" srcOrd="0" destOrd="0" presId="urn:microsoft.com/office/officeart/2009/3/layout/HorizontalOrganizationChart"/>
    <dgm:cxn modelId="{C4050D4E-37D5-4145-95A2-68B5241C22A7}" type="presParOf" srcId="{91DF587E-FC95-4F52-B0C5-8CC1DD1F2DDF}" destId="{C66A59B8-D838-4096-B641-21CB20DBF4EB}" srcOrd="1" destOrd="0" presId="urn:microsoft.com/office/officeart/2009/3/layout/HorizontalOrganizationChart"/>
    <dgm:cxn modelId="{2D9E3130-57B8-4E31-A763-0B02012C3405}" type="presParOf" srcId="{6A318D7A-EC60-402E-8FA4-80995D1D0F20}" destId="{BBBCDB8B-FC8C-4F64-8CD3-3BE12F932AB7}" srcOrd="1" destOrd="0" presId="urn:microsoft.com/office/officeart/2009/3/layout/HorizontalOrganizationChart"/>
    <dgm:cxn modelId="{7AED6942-5895-4CD2-BF56-F6AA048AC817}" type="presParOf" srcId="{BBBCDB8B-FC8C-4F64-8CD3-3BE12F932AB7}" destId="{F6699CB9-FD27-4DD2-B355-6A9A92D0CD66}" srcOrd="0" destOrd="0" presId="urn:microsoft.com/office/officeart/2009/3/layout/HorizontalOrganizationChart"/>
    <dgm:cxn modelId="{B65C4D3B-5E8A-453B-8D2F-FEB0E958AB49}" type="presParOf" srcId="{BBBCDB8B-FC8C-4F64-8CD3-3BE12F932AB7}" destId="{F148A89C-FE54-4D07-8FBC-067D04C68D48}" srcOrd="1" destOrd="0" presId="urn:microsoft.com/office/officeart/2009/3/layout/HorizontalOrganizationChart"/>
    <dgm:cxn modelId="{47E6F1D5-897E-44CF-8758-B540230CC759}" type="presParOf" srcId="{F148A89C-FE54-4D07-8FBC-067D04C68D48}" destId="{0E738942-3051-43DA-972C-746BA669D6BD}" srcOrd="0" destOrd="0" presId="urn:microsoft.com/office/officeart/2009/3/layout/HorizontalOrganizationChart"/>
    <dgm:cxn modelId="{E018A615-8A83-417B-AF37-BA5B62B72EB6}" type="presParOf" srcId="{0E738942-3051-43DA-972C-746BA669D6BD}" destId="{87B7B183-1447-4E50-9E8C-F3A32FA063E8}" srcOrd="0" destOrd="0" presId="urn:microsoft.com/office/officeart/2009/3/layout/HorizontalOrganizationChart"/>
    <dgm:cxn modelId="{3CE7EDC0-7D0D-44AC-8B7A-0FBDAFCE0490}" type="presParOf" srcId="{0E738942-3051-43DA-972C-746BA669D6BD}" destId="{794A3C15-71BA-42AD-AE0E-92590938AAFA}" srcOrd="1" destOrd="0" presId="urn:microsoft.com/office/officeart/2009/3/layout/HorizontalOrganizationChart"/>
    <dgm:cxn modelId="{05B2CA3A-A594-4002-9FF5-FB2024230E2F}" type="presParOf" srcId="{F148A89C-FE54-4D07-8FBC-067D04C68D48}" destId="{3C2A5D7C-5B71-4707-8FA7-60104B6F47DB}" srcOrd="1" destOrd="0" presId="urn:microsoft.com/office/officeart/2009/3/layout/HorizontalOrganizationChart"/>
    <dgm:cxn modelId="{1406B5BB-7524-4B5C-8D5E-EC4489911859}" type="presParOf" srcId="{F148A89C-FE54-4D07-8FBC-067D04C68D48}" destId="{ECDFEC70-28E4-4E09-835B-85A2DF99183A}" srcOrd="2" destOrd="0" presId="urn:microsoft.com/office/officeart/2009/3/layout/HorizontalOrganizationChart"/>
    <dgm:cxn modelId="{A32260EB-7AB7-4FC7-B970-64CEA9536370}" type="presParOf" srcId="{BBBCDB8B-FC8C-4F64-8CD3-3BE12F932AB7}" destId="{8D8207A6-DB52-4B90-B0C7-BCFB3AA451F7}" srcOrd="2" destOrd="0" presId="urn:microsoft.com/office/officeart/2009/3/layout/HorizontalOrganizationChart"/>
    <dgm:cxn modelId="{05686237-58FB-40A5-BBE3-1802B2F46E3C}" type="presParOf" srcId="{BBBCDB8B-FC8C-4F64-8CD3-3BE12F932AB7}" destId="{804FF3E2-60AF-439E-AC2B-1784DCCD7442}" srcOrd="3" destOrd="0" presId="urn:microsoft.com/office/officeart/2009/3/layout/HorizontalOrganizationChart"/>
    <dgm:cxn modelId="{A10C8B16-411F-4B1E-8299-BE15D31EE486}" type="presParOf" srcId="{804FF3E2-60AF-439E-AC2B-1784DCCD7442}" destId="{7C72AB71-F39B-4AF3-952A-F425F07232BC}" srcOrd="0" destOrd="0" presId="urn:microsoft.com/office/officeart/2009/3/layout/HorizontalOrganizationChart"/>
    <dgm:cxn modelId="{798E7E83-6523-4244-AAB0-E0BCB35E8728}" type="presParOf" srcId="{7C72AB71-F39B-4AF3-952A-F425F07232BC}" destId="{5AB24E53-3B37-49D3-812B-C252718E3EC8}" srcOrd="0" destOrd="0" presId="urn:microsoft.com/office/officeart/2009/3/layout/HorizontalOrganizationChart"/>
    <dgm:cxn modelId="{50A10976-24EC-467E-861F-9233C9A59C71}" type="presParOf" srcId="{7C72AB71-F39B-4AF3-952A-F425F07232BC}" destId="{72B237B4-5070-4780-96E7-D6F07ABF83FB}" srcOrd="1" destOrd="0" presId="urn:microsoft.com/office/officeart/2009/3/layout/HorizontalOrganizationChart"/>
    <dgm:cxn modelId="{C36E9E76-72C7-4127-B379-EBCF7E50DA69}" type="presParOf" srcId="{804FF3E2-60AF-439E-AC2B-1784DCCD7442}" destId="{73777C1F-78C1-4F28-9AD9-1B1D1E353E34}" srcOrd="1" destOrd="0" presId="urn:microsoft.com/office/officeart/2009/3/layout/HorizontalOrganizationChart"/>
    <dgm:cxn modelId="{8BDF3012-2886-4E2C-A1BC-22359630135E}" type="presParOf" srcId="{804FF3E2-60AF-439E-AC2B-1784DCCD7442}" destId="{76A738D1-3747-4337-B567-40ADFD6A7C90}" srcOrd="2" destOrd="0" presId="urn:microsoft.com/office/officeart/2009/3/layout/HorizontalOrganizationChart"/>
    <dgm:cxn modelId="{AD3D2255-6DE4-4B20-B465-5B734D93E2B9}" type="presParOf" srcId="{BBBCDB8B-FC8C-4F64-8CD3-3BE12F932AB7}" destId="{010F9B71-AE31-4CCA-83E6-D4121256E1D0}" srcOrd="4" destOrd="0" presId="urn:microsoft.com/office/officeart/2009/3/layout/HorizontalOrganizationChart"/>
    <dgm:cxn modelId="{CE4CEEFC-E255-4EAA-B580-E5A3996AECC9}" type="presParOf" srcId="{BBBCDB8B-FC8C-4F64-8CD3-3BE12F932AB7}" destId="{D3E23A3D-6A51-489F-B804-F48CE92A8C26}" srcOrd="5" destOrd="0" presId="urn:microsoft.com/office/officeart/2009/3/layout/HorizontalOrganizationChart"/>
    <dgm:cxn modelId="{8CE9CAFA-C95B-4072-8B31-43A9C2A56886}" type="presParOf" srcId="{D3E23A3D-6A51-489F-B804-F48CE92A8C26}" destId="{6B2E604B-5F4A-4182-B9C3-B2871C59DD73}" srcOrd="0" destOrd="0" presId="urn:microsoft.com/office/officeart/2009/3/layout/HorizontalOrganizationChart"/>
    <dgm:cxn modelId="{894D9B8B-6EBA-492F-9363-35285D67D8E8}" type="presParOf" srcId="{6B2E604B-5F4A-4182-B9C3-B2871C59DD73}" destId="{19AFB48D-117A-4397-A7A0-19F1DFF6CE36}" srcOrd="0" destOrd="0" presId="urn:microsoft.com/office/officeart/2009/3/layout/HorizontalOrganizationChart"/>
    <dgm:cxn modelId="{B5BCE8DF-4687-42E3-B7FA-75CF3C337BA0}" type="presParOf" srcId="{6B2E604B-5F4A-4182-B9C3-B2871C59DD73}" destId="{BB3B9B7A-7DB3-4F9F-9E5A-37B82F521C07}" srcOrd="1" destOrd="0" presId="urn:microsoft.com/office/officeart/2009/3/layout/HorizontalOrganizationChart"/>
    <dgm:cxn modelId="{E4728BD0-5AF8-435C-B8AE-5294A0124473}" type="presParOf" srcId="{D3E23A3D-6A51-489F-B804-F48CE92A8C26}" destId="{39D43AD2-BAB1-4DC5-BB21-AEF5315869B9}" srcOrd="1" destOrd="0" presId="urn:microsoft.com/office/officeart/2009/3/layout/HorizontalOrganizationChart"/>
    <dgm:cxn modelId="{F9747F5B-0747-4B79-8D12-7F0248549C51}" type="presParOf" srcId="{D3E23A3D-6A51-489F-B804-F48CE92A8C26}" destId="{1055EBFF-FC31-40A6-8B71-FF460F7D4259}" srcOrd="2" destOrd="0" presId="urn:microsoft.com/office/officeart/2009/3/layout/HorizontalOrganizationChart"/>
    <dgm:cxn modelId="{3DA4FFA9-BF76-4AB0-A12B-E9C2B06A6588}" type="presParOf" srcId="{6A318D7A-EC60-402E-8FA4-80995D1D0F20}" destId="{24FB8456-C2A8-44A2-80F2-76D229CC8367}" srcOrd="2" destOrd="0" presId="urn:microsoft.com/office/officeart/2009/3/layout/HorizontalOrganizationChart"/>
    <dgm:cxn modelId="{3421B3EB-7DF2-408D-A5A9-5513B43A37CA}" type="presParOf" srcId="{24FB8456-C2A8-44A2-80F2-76D229CC8367}" destId="{933CEA20-FA25-41A6-B829-40E5304FEDBF}" srcOrd="0" destOrd="0" presId="urn:microsoft.com/office/officeart/2009/3/layout/HorizontalOrganizationChart"/>
    <dgm:cxn modelId="{B13090BE-E72C-4463-BC67-AA523D8E165D}" type="presParOf" srcId="{24FB8456-C2A8-44A2-80F2-76D229CC8367}" destId="{B33CE01B-D32D-4F88-9F6E-26E332FAE348}" srcOrd="1" destOrd="0" presId="urn:microsoft.com/office/officeart/2009/3/layout/HorizontalOrganizationChart"/>
    <dgm:cxn modelId="{6D447427-21EB-49DA-A45D-409EA07F15C9}" type="presParOf" srcId="{B33CE01B-D32D-4F88-9F6E-26E332FAE348}" destId="{712F49CC-D4F9-4256-9D73-8B129A0028F6}" srcOrd="0" destOrd="0" presId="urn:microsoft.com/office/officeart/2009/3/layout/HorizontalOrganizationChart"/>
    <dgm:cxn modelId="{E84250A5-4B69-44D8-BFEC-1CDB5904F28C}" type="presParOf" srcId="{712F49CC-D4F9-4256-9D73-8B129A0028F6}" destId="{6588736B-F2FA-4B59-BF63-44341E300B2B}" srcOrd="0" destOrd="0" presId="urn:microsoft.com/office/officeart/2009/3/layout/HorizontalOrganizationChart"/>
    <dgm:cxn modelId="{241E21D6-A024-4CC2-A730-B9BE46C665FD}" type="presParOf" srcId="{712F49CC-D4F9-4256-9D73-8B129A0028F6}" destId="{099EBCEB-2F60-43F9-9BB0-678BBD6D1DE3}" srcOrd="1" destOrd="0" presId="urn:microsoft.com/office/officeart/2009/3/layout/HorizontalOrganizationChart"/>
    <dgm:cxn modelId="{E64DCFC6-BFC0-4CB7-8527-21AA244F3216}" type="presParOf" srcId="{B33CE01B-D32D-4F88-9F6E-26E332FAE348}" destId="{6BAC1B1C-3F46-4AD7-B629-477D90182ACE}" srcOrd="1" destOrd="0" presId="urn:microsoft.com/office/officeart/2009/3/layout/HorizontalOrganizationChart"/>
    <dgm:cxn modelId="{4944F025-17FC-47DE-BE3A-D9AD57CD7268}" type="presParOf" srcId="{B33CE01B-D32D-4F88-9F6E-26E332FAE348}" destId="{9CE1F56D-F76B-48DD-9000-07405C29241F}"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E2130E-7B9D-405D-873B-7D966FB58FC0}" type="doc">
      <dgm:prSet loTypeId="urn:microsoft.com/office/officeart/2005/8/layout/default#1" loCatId="list" qsTypeId="urn:microsoft.com/office/officeart/2005/8/quickstyle/simple1#1" qsCatId="simple" csTypeId="urn:microsoft.com/office/officeart/2005/8/colors/accent1_2#1" csCatId="accent1" phldr="1"/>
      <dgm:spPr/>
      <dgm:t>
        <a:bodyPr/>
        <a:lstStyle/>
        <a:p>
          <a:endParaRPr lang="en-US"/>
        </a:p>
      </dgm:t>
    </dgm:pt>
    <dgm:pt modelId="{9E3F4429-4AA0-472B-8458-60ACED260A1A}">
      <dgm:prSet phldrT="[Text]"/>
      <dgm:spPr/>
      <dgm:t>
        <a:bodyPr/>
        <a:lstStyle/>
        <a:p>
          <a:r>
            <a:rPr lang="en-US" dirty="0" smtClean="0"/>
            <a:t>New Awards for Network Planning, Network Development, RESEP , Black Lung, RAED &amp; PADDP Programs</a:t>
          </a:r>
          <a:endParaRPr lang="en-US" dirty="0"/>
        </a:p>
      </dgm:t>
    </dgm:pt>
    <dgm:pt modelId="{B4C8B7C0-1D87-43B6-B315-D6E9837C9A2C}" type="parTrans" cxnId="{C5148270-5174-49B2-8B42-3BD9BBC7896B}">
      <dgm:prSet/>
      <dgm:spPr/>
      <dgm:t>
        <a:bodyPr/>
        <a:lstStyle/>
        <a:p>
          <a:endParaRPr lang="en-US"/>
        </a:p>
      </dgm:t>
    </dgm:pt>
    <dgm:pt modelId="{0ED00D83-6DD5-4C21-A633-6DC23D1A2021}" type="sibTrans" cxnId="{C5148270-5174-49B2-8B42-3BD9BBC7896B}">
      <dgm:prSet/>
      <dgm:spPr/>
      <dgm:t>
        <a:bodyPr/>
        <a:lstStyle/>
        <a:p>
          <a:endParaRPr lang="en-US"/>
        </a:p>
      </dgm:t>
    </dgm:pt>
    <dgm:pt modelId="{797D5482-1AFC-45FB-ABB4-E585FBA15BEC}">
      <dgm:prSet phldrT="[Text]"/>
      <dgm:spPr/>
      <dgm:t>
        <a:bodyPr/>
        <a:lstStyle/>
        <a:p>
          <a:r>
            <a:rPr lang="en-US" dirty="0" smtClean="0"/>
            <a:t>Outreach, Quality and Delta Program supplements for  ACA Outreach &amp; Enrollment Efforts</a:t>
          </a:r>
          <a:endParaRPr lang="en-US" dirty="0"/>
        </a:p>
      </dgm:t>
    </dgm:pt>
    <dgm:pt modelId="{27273E30-02F7-4B3E-8DEE-4F4488160E08}" type="parTrans" cxnId="{1FFA20AB-B137-4855-9689-09B965747F35}">
      <dgm:prSet/>
      <dgm:spPr/>
      <dgm:t>
        <a:bodyPr/>
        <a:lstStyle/>
        <a:p>
          <a:endParaRPr lang="en-US"/>
        </a:p>
      </dgm:t>
    </dgm:pt>
    <dgm:pt modelId="{57453B66-09B3-43DE-AFAC-87A4C53866ED}" type="sibTrans" cxnId="{1FFA20AB-B137-4855-9689-09B965747F35}">
      <dgm:prSet/>
      <dgm:spPr/>
      <dgm:t>
        <a:bodyPr/>
        <a:lstStyle/>
        <a:p>
          <a:endParaRPr lang="en-US"/>
        </a:p>
      </dgm:t>
    </dgm:pt>
    <dgm:pt modelId="{EAEB0F9C-581B-4628-A2C4-1FAED8410147}">
      <dgm:prSet phldrT="[Text]"/>
      <dgm:spPr/>
      <dgm:t>
        <a:bodyPr/>
        <a:lstStyle/>
        <a:p>
          <a:r>
            <a:rPr lang="en-US" dirty="0" smtClean="0"/>
            <a:t>Pilot Programs: Rural HIT Network Lessons Learned  </a:t>
          </a:r>
          <a:endParaRPr lang="en-US" dirty="0"/>
        </a:p>
      </dgm:t>
    </dgm:pt>
    <dgm:pt modelId="{5C3EF12A-4780-4FAD-B2B1-357D9327F93E}" type="parTrans" cxnId="{FAF69E7B-BF05-4DE3-AD05-A485D50E39A8}">
      <dgm:prSet/>
      <dgm:spPr/>
      <dgm:t>
        <a:bodyPr/>
        <a:lstStyle/>
        <a:p>
          <a:endParaRPr lang="en-US"/>
        </a:p>
      </dgm:t>
    </dgm:pt>
    <dgm:pt modelId="{439FBDA0-1A9D-4DD9-9B53-D1D3AD59C6F6}" type="sibTrans" cxnId="{FAF69E7B-BF05-4DE3-AD05-A485D50E39A8}">
      <dgm:prSet/>
      <dgm:spPr/>
      <dgm:t>
        <a:bodyPr/>
        <a:lstStyle/>
        <a:p>
          <a:endParaRPr lang="en-US"/>
        </a:p>
      </dgm:t>
    </dgm:pt>
    <dgm:pt modelId="{4281A380-00A3-4247-97A0-E6F9FDC32690}">
      <dgm:prSet phldrT="[Text]"/>
      <dgm:spPr/>
      <dgm:t>
        <a:bodyPr/>
        <a:lstStyle/>
        <a:p>
          <a:r>
            <a:rPr lang="en-US" dirty="0" smtClean="0"/>
            <a:t>Continue to see sustainability data increase</a:t>
          </a:r>
          <a:endParaRPr lang="en-US" dirty="0"/>
        </a:p>
      </dgm:t>
    </dgm:pt>
    <dgm:pt modelId="{820A782B-1F2B-47BE-8D56-F906DC46D063}" type="parTrans" cxnId="{E8DD696D-192D-4B2A-A070-486B377F9F3D}">
      <dgm:prSet/>
      <dgm:spPr/>
      <dgm:t>
        <a:bodyPr/>
        <a:lstStyle/>
        <a:p>
          <a:endParaRPr lang="en-US"/>
        </a:p>
      </dgm:t>
    </dgm:pt>
    <dgm:pt modelId="{32CC6550-910A-4E41-A43D-A5F71526CEE3}" type="sibTrans" cxnId="{E8DD696D-192D-4B2A-A070-486B377F9F3D}">
      <dgm:prSet/>
      <dgm:spPr/>
      <dgm:t>
        <a:bodyPr/>
        <a:lstStyle/>
        <a:p>
          <a:endParaRPr lang="en-US"/>
        </a:p>
      </dgm:t>
    </dgm:pt>
    <dgm:pt modelId="{DDEBFE61-E856-434C-952C-D49921F23317}">
      <dgm:prSet phldrT="[Text]"/>
      <dgm:spPr/>
      <dgm:t>
        <a:bodyPr/>
        <a:lstStyle/>
        <a:p>
          <a:r>
            <a:rPr lang="en-US" dirty="0" smtClean="0"/>
            <a:t>Expansion of the Rural Community Health Gateway &amp; Evidence-Based Work </a:t>
          </a:r>
          <a:endParaRPr lang="en-US" dirty="0"/>
        </a:p>
      </dgm:t>
    </dgm:pt>
    <dgm:pt modelId="{45641413-8FFB-401B-8934-30AB40F2BC10}" type="parTrans" cxnId="{E5F4E4ED-EB16-4A4E-BD27-EE9F56708D5C}">
      <dgm:prSet/>
      <dgm:spPr/>
      <dgm:t>
        <a:bodyPr/>
        <a:lstStyle/>
        <a:p>
          <a:endParaRPr lang="en-US"/>
        </a:p>
      </dgm:t>
    </dgm:pt>
    <dgm:pt modelId="{498A8AD0-690F-4166-8C15-778D38330658}" type="sibTrans" cxnId="{E5F4E4ED-EB16-4A4E-BD27-EE9F56708D5C}">
      <dgm:prSet/>
      <dgm:spPr/>
      <dgm:t>
        <a:bodyPr/>
        <a:lstStyle/>
        <a:p>
          <a:endParaRPr lang="en-US"/>
        </a:p>
      </dgm:t>
    </dgm:pt>
    <dgm:pt modelId="{4BBBECF7-59FD-4B76-A31F-FD627BCC7058}" type="pres">
      <dgm:prSet presAssocID="{C7E2130E-7B9D-405D-873B-7D966FB58FC0}" presName="diagram" presStyleCnt="0">
        <dgm:presLayoutVars>
          <dgm:dir/>
          <dgm:resizeHandles val="exact"/>
        </dgm:presLayoutVars>
      </dgm:prSet>
      <dgm:spPr/>
      <dgm:t>
        <a:bodyPr/>
        <a:lstStyle/>
        <a:p>
          <a:endParaRPr lang="en-US"/>
        </a:p>
      </dgm:t>
    </dgm:pt>
    <dgm:pt modelId="{CCEBA20E-9975-4CDA-8233-1581EB02616F}" type="pres">
      <dgm:prSet presAssocID="{9E3F4429-4AA0-472B-8458-60ACED260A1A}" presName="node" presStyleLbl="node1" presStyleIdx="0" presStyleCnt="5">
        <dgm:presLayoutVars>
          <dgm:bulletEnabled val="1"/>
        </dgm:presLayoutVars>
      </dgm:prSet>
      <dgm:spPr/>
      <dgm:t>
        <a:bodyPr/>
        <a:lstStyle/>
        <a:p>
          <a:endParaRPr lang="en-US"/>
        </a:p>
      </dgm:t>
    </dgm:pt>
    <dgm:pt modelId="{19C3FF53-F0F9-4BA3-9CF5-7D86228EC7A8}" type="pres">
      <dgm:prSet presAssocID="{0ED00D83-6DD5-4C21-A633-6DC23D1A2021}" presName="sibTrans" presStyleCnt="0"/>
      <dgm:spPr/>
    </dgm:pt>
    <dgm:pt modelId="{F7A31B12-3ADC-497F-8AFF-965A9D72C37D}" type="pres">
      <dgm:prSet presAssocID="{797D5482-1AFC-45FB-ABB4-E585FBA15BEC}" presName="node" presStyleLbl="node1" presStyleIdx="1" presStyleCnt="5">
        <dgm:presLayoutVars>
          <dgm:bulletEnabled val="1"/>
        </dgm:presLayoutVars>
      </dgm:prSet>
      <dgm:spPr/>
      <dgm:t>
        <a:bodyPr/>
        <a:lstStyle/>
        <a:p>
          <a:endParaRPr lang="en-US"/>
        </a:p>
      </dgm:t>
    </dgm:pt>
    <dgm:pt modelId="{660E5CE5-DDBE-4D30-98D3-C1A03089D741}" type="pres">
      <dgm:prSet presAssocID="{57453B66-09B3-43DE-AFAC-87A4C53866ED}" presName="sibTrans" presStyleCnt="0"/>
      <dgm:spPr/>
    </dgm:pt>
    <dgm:pt modelId="{2802FF5F-ED86-4F9B-9FB1-6D3CADC9AF44}" type="pres">
      <dgm:prSet presAssocID="{EAEB0F9C-581B-4628-A2C4-1FAED8410147}" presName="node" presStyleLbl="node1" presStyleIdx="2" presStyleCnt="5">
        <dgm:presLayoutVars>
          <dgm:bulletEnabled val="1"/>
        </dgm:presLayoutVars>
      </dgm:prSet>
      <dgm:spPr/>
      <dgm:t>
        <a:bodyPr/>
        <a:lstStyle/>
        <a:p>
          <a:endParaRPr lang="en-US"/>
        </a:p>
      </dgm:t>
    </dgm:pt>
    <dgm:pt modelId="{10E8E8DF-63B9-432F-A06F-906D8D332646}" type="pres">
      <dgm:prSet presAssocID="{439FBDA0-1A9D-4DD9-9B53-D1D3AD59C6F6}" presName="sibTrans" presStyleCnt="0"/>
      <dgm:spPr/>
    </dgm:pt>
    <dgm:pt modelId="{99413FD6-66CF-4310-89BD-88CDEE40CC2F}" type="pres">
      <dgm:prSet presAssocID="{4281A380-00A3-4247-97A0-E6F9FDC32690}" presName="node" presStyleLbl="node1" presStyleIdx="3" presStyleCnt="5">
        <dgm:presLayoutVars>
          <dgm:bulletEnabled val="1"/>
        </dgm:presLayoutVars>
      </dgm:prSet>
      <dgm:spPr/>
      <dgm:t>
        <a:bodyPr/>
        <a:lstStyle/>
        <a:p>
          <a:endParaRPr lang="en-US"/>
        </a:p>
      </dgm:t>
    </dgm:pt>
    <dgm:pt modelId="{2DB81879-9372-40AE-859D-8097C7B0DE5B}" type="pres">
      <dgm:prSet presAssocID="{32CC6550-910A-4E41-A43D-A5F71526CEE3}" presName="sibTrans" presStyleCnt="0"/>
      <dgm:spPr/>
    </dgm:pt>
    <dgm:pt modelId="{C7BFDEA3-6631-4C10-AC4F-7C659F91BCE0}" type="pres">
      <dgm:prSet presAssocID="{DDEBFE61-E856-434C-952C-D49921F23317}" presName="node" presStyleLbl="node1" presStyleIdx="4" presStyleCnt="5">
        <dgm:presLayoutVars>
          <dgm:bulletEnabled val="1"/>
        </dgm:presLayoutVars>
      </dgm:prSet>
      <dgm:spPr/>
      <dgm:t>
        <a:bodyPr/>
        <a:lstStyle/>
        <a:p>
          <a:endParaRPr lang="en-US"/>
        </a:p>
      </dgm:t>
    </dgm:pt>
  </dgm:ptLst>
  <dgm:cxnLst>
    <dgm:cxn modelId="{E5F4E4ED-EB16-4A4E-BD27-EE9F56708D5C}" srcId="{C7E2130E-7B9D-405D-873B-7D966FB58FC0}" destId="{DDEBFE61-E856-434C-952C-D49921F23317}" srcOrd="4" destOrd="0" parTransId="{45641413-8FFB-401B-8934-30AB40F2BC10}" sibTransId="{498A8AD0-690F-4166-8C15-778D38330658}"/>
    <dgm:cxn modelId="{E8DD696D-192D-4B2A-A070-486B377F9F3D}" srcId="{C7E2130E-7B9D-405D-873B-7D966FB58FC0}" destId="{4281A380-00A3-4247-97A0-E6F9FDC32690}" srcOrd="3" destOrd="0" parTransId="{820A782B-1F2B-47BE-8D56-F906DC46D063}" sibTransId="{32CC6550-910A-4E41-A43D-A5F71526CEE3}"/>
    <dgm:cxn modelId="{535BED67-B88A-4067-ADFF-089966C67FDD}" type="presOf" srcId="{EAEB0F9C-581B-4628-A2C4-1FAED8410147}" destId="{2802FF5F-ED86-4F9B-9FB1-6D3CADC9AF44}" srcOrd="0" destOrd="0" presId="urn:microsoft.com/office/officeart/2005/8/layout/default#1"/>
    <dgm:cxn modelId="{22FD5C15-C63A-458C-9396-4D47845E561D}" type="presOf" srcId="{9E3F4429-4AA0-472B-8458-60ACED260A1A}" destId="{CCEBA20E-9975-4CDA-8233-1581EB02616F}" srcOrd="0" destOrd="0" presId="urn:microsoft.com/office/officeart/2005/8/layout/default#1"/>
    <dgm:cxn modelId="{01CA878B-4621-4687-82DF-71FAC64BEB32}" type="presOf" srcId="{DDEBFE61-E856-434C-952C-D49921F23317}" destId="{C7BFDEA3-6631-4C10-AC4F-7C659F91BCE0}" srcOrd="0" destOrd="0" presId="urn:microsoft.com/office/officeart/2005/8/layout/default#1"/>
    <dgm:cxn modelId="{BC91DA3B-C480-4BF9-98B8-6E62D5D5B412}" type="presOf" srcId="{4281A380-00A3-4247-97A0-E6F9FDC32690}" destId="{99413FD6-66CF-4310-89BD-88CDEE40CC2F}" srcOrd="0" destOrd="0" presId="urn:microsoft.com/office/officeart/2005/8/layout/default#1"/>
    <dgm:cxn modelId="{9060546C-512E-49BA-8CAA-C899D275788E}" type="presOf" srcId="{C7E2130E-7B9D-405D-873B-7D966FB58FC0}" destId="{4BBBECF7-59FD-4B76-A31F-FD627BCC7058}" srcOrd="0" destOrd="0" presId="urn:microsoft.com/office/officeart/2005/8/layout/default#1"/>
    <dgm:cxn modelId="{C5148270-5174-49B2-8B42-3BD9BBC7896B}" srcId="{C7E2130E-7B9D-405D-873B-7D966FB58FC0}" destId="{9E3F4429-4AA0-472B-8458-60ACED260A1A}" srcOrd="0" destOrd="0" parTransId="{B4C8B7C0-1D87-43B6-B315-D6E9837C9A2C}" sibTransId="{0ED00D83-6DD5-4C21-A633-6DC23D1A2021}"/>
    <dgm:cxn modelId="{FAF69E7B-BF05-4DE3-AD05-A485D50E39A8}" srcId="{C7E2130E-7B9D-405D-873B-7D966FB58FC0}" destId="{EAEB0F9C-581B-4628-A2C4-1FAED8410147}" srcOrd="2" destOrd="0" parTransId="{5C3EF12A-4780-4FAD-B2B1-357D9327F93E}" sibTransId="{439FBDA0-1A9D-4DD9-9B53-D1D3AD59C6F6}"/>
    <dgm:cxn modelId="{1FFA20AB-B137-4855-9689-09B965747F35}" srcId="{C7E2130E-7B9D-405D-873B-7D966FB58FC0}" destId="{797D5482-1AFC-45FB-ABB4-E585FBA15BEC}" srcOrd="1" destOrd="0" parTransId="{27273E30-02F7-4B3E-8DEE-4F4488160E08}" sibTransId="{57453B66-09B3-43DE-AFAC-87A4C53866ED}"/>
    <dgm:cxn modelId="{C9E228B5-BC7D-4218-BBE2-F46C33C4C6B4}" type="presOf" srcId="{797D5482-1AFC-45FB-ABB4-E585FBA15BEC}" destId="{F7A31B12-3ADC-497F-8AFF-965A9D72C37D}" srcOrd="0" destOrd="0" presId="urn:microsoft.com/office/officeart/2005/8/layout/default#1"/>
    <dgm:cxn modelId="{FA56DF17-D1BD-48CD-82D2-10016EDBE268}" type="presParOf" srcId="{4BBBECF7-59FD-4B76-A31F-FD627BCC7058}" destId="{CCEBA20E-9975-4CDA-8233-1581EB02616F}" srcOrd="0" destOrd="0" presId="urn:microsoft.com/office/officeart/2005/8/layout/default#1"/>
    <dgm:cxn modelId="{A6A8FB2E-DE65-4FA5-973D-8B1A1C7598EF}" type="presParOf" srcId="{4BBBECF7-59FD-4B76-A31F-FD627BCC7058}" destId="{19C3FF53-F0F9-4BA3-9CF5-7D86228EC7A8}" srcOrd="1" destOrd="0" presId="urn:microsoft.com/office/officeart/2005/8/layout/default#1"/>
    <dgm:cxn modelId="{64998680-3819-4A37-BCB0-D1B6FEB13C26}" type="presParOf" srcId="{4BBBECF7-59FD-4B76-A31F-FD627BCC7058}" destId="{F7A31B12-3ADC-497F-8AFF-965A9D72C37D}" srcOrd="2" destOrd="0" presId="urn:microsoft.com/office/officeart/2005/8/layout/default#1"/>
    <dgm:cxn modelId="{FAE7C422-B2B2-486D-8831-AA04B801B040}" type="presParOf" srcId="{4BBBECF7-59FD-4B76-A31F-FD627BCC7058}" destId="{660E5CE5-DDBE-4D30-98D3-C1A03089D741}" srcOrd="3" destOrd="0" presId="urn:microsoft.com/office/officeart/2005/8/layout/default#1"/>
    <dgm:cxn modelId="{24AFC0EE-A97C-4F86-82D2-CB79E2706E69}" type="presParOf" srcId="{4BBBECF7-59FD-4B76-A31F-FD627BCC7058}" destId="{2802FF5F-ED86-4F9B-9FB1-6D3CADC9AF44}" srcOrd="4" destOrd="0" presId="urn:microsoft.com/office/officeart/2005/8/layout/default#1"/>
    <dgm:cxn modelId="{D004A49F-4F7F-4D08-83F8-7651A6EA9CD2}" type="presParOf" srcId="{4BBBECF7-59FD-4B76-A31F-FD627BCC7058}" destId="{10E8E8DF-63B9-432F-A06F-906D8D332646}" srcOrd="5" destOrd="0" presId="urn:microsoft.com/office/officeart/2005/8/layout/default#1"/>
    <dgm:cxn modelId="{EDD4754C-7E9D-4B1C-84A0-6BC3FE655A78}" type="presParOf" srcId="{4BBBECF7-59FD-4B76-A31F-FD627BCC7058}" destId="{99413FD6-66CF-4310-89BD-88CDEE40CC2F}" srcOrd="6" destOrd="0" presId="urn:microsoft.com/office/officeart/2005/8/layout/default#1"/>
    <dgm:cxn modelId="{08A3F789-47EF-42EF-809F-EBF0EAF908AA}" type="presParOf" srcId="{4BBBECF7-59FD-4B76-A31F-FD627BCC7058}" destId="{2DB81879-9372-40AE-859D-8097C7B0DE5B}" srcOrd="7" destOrd="0" presId="urn:microsoft.com/office/officeart/2005/8/layout/default#1"/>
    <dgm:cxn modelId="{C8C09883-28DD-4DD9-B4EA-D7E78D4FBEA4}" type="presParOf" srcId="{4BBBECF7-59FD-4B76-A31F-FD627BCC7058}" destId="{C7BFDEA3-6631-4C10-AC4F-7C659F91BCE0}"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492F12-A3C1-45FB-A1D0-B78E4CDF156B}"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26F18206-D684-4F58-863C-B7D89C3F894D}">
      <dgm:prSet phldrT="[Text]"/>
      <dgm:spPr/>
      <dgm:t>
        <a:bodyPr/>
        <a:lstStyle/>
        <a:p>
          <a:endParaRPr lang="en-US" dirty="0"/>
        </a:p>
      </dgm:t>
    </dgm:pt>
    <dgm:pt modelId="{A6AA450C-D412-4466-8355-128D02BCAF61}" type="parTrans" cxnId="{35E656D6-7455-46A8-9CD1-AA279FFC3D7D}">
      <dgm:prSet/>
      <dgm:spPr/>
      <dgm:t>
        <a:bodyPr/>
        <a:lstStyle/>
        <a:p>
          <a:endParaRPr lang="en-US"/>
        </a:p>
      </dgm:t>
    </dgm:pt>
    <dgm:pt modelId="{F4B78990-DC06-4986-A7B8-B837B5CF06E7}" type="sibTrans" cxnId="{35E656D6-7455-46A8-9CD1-AA279FFC3D7D}">
      <dgm:prSet/>
      <dgm:spPr/>
      <dgm:t>
        <a:bodyPr/>
        <a:lstStyle/>
        <a:p>
          <a:endParaRPr lang="en-US"/>
        </a:p>
      </dgm:t>
    </dgm:pt>
    <dgm:pt modelId="{2675A7F3-BC80-47B9-B9FA-9810BC4E0359}">
      <dgm:prSet phldrT="[Text]"/>
      <dgm:spPr/>
      <dgm:t>
        <a:bodyPr/>
        <a:lstStyle/>
        <a:p>
          <a:r>
            <a:rPr lang="en-US" dirty="0" smtClean="0"/>
            <a:t>Network</a:t>
          </a:r>
          <a:endParaRPr lang="en-US" dirty="0"/>
        </a:p>
      </dgm:t>
    </dgm:pt>
    <dgm:pt modelId="{F9FF0028-C06E-4463-AF73-E14C0C64B61C}" type="parTrans" cxnId="{55AFC7BE-3662-43DE-8C64-2A0C170DAE5A}">
      <dgm:prSet/>
      <dgm:spPr/>
      <dgm:t>
        <a:bodyPr/>
        <a:lstStyle/>
        <a:p>
          <a:endParaRPr lang="en-US"/>
        </a:p>
      </dgm:t>
    </dgm:pt>
    <dgm:pt modelId="{B7E49B0F-1BB8-4D1E-A70F-D2EDF95BE265}" type="sibTrans" cxnId="{55AFC7BE-3662-43DE-8C64-2A0C170DAE5A}">
      <dgm:prSet/>
      <dgm:spPr/>
      <dgm:t>
        <a:bodyPr/>
        <a:lstStyle/>
        <a:p>
          <a:endParaRPr lang="en-US"/>
        </a:p>
      </dgm:t>
    </dgm:pt>
    <dgm:pt modelId="{EC9A370E-2786-4B5F-8ACE-23DDF5E2952F}">
      <dgm:prSet phldrT="[Text]"/>
      <dgm:spPr/>
      <dgm:t>
        <a:bodyPr/>
        <a:lstStyle/>
        <a:p>
          <a:r>
            <a:rPr lang="en-US" dirty="0" smtClean="0"/>
            <a:t>Clinical Integration</a:t>
          </a:r>
          <a:endParaRPr lang="en-US" dirty="0"/>
        </a:p>
      </dgm:t>
    </dgm:pt>
    <dgm:pt modelId="{13E99790-9BC9-4780-9BBD-386D99CDCB2C}" type="parTrans" cxnId="{846D3445-3919-48E7-AE93-AD8C091321D9}">
      <dgm:prSet/>
      <dgm:spPr/>
      <dgm:t>
        <a:bodyPr/>
        <a:lstStyle/>
        <a:p>
          <a:endParaRPr lang="en-US"/>
        </a:p>
      </dgm:t>
    </dgm:pt>
    <dgm:pt modelId="{75A1989E-4DD0-4DDF-8A0B-DB5F69711B74}" type="sibTrans" cxnId="{846D3445-3919-48E7-AE93-AD8C091321D9}">
      <dgm:prSet/>
      <dgm:spPr/>
      <dgm:t>
        <a:bodyPr/>
        <a:lstStyle/>
        <a:p>
          <a:endParaRPr lang="en-US"/>
        </a:p>
      </dgm:t>
    </dgm:pt>
    <dgm:pt modelId="{8A3210EE-6375-4580-9B4C-8953659A3EDE}">
      <dgm:prSet/>
      <dgm:spPr/>
      <dgm:t>
        <a:bodyPr/>
        <a:lstStyle/>
        <a:p>
          <a:endParaRPr lang="en-US"/>
        </a:p>
      </dgm:t>
    </dgm:pt>
    <dgm:pt modelId="{4BD4E298-9ABC-48E0-BC0C-BEB4FDE5B67E}" type="parTrans" cxnId="{37AE8771-A676-44C6-9147-B863C6869AE8}">
      <dgm:prSet/>
      <dgm:spPr/>
      <dgm:t>
        <a:bodyPr/>
        <a:lstStyle/>
        <a:p>
          <a:endParaRPr lang="en-US"/>
        </a:p>
      </dgm:t>
    </dgm:pt>
    <dgm:pt modelId="{6752EEDA-213D-45E6-A3AE-C029824540DB}" type="sibTrans" cxnId="{37AE8771-A676-44C6-9147-B863C6869AE8}">
      <dgm:prSet/>
      <dgm:spPr/>
      <dgm:t>
        <a:bodyPr/>
        <a:lstStyle/>
        <a:p>
          <a:endParaRPr lang="en-US"/>
        </a:p>
      </dgm:t>
    </dgm:pt>
    <dgm:pt modelId="{92FCD186-3512-4A58-8496-18B30DA97750}" type="pres">
      <dgm:prSet presAssocID="{DF492F12-A3C1-45FB-A1D0-B78E4CDF156B}" presName="linearFlow" presStyleCnt="0">
        <dgm:presLayoutVars>
          <dgm:resizeHandles val="exact"/>
        </dgm:presLayoutVars>
      </dgm:prSet>
      <dgm:spPr/>
      <dgm:t>
        <a:bodyPr/>
        <a:lstStyle/>
        <a:p>
          <a:endParaRPr lang="en-US"/>
        </a:p>
      </dgm:t>
    </dgm:pt>
    <dgm:pt modelId="{AB93A511-669A-4A8B-8F32-C4C7F36ECC6A}" type="pres">
      <dgm:prSet presAssocID="{26F18206-D684-4F58-863C-B7D89C3F894D}" presName="node" presStyleLbl="node1" presStyleIdx="0" presStyleCnt="4" custScaleX="202453" custLinFactNeighborX="-725" custLinFactNeighborY="26087">
        <dgm:presLayoutVars>
          <dgm:bulletEnabled val="1"/>
        </dgm:presLayoutVars>
      </dgm:prSet>
      <dgm:spPr/>
      <dgm:t>
        <a:bodyPr/>
        <a:lstStyle/>
        <a:p>
          <a:endParaRPr lang="en-US"/>
        </a:p>
      </dgm:t>
    </dgm:pt>
    <dgm:pt modelId="{9CA41430-00A3-443A-9E25-FE0E89274703}" type="pres">
      <dgm:prSet presAssocID="{F4B78990-DC06-4986-A7B8-B837B5CF06E7}" presName="sibTrans" presStyleLbl="sibTrans2D1" presStyleIdx="0" presStyleCnt="3"/>
      <dgm:spPr/>
      <dgm:t>
        <a:bodyPr/>
        <a:lstStyle/>
        <a:p>
          <a:endParaRPr lang="en-US"/>
        </a:p>
      </dgm:t>
    </dgm:pt>
    <dgm:pt modelId="{73ED43DB-0822-4258-A3C2-DA7617C6EE08}" type="pres">
      <dgm:prSet presAssocID="{F4B78990-DC06-4986-A7B8-B837B5CF06E7}" presName="connectorText" presStyleLbl="sibTrans2D1" presStyleIdx="0" presStyleCnt="3"/>
      <dgm:spPr/>
      <dgm:t>
        <a:bodyPr/>
        <a:lstStyle/>
        <a:p>
          <a:endParaRPr lang="en-US"/>
        </a:p>
      </dgm:t>
    </dgm:pt>
    <dgm:pt modelId="{D16695CD-3DD2-431B-9DEB-5B5C54A6C2EF}" type="pres">
      <dgm:prSet presAssocID="{2675A7F3-BC80-47B9-B9FA-9810BC4E0359}" presName="node" presStyleLbl="node1" presStyleIdx="1" presStyleCnt="4" custScaleX="203903">
        <dgm:presLayoutVars>
          <dgm:bulletEnabled val="1"/>
        </dgm:presLayoutVars>
      </dgm:prSet>
      <dgm:spPr/>
      <dgm:t>
        <a:bodyPr/>
        <a:lstStyle/>
        <a:p>
          <a:endParaRPr lang="en-US"/>
        </a:p>
      </dgm:t>
    </dgm:pt>
    <dgm:pt modelId="{22E89047-4CF6-493A-8D56-E0A3DFD2FE5F}" type="pres">
      <dgm:prSet presAssocID="{B7E49B0F-1BB8-4D1E-A70F-D2EDF95BE265}" presName="sibTrans" presStyleLbl="sibTrans2D1" presStyleIdx="1" presStyleCnt="3"/>
      <dgm:spPr/>
      <dgm:t>
        <a:bodyPr/>
        <a:lstStyle/>
        <a:p>
          <a:endParaRPr lang="en-US"/>
        </a:p>
      </dgm:t>
    </dgm:pt>
    <dgm:pt modelId="{52453286-5BB0-4FB4-A603-E1B899103D26}" type="pres">
      <dgm:prSet presAssocID="{B7E49B0F-1BB8-4D1E-A70F-D2EDF95BE265}" presName="connectorText" presStyleLbl="sibTrans2D1" presStyleIdx="1" presStyleCnt="3"/>
      <dgm:spPr/>
      <dgm:t>
        <a:bodyPr/>
        <a:lstStyle/>
        <a:p>
          <a:endParaRPr lang="en-US"/>
        </a:p>
      </dgm:t>
    </dgm:pt>
    <dgm:pt modelId="{E5716DC7-AD82-4B5C-9670-93F8A09D6E57}" type="pres">
      <dgm:prSet presAssocID="{EC9A370E-2786-4B5F-8ACE-23DDF5E2952F}" presName="node" presStyleLbl="node1" presStyleIdx="2" presStyleCnt="4" custScaleX="203903">
        <dgm:presLayoutVars>
          <dgm:bulletEnabled val="1"/>
        </dgm:presLayoutVars>
      </dgm:prSet>
      <dgm:spPr/>
      <dgm:t>
        <a:bodyPr/>
        <a:lstStyle/>
        <a:p>
          <a:endParaRPr lang="en-US"/>
        </a:p>
      </dgm:t>
    </dgm:pt>
    <dgm:pt modelId="{81F5819F-96B2-49CC-84F6-362D56ECE2E2}" type="pres">
      <dgm:prSet presAssocID="{75A1989E-4DD0-4DDF-8A0B-DB5F69711B74}" presName="sibTrans" presStyleLbl="sibTrans2D1" presStyleIdx="2" presStyleCnt="3"/>
      <dgm:spPr/>
      <dgm:t>
        <a:bodyPr/>
        <a:lstStyle/>
        <a:p>
          <a:endParaRPr lang="en-US"/>
        </a:p>
      </dgm:t>
    </dgm:pt>
    <dgm:pt modelId="{B46DEAD6-658A-4085-958B-F89680A1DCBF}" type="pres">
      <dgm:prSet presAssocID="{75A1989E-4DD0-4DDF-8A0B-DB5F69711B74}" presName="connectorText" presStyleLbl="sibTrans2D1" presStyleIdx="2" presStyleCnt="3"/>
      <dgm:spPr/>
      <dgm:t>
        <a:bodyPr/>
        <a:lstStyle/>
        <a:p>
          <a:endParaRPr lang="en-US"/>
        </a:p>
      </dgm:t>
    </dgm:pt>
    <dgm:pt modelId="{025CF329-39E9-4EB4-9DC5-BE4CDD26749A}" type="pres">
      <dgm:prSet presAssocID="{8A3210EE-6375-4580-9B4C-8953659A3EDE}" presName="node" presStyleLbl="node1" presStyleIdx="3" presStyleCnt="4" custScaleX="202453" custLinFactNeighborX="-725" custLinFactNeighborY="26087">
        <dgm:presLayoutVars>
          <dgm:bulletEnabled val="1"/>
        </dgm:presLayoutVars>
      </dgm:prSet>
      <dgm:spPr/>
      <dgm:t>
        <a:bodyPr/>
        <a:lstStyle/>
        <a:p>
          <a:endParaRPr lang="en-US"/>
        </a:p>
      </dgm:t>
    </dgm:pt>
  </dgm:ptLst>
  <dgm:cxnLst>
    <dgm:cxn modelId="{8CF88A67-B1E1-4B8F-81F0-DB10610A1807}" type="presOf" srcId="{EC9A370E-2786-4B5F-8ACE-23DDF5E2952F}" destId="{E5716DC7-AD82-4B5C-9670-93F8A09D6E57}" srcOrd="0" destOrd="0" presId="urn:microsoft.com/office/officeart/2005/8/layout/process2"/>
    <dgm:cxn modelId="{8BB67ECF-8813-4347-876A-353BF11ECFE7}" type="presOf" srcId="{B7E49B0F-1BB8-4D1E-A70F-D2EDF95BE265}" destId="{52453286-5BB0-4FB4-A603-E1B899103D26}" srcOrd="1" destOrd="0" presId="urn:microsoft.com/office/officeart/2005/8/layout/process2"/>
    <dgm:cxn modelId="{82670857-68E3-4BA0-B4E7-BFF059201860}" type="presOf" srcId="{F4B78990-DC06-4986-A7B8-B837B5CF06E7}" destId="{9CA41430-00A3-443A-9E25-FE0E89274703}" srcOrd="0" destOrd="0" presId="urn:microsoft.com/office/officeart/2005/8/layout/process2"/>
    <dgm:cxn modelId="{96D549EE-834E-446B-8C8A-3AFB1D62A066}" type="presOf" srcId="{75A1989E-4DD0-4DDF-8A0B-DB5F69711B74}" destId="{81F5819F-96B2-49CC-84F6-362D56ECE2E2}" srcOrd="0" destOrd="0" presId="urn:microsoft.com/office/officeart/2005/8/layout/process2"/>
    <dgm:cxn modelId="{8423A403-5774-43C9-942D-8FDCFD9C84BC}" type="presOf" srcId="{26F18206-D684-4F58-863C-B7D89C3F894D}" destId="{AB93A511-669A-4A8B-8F32-C4C7F36ECC6A}" srcOrd="0" destOrd="0" presId="urn:microsoft.com/office/officeart/2005/8/layout/process2"/>
    <dgm:cxn modelId="{5F7B49F9-6CA6-4501-8078-F8BCB9B2DD31}" type="presOf" srcId="{75A1989E-4DD0-4DDF-8A0B-DB5F69711B74}" destId="{B46DEAD6-658A-4085-958B-F89680A1DCBF}" srcOrd="1" destOrd="0" presId="urn:microsoft.com/office/officeart/2005/8/layout/process2"/>
    <dgm:cxn modelId="{37AE8771-A676-44C6-9147-B863C6869AE8}" srcId="{DF492F12-A3C1-45FB-A1D0-B78E4CDF156B}" destId="{8A3210EE-6375-4580-9B4C-8953659A3EDE}" srcOrd="3" destOrd="0" parTransId="{4BD4E298-9ABC-48E0-BC0C-BEB4FDE5B67E}" sibTransId="{6752EEDA-213D-45E6-A3AE-C029824540DB}"/>
    <dgm:cxn modelId="{5EA3EA9A-0D8B-4B39-B152-32FE060FFDB8}" type="presOf" srcId="{DF492F12-A3C1-45FB-A1D0-B78E4CDF156B}" destId="{92FCD186-3512-4A58-8496-18B30DA97750}" srcOrd="0" destOrd="0" presId="urn:microsoft.com/office/officeart/2005/8/layout/process2"/>
    <dgm:cxn modelId="{310CE04F-8B4E-4F53-B1A4-984FE976E18C}" type="presOf" srcId="{F4B78990-DC06-4986-A7B8-B837B5CF06E7}" destId="{73ED43DB-0822-4258-A3C2-DA7617C6EE08}" srcOrd="1" destOrd="0" presId="urn:microsoft.com/office/officeart/2005/8/layout/process2"/>
    <dgm:cxn modelId="{35E656D6-7455-46A8-9CD1-AA279FFC3D7D}" srcId="{DF492F12-A3C1-45FB-A1D0-B78E4CDF156B}" destId="{26F18206-D684-4F58-863C-B7D89C3F894D}" srcOrd="0" destOrd="0" parTransId="{A6AA450C-D412-4466-8355-128D02BCAF61}" sibTransId="{F4B78990-DC06-4986-A7B8-B837B5CF06E7}"/>
    <dgm:cxn modelId="{55AFC7BE-3662-43DE-8C64-2A0C170DAE5A}" srcId="{DF492F12-A3C1-45FB-A1D0-B78E4CDF156B}" destId="{2675A7F3-BC80-47B9-B9FA-9810BC4E0359}" srcOrd="1" destOrd="0" parTransId="{F9FF0028-C06E-4463-AF73-E14C0C64B61C}" sibTransId="{B7E49B0F-1BB8-4D1E-A70F-D2EDF95BE265}"/>
    <dgm:cxn modelId="{355C6015-4407-48A9-BE06-58D368EA21D3}" type="presOf" srcId="{2675A7F3-BC80-47B9-B9FA-9810BC4E0359}" destId="{D16695CD-3DD2-431B-9DEB-5B5C54A6C2EF}" srcOrd="0" destOrd="0" presId="urn:microsoft.com/office/officeart/2005/8/layout/process2"/>
    <dgm:cxn modelId="{846D3445-3919-48E7-AE93-AD8C091321D9}" srcId="{DF492F12-A3C1-45FB-A1D0-B78E4CDF156B}" destId="{EC9A370E-2786-4B5F-8ACE-23DDF5E2952F}" srcOrd="2" destOrd="0" parTransId="{13E99790-9BC9-4780-9BBD-386D99CDCB2C}" sibTransId="{75A1989E-4DD0-4DDF-8A0B-DB5F69711B74}"/>
    <dgm:cxn modelId="{92C8319C-84EA-426E-997B-21A13DE6AD74}" type="presOf" srcId="{B7E49B0F-1BB8-4D1E-A70F-D2EDF95BE265}" destId="{22E89047-4CF6-493A-8D56-E0A3DFD2FE5F}" srcOrd="0" destOrd="0" presId="urn:microsoft.com/office/officeart/2005/8/layout/process2"/>
    <dgm:cxn modelId="{7BBB1205-B637-4982-83DC-47257F2CC564}" type="presOf" srcId="{8A3210EE-6375-4580-9B4C-8953659A3EDE}" destId="{025CF329-39E9-4EB4-9DC5-BE4CDD26749A}" srcOrd="0" destOrd="0" presId="urn:microsoft.com/office/officeart/2005/8/layout/process2"/>
    <dgm:cxn modelId="{015DFEB6-590B-4B5A-BF4C-4F51C9F93CD9}" type="presParOf" srcId="{92FCD186-3512-4A58-8496-18B30DA97750}" destId="{AB93A511-669A-4A8B-8F32-C4C7F36ECC6A}" srcOrd="0" destOrd="0" presId="urn:microsoft.com/office/officeart/2005/8/layout/process2"/>
    <dgm:cxn modelId="{B35D1307-31F4-4109-8E57-EE4995156A95}" type="presParOf" srcId="{92FCD186-3512-4A58-8496-18B30DA97750}" destId="{9CA41430-00A3-443A-9E25-FE0E89274703}" srcOrd="1" destOrd="0" presId="urn:microsoft.com/office/officeart/2005/8/layout/process2"/>
    <dgm:cxn modelId="{09453114-E616-44E8-A086-8D5BAF419457}" type="presParOf" srcId="{9CA41430-00A3-443A-9E25-FE0E89274703}" destId="{73ED43DB-0822-4258-A3C2-DA7617C6EE08}" srcOrd="0" destOrd="0" presId="urn:microsoft.com/office/officeart/2005/8/layout/process2"/>
    <dgm:cxn modelId="{C49D948B-61D7-4FD8-AAC5-FE691437C64A}" type="presParOf" srcId="{92FCD186-3512-4A58-8496-18B30DA97750}" destId="{D16695CD-3DD2-431B-9DEB-5B5C54A6C2EF}" srcOrd="2" destOrd="0" presId="urn:microsoft.com/office/officeart/2005/8/layout/process2"/>
    <dgm:cxn modelId="{857F495B-52F7-4E9B-8411-87B7CB503BAB}" type="presParOf" srcId="{92FCD186-3512-4A58-8496-18B30DA97750}" destId="{22E89047-4CF6-493A-8D56-E0A3DFD2FE5F}" srcOrd="3" destOrd="0" presId="urn:microsoft.com/office/officeart/2005/8/layout/process2"/>
    <dgm:cxn modelId="{FC2621E6-6B3F-43B8-A22F-E59CE8CF038E}" type="presParOf" srcId="{22E89047-4CF6-493A-8D56-E0A3DFD2FE5F}" destId="{52453286-5BB0-4FB4-A603-E1B899103D26}" srcOrd="0" destOrd="0" presId="urn:microsoft.com/office/officeart/2005/8/layout/process2"/>
    <dgm:cxn modelId="{F629DF2C-D549-45FC-B805-796D7B7F4160}" type="presParOf" srcId="{92FCD186-3512-4A58-8496-18B30DA97750}" destId="{E5716DC7-AD82-4B5C-9670-93F8A09D6E57}" srcOrd="4" destOrd="0" presId="urn:microsoft.com/office/officeart/2005/8/layout/process2"/>
    <dgm:cxn modelId="{615BA829-D776-4E61-AFC2-592134EDB61A}" type="presParOf" srcId="{92FCD186-3512-4A58-8496-18B30DA97750}" destId="{81F5819F-96B2-49CC-84F6-362D56ECE2E2}" srcOrd="5" destOrd="0" presId="urn:microsoft.com/office/officeart/2005/8/layout/process2"/>
    <dgm:cxn modelId="{ADBC07D6-2C49-468F-8830-929A6154F05B}" type="presParOf" srcId="{81F5819F-96B2-49CC-84F6-362D56ECE2E2}" destId="{B46DEAD6-658A-4085-958B-F89680A1DCBF}" srcOrd="0" destOrd="0" presId="urn:microsoft.com/office/officeart/2005/8/layout/process2"/>
    <dgm:cxn modelId="{6C2635FB-E827-423C-BC41-B2F3C5C95EAD}" type="presParOf" srcId="{92FCD186-3512-4A58-8496-18B30DA97750}" destId="{025CF329-39E9-4EB4-9DC5-BE4CDD26749A}"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D56DDF-C9FA-4882-BCCD-6CC65E6FF119}" type="doc">
      <dgm:prSet loTypeId="urn:microsoft.com/office/officeart/2005/8/layout/cycle5" loCatId="cycle" qsTypeId="urn:microsoft.com/office/officeart/2005/8/quickstyle/simple1#2" qsCatId="simple" csTypeId="urn:microsoft.com/office/officeart/2005/8/colors/accent1_2#2" csCatId="accent1" phldr="1"/>
      <dgm:spPr/>
      <dgm:t>
        <a:bodyPr/>
        <a:lstStyle/>
        <a:p>
          <a:endParaRPr lang="en-US"/>
        </a:p>
      </dgm:t>
    </dgm:pt>
    <dgm:pt modelId="{85B514AD-402E-4334-9360-2CB1C7BE8217}">
      <dgm:prSet phldrT="[Text]"/>
      <dgm:spPr/>
      <dgm:t>
        <a:bodyPr/>
        <a:lstStyle/>
        <a:p>
          <a:r>
            <a:rPr lang="en-US" dirty="0" smtClean="0"/>
            <a:t>5 toolkits launched (CHW, obesity, mental health, care coordination and oral health)</a:t>
          </a:r>
          <a:endParaRPr lang="en-US" dirty="0"/>
        </a:p>
      </dgm:t>
    </dgm:pt>
    <dgm:pt modelId="{8F5CFF95-C144-4B77-97DA-3D161654C091}" type="parTrans" cxnId="{C6300248-1F76-4FE4-9526-46ADFC65FCFE}">
      <dgm:prSet/>
      <dgm:spPr/>
      <dgm:t>
        <a:bodyPr/>
        <a:lstStyle/>
        <a:p>
          <a:endParaRPr lang="en-US"/>
        </a:p>
      </dgm:t>
    </dgm:pt>
    <dgm:pt modelId="{06F33B00-92D9-478C-B3E9-30C2368CE8FB}" type="sibTrans" cxnId="{C6300248-1F76-4FE4-9526-46ADFC65FCFE}">
      <dgm:prSet/>
      <dgm:spPr/>
      <dgm:t>
        <a:bodyPr/>
        <a:lstStyle/>
        <a:p>
          <a:endParaRPr lang="en-US"/>
        </a:p>
      </dgm:t>
    </dgm:pt>
    <dgm:pt modelId="{A11BC8F2-980B-4B0B-92B9-838F2B9400B4}">
      <dgm:prSet phldrT="[Text]"/>
      <dgm:spPr/>
      <dgm:t>
        <a:bodyPr/>
        <a:lstStyle/>
        <a:p>
          <a:r>
            <a:rPr lang="en-US" dirty="0" smtClean="0"/>
            <a:t>Future toolkits: Health promotion and Disease prevention</a:t>
          </a:r>
          <a:endParaRPr lang="en-US" dirty="0"/>
        </a:p>
      </dgm:t>
    </dgm:pt>
    <dgm:pt modelId="{B817BCE5-0699-4266-9D39-C898F82B761D}" type="parTrans" cxnId="{F52FD8DC-99DF-483C-BA7E-06F854F4A804}">
      <dgm:prSet/>
      <dgm:spPr/>
      <dgm:t>
        <a:bodyPr/>
        <a:lstStyle/>
        <a:p>
          <a:endParaRPr lang="en-US"/>
        </a:p>
      </dgm:t>
    </dgm:pt>
    <dgm:pt modelId="{91FD976A-3B6D-4CC4-AE9C-139B5400B77B}" type="sibTrans" cxnId="{F52FD8DC-99DF-483C-BA7E-06F854F4A804}">
      <dgm:prSet/>
      <dgm:spPr/>
      <dgm:t>
        <a:bodyPr/>
        <a:lstStyle/>
        <a:p>
          <a:endParaRPr lang="en-US"/>
        </a:p>
      </dgm:t>
    </dgm:pt>
    <dgm:pt modelId="{FFBB9BB6-569F-438E-A83F-64DD3ACE1093}">
      <dgm:prSet phldrT="[Text]"/>
      <dgm:spPr/>
      <dgm:t>
        <a:bodyPr/>
        <a:lstStyle/>
        <a:p>
          <a:r>
            <a:rPr lang="en-US" dirty="0" smtClean="0"/>
            <a:t>Sustainability guide and economic impact tools are available </a:t>
          </a:r>
          <a:endParaRPr lang="en-US" dirty="0"/>
        </a:p>
      </dgm:t>
    </dgm:pt>
    <dgm:pt modelId="{8909254F-E4D6-404E-A234-203988EEB141}" type="parTrans" cxnId="{7217856C-A98C-4AE7-8E4A-7AF00D2A5027}">
      <dgm:prSet/>
      <dgm:spPr/>
      <dgm:t>
        <a:bodyPr/>
        <a:lstStyle/>
        <a:p>
          <a:endParaRPr lang="en-US"/>
        </a:p>
      </dgm:t>
    </dgm:pt>
    <dgm:pt modelId="{B8C4220E-3CE7-4493-9821-BB9F107DC8CC}" type="sibTrans" cxnId="{7217856C-A98C-4AE7-8E4A-7AF00D2A5027}">
      <dgm:prSet/>
      <dgm:spPr/>
      <dgm:t>
        <a:bodyPr/>
        <a:lstStyle/>
        <a:p>
          <a:endParaRPr lang="en-US"/>
        </a:p>
      </dgm:t>
    </dgm:pt>
    <dgm:pt modelId="{59801865-B95F-4F80-929E-E8644C9A74C3}">
      <dgm:prSet phldrT="[Text]"/>
      <dgm:spPr/>
      <dgm:t>
        <a:bodyPr/>
        <a:lstStyle/>
        <a:p>
          <a:r>
            <a:rPr lang="en-US" dirty="0" smtClean="0"/>
            <a:t>Launch of The Rural Health Models and Innovations Hub </a:t>
          </a:r>
          <a:endParaRPr lang="en-US" dirty="0"/>
        </a:p>
      </dgm:t>
    </dgm:pt>
    <dgm:pt modelId="{C70CB4B2-8A52-4792-A9EC-014212778D2D}" type="parTrans" cxnId="{C3423084-BBCC-4CF8-A0EC-5F6BB7A6541C}">
      <dgm:prSet/>
      <dgm:spPr/>
      <dgm:t>
        <a:bodyPr/>
        <a:lstStyle/>
        <a:p>
          <a:endParaRPr lang="en-US"/>
        </a:p>
      </dgm:t>
    </dgm:pt>
    <dgm:pt modelId="{F8B931B5-C14E-478F-B301-953D97B5410A}" type="sibTrans" cxnId="{C3423084-BBCC-4CF8-A0EC-5F6BB7A6541C}">
      <dgm:prSet/>
      <dgm:spPr/>
      <dgm:t>
        <a:bodyPr/>
        <a:lstStyle/>
        <a:p>
          <a:endParaRPr lang="en-US"/>
        </a:p>
      </dgm:t>
    </dgm:pt>
    <dgm:pt modelId="{2B80E131-30D4-4BFA-B30E-5DF8CCFB3D15}" type="pres">
      <dgm:prSet presAssocID="{BCD56DDF-C9FA-4882-BCCD-6CC65E6FF119}" presName="cycle" presStyleCnt="0">
        <dgm:presLayoutVars>
          <dgm:dir/>
          <dgm:resizeHandles val="exact"/>
        </dgm:presLayoutVars>
      </dgm:prSet>
      <dgm:spPr/>
      <dgm:t>
        <a:bodyPr/>
        <a:lstStyle/>
        <a:p>
          <a:endParaRPr lang="en-US"/>
        </a:p>
      </dgm:t>
    </dgm:pt>
    <dgm:pt modelId="{059A6C56-0113-4C31-B174-117D47E99688}" type="pres">
      <dgm:prSet presAssocID="{85B514AD-402E-4334-9360-2CB1C7BE8217}" presName="node" presStyleLbl="node1" presStyleIdx="0" presStyleCnt="4">
        <dgm:presLayoutVars>
          <dgm:bulletEnabled val="1"/>
        </dgm:presLayoutVars>
      </dgm:prSet>
      <dgm:spPr/>
      <dgm:t>
        <a:bodyPr/>
        <a:lstStyle/>
        <a:p>
          <a:endParaRPr lang="en-US"/>
        </a:p>
      </dgm:t>
    </dgm:pt>
    <dgm:pt modelId="{AE05AD65-3EC6-48D7-8D0C-68EBACD7BE7D}" type="pres">
      <dgm:prSet presAssocID="{85B514AD-402E-4334-9360-2CB1C7BE8217}" presName="spNode" presStyleCnt="0"/>
      <dgm:spPr/>
    </dgm:pt>
    <dgm:pt modelId="{13D025F1-3325-4A68-A22A-8812D39F9287}" type="pres">
      <dgm:prSet presAssocID="{06F33B00-92D9-478C-B3E9-30C2368CE8FB}" presName="sibTrans" presStyleLbl="sibTrans1D1" presStyleIdx="0" presStyleCnt="4"/>
      <dgm:spPr/>
      <dgm:t>
        <a:bodyPr/>
        <a:lstStyle/>
        <a:p>
          <a:endParaRPr lang="en-US"/>
        </a:p>
      </dgm:t>
    </dgm:pt>
    <dgm:pt modelId="{57717974-C5E9-49E4-A129-8730ACE6DFF4}" type="pres">
      <dgm:prSet presAssocID="{A11BC8F2-980B-4B0B-92B9-838F2B9400B4}" presName="node" presStyleLbl="node1" presStyleIdx="1" presStyleCnt="4">
        <dgm:presLayoutVars>
          <dgm:bulletEnabled val="1"/>
        </dgm:presLayoutVars>
      </dgm:prSet>
      <dgm:spPr/>
      <dgm:t>
        <a:bodyPr/>
        <a:lstStyle/>
        <a:p>
          <a:endParaRPr lang="en-US"/>
        </a:p>
      </dgm:t>
    </dgm:pt>
    <dgm:pt modelId="{9895D434-3163-419A-A994-364B0AC43129}" type="pres">
      <dgm:prSet presAssocID="{A11BC8F2-980B-4B0B-92B9-838F2B9400B4}" presName="spNode" presStyleCnt="0"/>
      <dgm:spPr/>
    </dgm:pt>
    <dgm:pt modelId="{9BE53392-3384-489C-91A7-EF5113946E36}" type="pres">
      <dgm:prSet presAssocID="{91FD976A-3B6D-4CC4-AE9C-139B5400B77B}" presName="sibTrans" presStyleLbl="sibTrans1D1" presStyleIdx="1" presStyleCnt="4"/>
      <dgm:spPr/>
      <dgm:t>
        <a:bodyPr/>
        <a:lstStyle/>
        <a:p>
          <a:endParaRPr lang="en-US"/>
        </a:p>
      </dgm:t>
    </dgm:pt>
    <dgm:pt modelId="{7627E704-98FC-4EE3-8E62-8DA745B28C67}" type="pres">
      <dgm:prSet presAssocID="{FFBB9BB6-569F-438E-A83F-64DD3ACE1093}" presName="node" presStyleLbl="node1" presStyleIdx="2" presStyleCnt="4">
        <dgm:presLayoutVars>
          <dgm:bulletEnabled val="1"/>
        </dgm:presLayoutVars>
      </dgm:prSet>
      <dgm:spPr/>
      <dgm:t>
        <a:bodyPr/>
        <a:lstStyle/>
        <a:p>
          <a:endParaRPr lang="en-US"/>
        </a:p>
      </dgm:t>
    </dgm:pt>
    <dgm:pt modelId="{5F07D917-1A9D-4E71-BA7F-982D73E906FB}" type="pres">
      <dgm:prSet presAssocID="{FFBB9BB6-569F-438E-A83F-64DD3ACE1093}" presName="spNode" presStyleCnt="0"/>
      <dgm:spPr/>
    </dgm:pt>
    <dgm:pt modelId="{94E78750-19F6-4757-A186-44645D47CC89}" type="pres">
      <dgm:prSet presAssocID="{B8C4220E-3CE7-4493-9821-BB9F107DC8CC}" presName="sibTrans" presStyleLbl="sibTrans1D1" presStyleIdx="2" presStyleCnt="4"/>
      <dgm:spPr/>
      <dgm:t>
        <a:bodyPr/>
        <a:lstStyle/>
        <a:p>
          <a:endParaRPr lang="en-US"/>
        </a:p>
      </dgm:t>
    </dgm:pt>
    <dgm:pt modelId="{F74F51C1-8C2F-4A64-B899-E7C8B850B10E}" type="pres">
      <dgm:prSet presAssocID="{59801865-B95F-4F80-929E-E8644C9A74C3}" presName="node" presStyleLbl="node1" presStyleIdx="3" presStyleCnt="4">
        <dgm:presLayoutVars>
          <dgm:bulletEnabled val="1"/>
        </dgm:presLayoutVars>
      </dgm:prSet>
      <dgm:spPr/>
      <dgm:t>
        <a:bodyPr/>
        <a:lstStyle/>
        <a:p>
          <a:endParaRPr lang="en-US"/>
        </a:p>
      </dgm:t>
    </dgm:pt>
    <dgm:pt modelId="{AA824CCC-E607-4E45-81CB-EBB74CA4B9F4}" type="pres">
      <dgm:prSet presAssocID="{59801865-B95F-4F80-929E-E8644C9A74C3}" presName="spNode" presStyleCnt="0"/>
      <dgm:spPr/>
    </dgm:pt>
    <dgm:pt modelId="{E7986DC8-53EB-4076-AE40-77994E633DFC}" type="pres">
      <dgm:prSet presAssocID="{F8B931B5-C14E-478F-B301-953D97B5410A}" presName="sibTrans" presStyleLbl="sibTrans1D1" presStyleIdx="3" presStyleCnt="4"/>
      <dgm:spPr/>
      <dgm:t>
        <a:bodyPr/>
        <a:lstStyle/>
        <a:p>
          <a:endParaRPr lang="en-US"/>
        </a:p>
      </dgm:t>
    </dgm:pt>
  </dgm:ptLst>
  <dgm:cxnLst>
    <dgm:cxn modelId="{E272CB51-58B1-4CE6-A8BD-4493A8C32C88}" type="presOf" srcId="{59801865-B95F-4F80-929E-E8644C9A74C3}" destId="{F74F51C1-8C2F-4A64-B899-E7C8B850B10E}" srcOrd="0" destOrd="0" presId="urn:microsoft.com/office/officeart/2005/8/layout/cycle5"/>
    <dgm:cxn modelId="{C6300248-1F76-4FE4-9526-46ADFC65FCFE}" srcId="{BCD56DDF-C9FA-4882-BCCD-6CC65E6FF119}" destId="{85B514AD-402E-4334-9360-2CB1C7BE8217}" srcOrd="0" destOrd="0" parTransId="{8F5CFF95-C144-4B77-97DA-3D161654C091}" sibTransId="{06F33B00-92D9-478C-B3E9-30C2368CE8FB}"/>
    <dgm:cxn modelId="{7217856C-A98C-4AE7-8E4A-7AF00D2A5027}" srcId="{BCD56DDF-C9FA-4882-BCCD-6CC65E6FF119}" destId="{FFBB9BB6-569F-438E-A83F-64DD3ACE1093}" srcOrd="2" destOrd="0" parTransId="{8909254F-E4D6-404E-A234-203988EEB141}" sibTransId="{B8C4220E-3CE7-4493-9821-BB9F107DC8CC}"/>
    <dgm:cxn modelId="{51D91D41-D1A5-4FEA-9E66-57B0253B8843}" type="presOf" srcId="{85B514AD-402E-4334-9360-2CB1C7BE8217}" destId="{059A6C56-0113-4C31-B174-117D47E99688}" srcOrd="0" destOrd="0" presId="urn:microsoft.com/office/officeart/2005/8/layout/cycle5"/>
    <dgm:cxn modelId="{85C81568-3E23-4E38-98FD-2379A8616086}" type="presOf" srcId="{F8B931B5-C14E-478F-B301-953D97B5410A}" destId="{E7986DC8-53EB-4076-AE40-77994E633DFC}" srcOrd="0" destOrd="0" presId="urn:microsoft.com/office/officeart/2005/8/layout/cycle5"/>
    <dgm:cxn modelId="{E07B91BE-5D45-4439-913C-AECC951DD8CA}" type="presOf" srcId="{FFBB9BB6-569F-438E-A83F-64DD3ACE1093}" destId="{7627E704-98FC-4EE3-8E62-8DA745B28C67}" srcOrd="0" destOrd="0" presId="urn:microsoft.com/office/officeart/2005/8/layout/cycle5"/>
    <dgm:cxn modelId="{F6BC76E2-52CA-4D56-8A3D-3DEA5CF32B89}" type="presOf" srcId="{BCD56DDF-C9FA-4882-BCCD-6CC65E6FF119}" destId="{2B80E131-30D4-4BFA-B30E-5DF8CCFB3D15}" srcOrd="0" destOrd="0" presId="urn:microsoft.com/office/officeart/2005/8/layout/cycle5"/>
    <dgm:cxn modelId="{163D3694-3DBB-4E83-823E-C904097BDCBB}" type="presOf" srcId="{B8C4220E-3CE7-4493-9821-BB9F107DC8CC}" destId="{94E78750-19F6-4757-A186-44645D47CC89}" srcOrd="0" destOrd="0" presId="urn:microsoft.com/office/officeart/2005/8/layout/cycle5"/>
    <dgm:cxn modelId="{2B1B0334-562A-401F-AB4D-3FEB8442964D}" type="presOf" srcId="{06F33B00-92D9-478C-B3E9-30C2368CE8FB}" destId="{13D025F1-3325-4A68-A22A-8812D39F9287}" srcOrd="0" destOrd="0" presId="urn:microsoft.com/office/officeart/2005/8/layout/cycle5"/>
    <dgm:cxn modelId="{C3423084-BBCC-4CF8-A0EC-5F6BB7A6541C}" srcId="{BCD56DDF-C9FA-4882-BCCD-6CC65E6FF119}" destId="{59801865-B95F-4F80-929E-E8644C9A74C3}" srcOrd="3" destOrd="0" parTransId="{C70CB4B2-8A52-4792-A9EC-014212778D2D}" sibTransId="{F8B931B5-C14E-478F-B301-953D97B5410A}"/>
    <dgm:cxn modelId="{8C122B32-D63C-4997-B232-F64E5BAF6CD6}" type="presOf" srcId="{A11BC8F2-980B-4B0B-92B9-838F2B9400B4}" destId="{57717974-C5E9-49E4-A129-8730ACE6DFF4}" srcOrd="0" destOrd="0" presId="urn:microsoft.com/office/officeart/2005/8/layout/cycle5"/>
    <dgm:cxn modelId="{F52FD8DC-99DF-483C-BA7E-06F854F4A804}" srcId="{BCD56DDF-C9FA-4882-BCCD-6CC65E6FF119}" destId="{A11BC8F2-980B-4B0B-92B9-838F2B9400B4}" srcOrd="1" destOrd="0" parTransId="{B817BCE5-0699-4266-9D39-C898F82B761D}" sibTransId="{91FD976A-3B6D-4CC4-AE9C-139B5400B77B}"/>
    <dgm:cxn modelId="{9C3D8410-628C-4D76-B941-9B4DCAA56014}" type="presOf" srcId="{91FD976A-3B6D-4CC4-AE9C-139B5400B77B}" destId="{9BE53392-3384-489C-91A7-EF5113946E36}" srcOrd="0" destOrd="0" presId="urn:microsoft.com/office/officeart/2005/8/layout/cycle5"/>
    <dgm:cxn modelId="{5AE4A507-0985-4249-AA31-D224501AD05B}" type="presParOf" srcId="{2B80E131-30D4-4BFA-B30E-5DF8CCFB3D15}" destId="{059A6C56-0113-4C31-B174-117D47E99688}" srcOrd="0" destOrd="0" presId="urn:microsoft.com/office/officeart/2005/8/layout/cycle5"/>
    <dgm:cxn modelId="{55BED260-CFD4-4033-B36C-C40300631E40}" type="presParOf" srcId="{2B80E131-30D4-4BFA-B30E-5DF8CCFB3D15}" destId="{AE05AD65-3EC6-48D7-8D0C-68EBACD7BE7D}" srcOrd="1" destOrd="0" presId="urn:microsoft.com/office/officeart/2005/8/layout/cycle5"/>
    <dgm:cxn modelId="{836C114C-1DC9-4AD6-B984-450162C66191}" type="presParOf" srcId="{2B80E131-30D4-4BFA-B30E-5DF8CCFB3D15}" destId="{13D025F1-3325-4A68-A22A-8812D39F9287}" srcOrd="2" destOrd="0" presId="urn:microsoft.com/office/officeart/2005/8/layout/cycle5"/>
    <dgm:cxn modelId="{49F60B1F-4CE3-412D-ADA0-1BCCC8BBBE0D}" type="presParOf" srcId="{2B80E131-30D4-4BFA-B30E-5DF8CCFB3D15}" destId="{57717974-C5E9-49E4-A129-8730ACE6DFF4}" srcOrd="3" destOrd="0" presId="urn:microsoft.com/office/officeart/2005/8/layout/cycle5"/>
    <dgm:cxn modelId="{3983C254-51BE-4297-966E-89E005A9AEA3}" type="presParOf" srcId="{2B80E131-30D4-4BFA-B30E-5DF8CCFB3D15}" destId="{9895D434-3163-419A-A994-364B0AC43129}" srcOrd="4" destOrd="0" presId="urn:microsoft.com/office/officeart/2005/8/layout/cycle5"/>
    <dgm:cxn modelId="{A368A84B-65BD-4BFD-B800-A52674C2C85A}" type="presParOf" srcId="{2B80E131-30D4-4BFA-B30E-5DF8CCFB3D15}" destId="{9BE53392-3384-489C-91A7-EF5113946E36}" srcOrd="5" destOrd="0" presId="urn:microsoft.com/office/officeart/2005/8/layout/cycle5"/>
    <dgm:cxn modelId="{FA1EC436-7948-48FD-A19D-5B297466B10A}" type="presParOf" srcId="{2B80E131-30D4-4BFA-B30E-5DF8CCFB3D15}" destId="{7627E704-98FC-4EE3-8E62-8DA745B28C67}" srcOrd="6" destOrd="0" presId="urn:microsoft.com/office/officeart/2005/8/layout/cycle5"/>
    <dgm:cxn modelId="{B863AF87-320B-4640-863C-713D41C44152}" type="presParOf" srcId="{2B80E131-30D4-4BFA-B30E-5DF8CCFB3D15}" destId="{5F07D917-1A9D-4E71-BA7F-982D73E906FB}" srcOrd="7" destOrd="0" presId="urn:microsoft.com/office/officeart/2005/8/layout/cycle5"/>
    <dgm:cxn modelId="{5B089E36-3316-4B2A-8EA5-263645E18E1B}" type="presParOf" srcId="{2B80E131-30D4-4BFA-B30E-5DF8CCFB3D15}" destId="{94E78750-19F6-4757-A186-44645D47CC89}" srcOrd="8" destOrd="0" presId="urn:microsoft.com/office/officeart/2005/8/layout/cycle5"/>
    <dgm:cxn modelId="{1CB86CB1-8952-4C8B-BC15-92BDB818BF11}" type="presParOf" srcId="{2B80E131-30D4-4BFA-B30E-5DF8CCFB3D15}" destId="{F74F51C1-8C2F-4A64-B899-E7C8B850B10E}" srcOrd="9" destOrd="0" presId="urn:microsoft.com/office/officeart/2005/8/layout/cycle5"/>
    <dgm:cxn modelId="{9101D74F-C899-4C0B-8D7B-1DE2F4B40672}" type="presParOf" srcId="{2B80E131-30D4-4BFA-B30E-5DF8CCFB3D15}" destId="{AA824CCC-E607-4E45-81CB-EBB74CA4B9F4}" srcOrd="10" destOrd="0" presId="urn:microsoft.com/office/officeart/2005/8/layout/cycle5"/>
    <dgm:cxn modelId="{ED6E0D19-2267-46C7-A22C-9A0580932144}" type="presParOf" srcId="{2B80E131-30D4-4BFA-B30E-5DF8CCFB3D15}" destId="{E7986DC8-53EB-4076-AE40-77994E633DFC}"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47A02-ED49-7540-B1A6-3C907500EFB6}">
      <dsp:nvSpPr>
        <dsp:cNvPr id="0" name=""/>
        <dsp:cNvSpPr/>
      </dsp:nvSpPr>
      <dsp:spPr>
        <a:xfrm>
          <a:off x="488573" y="-18459"/>
          <a:ext cx="3671053" cy="3671053"/>
        </a:xfrm>
        <a:prstGeom prst="circularArrow">
          <a:avLst>
            <a:gd name="adj1" fmla="val 5544"/>
            <a:gd name="adj2" fmla="val 330680"/>
            <a:gd name="adj3" fmla="val 13871354"/>
            <a:gd name="adj4" fmla="val 17328156"/>
            <a:gd name="adj5" fmla="val 5757"/>
          </a:avLst>
        </a:prstGeom>
        <a:solidFill>
          <a:schemeClr val="accent2">
            <a:tint val="5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AD05704-86BE-B343-B573-6CC47DA2A967}">
      <dsp:nvSpPr>
        <dsp:cNvPr id="0" name=""/>
        <dsp:cNvSpPr/>
      </dsp:nvSpPr>
      <dsp:spPr>
        <a:xfrm>
          <a:off x="1500224" y="871"/>
          <a:ext cx="1647750" cy="823875"/>
        </a:xfrm>
        <a:prstGeom prst="round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Community Need	</a:t>
          </a:r>
          <a:endParaRPr lang="en-US" sz="1700" kern="1200" dirty="0"/>
        </a:p>
      </dsp:txBody>
      <dsp:txXfrm>
        <a:off x="1540442" y="41089"/>
        <a:ext cx="1567314" cy="743439"/>
      </dsp:txXfrm>
    </dsp:sp>
    <dsp:sp modelId="{FBD74B64-B7F6-744B-BAB6-E0FA5EB23320}">
      <dsp:nvSpPr>
        <dsp:cNvPr id="0" name=""/>
        <dsp:cNvSpPr/>
      </dsp:nvSpPr>
      <dsp:spPr>
        <a:xfrm>
          <a:off x="2989085" y="1082592"/>
          <a:ext cx="1647750" cy="823875"/>
        </a:xfrm>
        <a:prstGeom prst="roundRect">
          <a:avLst/>
        </a:prstGeom>
        <a:gradFill rotWithShape="0">
          <a:gsLst>
            <a:gs pos="0">
              <a:schemeClr val="accent2">
                <a:shade val="50000"/>
                <a:hueOff val="-16594"/>
                <a:satOff val="-3364"/>
                <a:lumOff val="18500"/>
                <a:alphaOff val="0"/>
                <a:shade val="51000"/>
                <a:satMod val="130000"/>
              </a:schemeClr>
            </a:gs>
            <a:gs pos="80000">
              <a:schemeClr val="accent2">
                <a:shade val="50000"/>
                <a:hueOff val="-16594"/>
                <a:satOff val="-3364"/>
                <a:lumOff val="18500"/>
                <a:alphaOff val="0"/>
                <a:shade val="93000"/>
                <a:satMod val="130000"/>
              </a:schemeClr>
            </a:gs>
            <a:gs pos="100000">
              <a:schemeClr val="accent2">
                <a:shade val="50000"/>
                <a:hueOff val="-16594"/>
                <a:satOff val="-3364"/>
                <a:lumOff val="18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Funding</a:t>
          </a:r>
          <a:endParaRPr lang="en-US" sz="1700" kern="1200" dirty="0"/>
        </a:p>
      </dsp:txBody>
      <dsp:txXfrm>
        <a:off x="3029303" y="1122810"/>
        <a:ext cx="1567314" cy="743439"/>
      </dsp:txXfrm>
    </dsp:sp>
    <dsp:sp modelId="{D146B6F3-5248-C84C-85B4-4EA7553B1AD7}">
      <dsp:nvSpPr>
        <dsp:cNvPr id="0" name=""/>
        <dsp:cNvSpPr/>
      </dsp:nvSpPr>
      <dsp:spPr>
        <a:xfrm>
          <a:off x="2695657" y="2666995"/>
          <a:ext cx="1647750" cy="823875"/>
        </a:xfrm>
        <a:prstGeom prst="roundRect">
          <a:avLst/>
        </a:prstGeom>
        <a:gradFill rotWithShape="0">
          <a:gsLst>
            <a:gs pos="0">
              <a:schemeClr val="accent2">
                <a:shade val="50000"/>
                <a:hueOff val="-33187"/>
                <a:satOff val="-6727"/>
                <a:lumOff val="37001"/>
                <a:alphaOff val="0"/>
                <a:shade val="51000"/>
                <a:satMod val="130000"/>
              </a:schemeClr>
            </a:gs>
            <a:gs pos="80000">
              <a:schemeClr val="accent2">
                <a:shade val="50000"/>
                <a:hueOff val="-33187"/>
                <a:satOff val="-6727"/>
                <a:lumOff val="37001"/>
                <a:alphaOff val="0"/>
                <a:shade val="93000"/>
                <a:satMod val="130000"/>
              </a:schemeClr>
            </a:gs>
            <a:gs pos="100000">
              <a:schemeClr val="accent2">
                <a:shade val="50000"/>
                <a:hueOff val="-33187"/>
                <a:satOff val="-6727"/>
                <a:lumOff val="37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Performance Data/Outcomes</a:t>
          </a:r>
          <a:endParaRPr lang="en-US" sz="1700" kern="1200" dirty="0"/>
        </a:p>
      </dsp:txBody>
      <dsp:txXfrm>
        <a:off x="2735875" y="2707213"/>
        <a:ext cx="1567314" cy="743439"/>
      </dsp:txXfrm>
    </dsp:sp>
    <dsp:sp modelId="{815F2D16-BA6F-5B49-B9DA-D3162253D80A}">
      <dsp:nvSpPr>
        <dsp:cNvPr id="0" name=""/>
        <dsp:cNvSpPr/>
      </dsp:nvSpPr>
      <dsp:spPr>
        <a:xfrm>
          <a:off x="304803" y="2667008"/>
          <a:ext cx="1647750" cy="823875"/>
        </a:xfrm>
        <a:prstGeom prst="roundRect">
          <a:avLst/>
        </a:prstGeom>
        <a:gradFill rotWithShape="0">
          <a:gsLst>
            <a:gs pos="0">
              <a:schemeClr val="accent2">
                <a:shade val="50000"/>
                <a:hueOff val="-33187"/>
                <a:satOff val="-6727"/>
                <a:lumOff val="37001"/>
                <a:alphaOff val="0"/>
                <a:shade val="51000"/>
                <a:satMod val="130000"/>
              </a:schemeClr>
            </a:gs>
            <a:gs pos="80000">
              <a:schemeClr val="accent2">
                <a:shade val="50000"/>
                <a:hueOff val="-33187"/>
                <a:satOff val="-6727"/>
                <a:lumOff val="37001"/>
                <a:alphaOff val="0"/>
                <a:shade val="93000"/>
                <a:satMod val="130000"/>
              </a:schemeClr>
            </a:gs>
            <a:gs pos="100000">
              <a:schemeClr val="accent2">
                <a:shade val="50000"/>
                <a:hueOff val="-33187"/>
                <a:satOff val="-6727"/>
                <a:lumOff val="37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Sustainability </a:t>
          </a:r>
          <a:endParaRPr lang="en-US" sz="1700" kern="1200" dirty="0"/>
        </a:p>
      </dsp:txBody>
      <dsp:txXfrm>
        <a:off x="345021" y="2707226"/>
        <a:ext cx="1567314" cy="743439"/>
      </dsp:txXfrm>
    </dsp:sp>
    <dsp:sp modelId="{1F071DDA-650D-FF47-831F-5702046472A3}">
      <dsp:nvSpPr>
        <dsp:cNvPr id="0" name=""/>
        <dsp:cNvSpPr/>
      </dsp:nvSpPr>
      <dsp:spPr>
        <a:xfrm>
          <a:off x="11363" y="1082592"/>
          <a:ext cx="1647750" cy="823875"/>
        </a:xfrm>
        <a:prstGeom prst="roundRect">
          <a:avLst/>
        </a:prstGeom>
        <a:gradFill rotWithShape="0">
          <a:gsLst>
            <a:gs pos="0">
              <a:schemeClr val="accent2">
                <a:shade val="50000"/>
                <a:hueOff val="-16594"/>
                <a:satOff val="-3364"/>
                <a:lumOff val="18500"/>
                <a:alphaOff val="0"/>
                <a:shade val="51000"/>
                <a:satMod val="130000"/>
              </a:schemeClr>
            </a:gs>
            <a:gs pos="80000">
              <a:schemeClr val="accent2">
                <a:shade val="50000"/>
                <a:hueOff val="-16594"/>
                <a:satOff val="-3364"/>
                <a:lumOff val="18500"/>
                <a:alphaOff val="0"/>
                <a:shade val="93000"/>
                <a:satMod val="130000"/>
              </a:schemeClr>
            </a:gs>
            <a:gs pos="100000">
              <a:schemeClr val="accent2">
                <a:shade val="50000"/>
                <a:hueOff val="-16594"/>
                <a:satOff val="-3364"/>
                <a:lumOff val="18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Build the Rural Evidence Base</a:t>
          </a:r>
          <a:endParaRPr lang="en-US" sz="1700" kern="1200" dirty="0"/>
        </a:p>
      </dsp:txBody>
      <dsp:txXfrm>
        <a:off x="51581" y="1122810"/>
        <a:ext cx="1567314" cy="743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CEA20-FA25-41A6-B829-40E5304FEDBF}">
      <dsp:nvSpPr>
        <dsp:cNvPr id="0" name=""/>
        <dsp:cNvSpPr/>
      </dsp:nvSpPr>
      <dsp:spPr>
        <a:xfrm>
          <a:off x="2309693" y="2027538"/>
          <a:ext cx="1614606" cy="144161"/>
        </a:xfrm>
        <a:custGeom>
          <a:avLst/>
          <a:gdLst/>
          <a:ahLst/>
          <a:cxnLst/>
          <a:rect l="0" t="0" r="0" b="0"/>
          <a:pathLst>
            <a:path>
              <a:moveTo>
                <a:pt x="0" y="144161"/>
              </a:moveTo>
              <a:lnTo>
                <a:pt x="1614606" y="144161"/>
              </a:lnTo>
              <a:lnTo>
                <a:pt x="1614606"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10F9B71-AE31-4CCA-83E6-D4121256E1D0}">
      <dsp:nvSpPr>
        <dsp:cNvPr id="0" name=""/>
        <dsp:cNvSpPr/>
      </dsp:nvSpPr>
      <dsp:spPr>
        <a:xfrm>
          <a:off x="2309693" y="2171700"/>
          <a:ext cx="3229212" cy="1135376"/>
        </a:xfrm>
        <a:custGeom>
          <a:avLst/>
          <a:gdLst/>
          <a:ahLst/>
          <a:cxnLst/>
          <a:rect l="0" t="0" r="0" b="0"/>
          <a:pathLst>
            <a:path>
              <a:moveTo>
                <a:pt x="0" y="0"/>
              </a:moveTo>
              <a:lnTo>
                <a:pt x="2998554" y="0"/>
              </a:lnTo>
              <a:lnTo>
                <a:pt x="2998554" y="1135376"/>
              </a:lnTo>
              <a:lnTo>
                <a:pt x="3229212" y="113537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D8207A6-DB52-4B90-B0C7-BCFB3AA451F7}">
      <dsp:nvSpPr>
        <dsp:cNvPr id="0" name=""/>
        <dsp:cNvSpPr/>
      </dsp:nvSpPr>
      <dsp:spPr>
        <a:xfrm>
          <a:off x="2309693" y="2171700"/>
          <a:ext cx="3229212" cy="151169"/>
        </a:xfrm>
        <a:custGeom>
          <a:avLst/>
          <a:gdLst/>
          <a:ahLst/>
          <a:cxnLst/>
          <a:rect l="0" t="0" r="0" b="0"/>
          <a:pathLst>
            <a:path>
              <a:moveTo>
                <a:pt x="0" y="0"/>
              </a:moveTo>
              <a:lnTo>
                <a:pt x="2998554" y="0"/>
              </a:lnTo>
              <a:lnTo>
                <a:pt x="2998554" y="151169"/>
              </a:lnTo>
              <a:lnTo>
                <a:pt x="3229212" y="15116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6699CB9-FD27-4DD2-B355-6A9A92D0CD66}">
      <dsp:nvSpPr>
        <dsp:cNvPr id="0" name=""/>
        <dsp:cNvSpPr/>
      </dsp:nvSpPr>
      <dsp:spPr>
        <a:xfrm>
          <a:off x="2309693" y="1187493"/>
          <a:ext cx="3229212" cy="984206"/>
        </a:xfrm>
        <a:custGeom>
          <a:avLst/>
          <a:gdLst/>
          <a:ahLst/>
          <a:cxnLst/>
          <a:rect l="0" t="0" r="0" b="0"/>
          <a:pathLst>
            <a:path>
              <a:moveTo>
                <a:pt x="0" y="984206"/>
              </a:moveTo>
              <a:lnTo>
                <a:pt x="2998554" y="984206"/>
              </a:lnTo>
              <a:lnTo>
                <a:pt x="2998554" y="0"/>
              </a:lnTo>
              <a:lnTo>
                <a:pt x="3229212"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7916A8A-46EE-421C-ACED-5F4002BD34A4}">
      <dsp:nvSpPr>
        <dsp:cNvPr id="0" name=""/>
        <dsp:cNvSpPr/>
      </dsp:nvSpPr>
      <dsp:spPr>
        <a:xfrm>
          <a:off x="3113" y="1819946"/>
          <a:ext cx="2306580" cy="70350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Community Need</a:t>
          </a:r>
          <a:endParaRPr lang="en-US" sz="2300" kern="1200" dirty="0"/>
        </a:p>
      </dsp:txBody>
      <dsp:txXfrm>
        <a:off x="3113" y="1819946"/>
        <a:ext cx="2306580" cy="703506"/>
      </dsp:txXfrm>
    </dsp:sp>
    <dsp:sp modelId="{87B7B183-1447-4E50-9E8C-F3A32FA063E8}">
      <dsp:nvSpPr>
        <dsp:cNvPr id="0" name=""/>
        <dsp:cNvSpPr/>
      </dsp:nvSpPr>
      <dsp:spPr>
        <a:xfrm>
          <a:off x="5538906" y="684569"/>
          <a:ext cx="2306580" cy="100584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Demonstrate value</a:t>
          </a:r>
        </a:p>
        <a:p>
          <a:pPr lvl="0" algn="ctr" defTabSz="1022350">
            <a:lnSpc>
              <a:spcPct val="90000"/>
            </a:lnSpc>
            <a:spcBef>
              <a:spcPct val="0"/>
            </a:spcBef>
            <a:spcAft>
              <a:spcPct val="35000"/>
            </a:spcAft>
          </a:pPr>
          <a:r>
            <a:rPr lang="en-US" sz="2300" kern="1200" dirty="0" smtClean="0"/>
            <a:t>Act as a “catalyst”</a:t>
          </a:r>
          <a:endParaRPr lang="en-US" sz="2300" kern="1200" dirty="0"/>
        </a:p>
      </dsp:txBody>
      <dsp:txXfrm>
        <a:off x="5538906" y="684569"/>
        <a:ext cx="2306580" cy="1005846"/>
      </dsp:txXfrm>
    </dsp:sp>
    <dsp:sp modelId="{5AB24E53-3B37-49D3-812B-C252718E3EC8}">
      <dsp:nvSpPr>
        <dsp:cNvPr id="0" name=""/>
        <dsp:cNvSpPr/>
      </dsp:nvSpPr>
      <dsp:spPr>
        <a:xfrm>
          <a:off x="5538906" y="1978738"/>
          <a:ext cx="2306580" cy="68826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Sustainability</a:t>
          </a:r>
          <a:endParaRPr lang="en-US" sz="2300" kern="1200" dirty="0"/>
        </a:p>
      </dsp:txBody>
      <dsp:txXfrm>
        <a:off x="5538906" y="1978738"/>
        <a:ext cx="2306580" cy="688261"/>
      </dsp:txXfrm>
    </dsp:sp>
    <dsp:sp modelId="{19AFB48D-117A-4397-A7A0-19F1DFF6CE36}">
      <dsp:nvSpPr>
        <dsp:cNvPr id="0" name=""/>
        <dsp:cNvSpPr/>
      </dsp:nvSpPr>
      <dsp:spPr>
        <a:xfrm>
          <a:off x="5538906" y="2955323"/>
          <a:ext cx="2306580" cy="70350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Community Health Gateway</a:t>
          </a:r>
          <a:endParaRPr lang="en-US" sz="2300" kern="1200" dirty="0"/>
        </a:p>
      </dsp:txBody>
      <dsp:txXfrm>
        <a:off x="5538906" y="2955323"/>
        <a:ext cx="2306580" cy="703506"/>
      </dsp:txXfrm>
    </dsp:sp>
    <dsp:sp modelId="{6588736B-F2FA-4B59-BF63-44341E300B2B}">
      <dsp:nvSpPr>
        <dsp:cNvPr id="0" name=""/>
        <dsp:cNvSpPr/>
      </dsp:nvSpPr>
      <dsp:spPr>
        <a:xfrm>
          <a:off x="2771009" y="1324031"/>
          <a:ext cx="2306580" cy="703506"/>
        </a:xfrm>
        <a:prstGeom prst="rect">
          <a:avLst/>
        </a:prstGeom>
        <a:solidFill>
          <a:srgbClr val="C000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Evidence-Based</a:t>
          </a:r>
          <a:endParaRPr lang="en-US" sz="2300" kern="1200" dirty="0"/>
        </a:p>
      </dsp:txBody>
      <dsp:txXfrm>
        <a:off x="2771009" y="1324031"/>
        <a:ext cx="2306580" cy="7035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BA20E-9975-4CDA-8233-1581EB02616F}">
      <dsp:nvSpPr>
        <dsp:cNvPr id="0" name=""/>
        <dsp:cNvSpPr/>
      </dsp:nvSpPr>
      <dsp:spPr>
        <a:xfrm>
          <a:off x="474" y="435880"/>
          <a:ext cx="1850119" cy="11100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New Awards for Network Planning, Network Development, RESEP , Black Lung, RAED &amp; PADDP Programs</a:t>
          </a:r>
          <a:endParaRPr lang="en-US" sz="1300" kern="1200" dirty="0"/>
        </a:p>
      </dsp:txBody>
      <dsp:txXfrm>
        <a:off x="474" y="435880"/>
        <a:ext cx="1850119" cy="1110071"/>
      </dsp:txXfrm>
    </dsp:sp>
    <dsp:sp modelId="{F7A31B12-3ADC-497F-8AFF-965A9D72C37D}">
      <dsp:nvSpPr>
        <dsp:cNvPr id="0" name=""/>
        <dsp:cNvSpPr/>
      </dsp:nvSpPr>
      <dsp:spPr>
        <a:xfrm>
          <a:off x="2035605" y="435880"/>
          <a:ext cx="1850119" cy="11100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Outreach, Quality and Delta Program supplements for  ACA Outreach &amp; Enrollment Efforts</a:t>
          </a:r>
          <a:endParaRPr lang="en-US" sz="1300" kern="1200" dirty="0"/>
        </a:p>
      </dsp:txBody>
      <dsp:txXfrm>
        <a:off x="2035605" y="435880"/>
        <a:ext cx="1850119" cy="1110071"/>
      </dsp:txXfrm>
    </dsp:sp>
    <dsp:sp modelId="{2802FF5F-ED86-4F9B-9FB1-6D3CADC9AF44}">
      <dsp:nvSpPr>
        <dsp:cNvPr id="0" name=""/>
        <dsp:cNvSpPr/>
      </dsp:nvSpPr>
      <dsp:spPr>
        <a:xfrm>
          <a:off x="474" y="1730964"/>
          <a:ext cx="1850119" cy="11100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Pilot Programs: Rural HIT Network Lessons Learned  </a:t>
          </a:r>
          <a:endParaRPr lang="en-US" sz="1300" kern="1200" dirty="0"/>
        </a:p>
      </dsp:txBody>
      <dsp:txXfrm>
        <a:off x="474" y="1730964"/>
        <a:ext cx="1850119" cy="1110071"/>
      </dsp:txXfrm>
    </dsp:sp>
    <dsp:sp modelId="{99413FD6-66CF-4310-89BD-88CDEE40CC2F}">
      <dsp:nvSpPr>
        <dsp:cNvPr id="0" name=""/>
        <dsp:cNvSpPr/>
      </dsp:nvSpPr>
      <dsp:spPr>
        <a:xfrm>
          <a:off x="2035605" y="1730964"/>
          <a:ext cx="1850119" cy="11100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Continue to see sustainability data increase</a:t>
          </a:r>
          <a:endParaRPr lang="en-US" sz="1300" kern="1200" dirty="0"/>
        </a:p>
      </dsp:txBody>
      <dsp:txXfrm>
        <a:off x="2035605" y="1730964"/>
        <a:ext cx="1850119" cy="1110071"/>
      </dsp:txXfrm>
    </dsp:sp>
    <dsp:sp modelId="{C7BFDEA3-6631-4C10-AC4F-7C659F91BCE0}">
      <dsp:nvSpPr>
        <dsp:cNvPr id="0" name=""/>
        <dsp:cNvSpPr/>
      </dsp:nvSpPr>
      <dsp:spPr>
        <a:xfrm>
          <a:off x="1018040" y="3026047"/>
          <a:ext cx="1850119" cy="11100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Expansion of the Rural Community Health Gateway &amp; Evidence-Based Work </a:t>
          </a:r>
          <a:endParaRPr lang="en-US" sz="1300" kern="1200" dirty="0"/>
        </a:p>
      </dsp:txBody>
      <dsp:txXfrm>
        <a:off x="1018040" y="3026047"/>
        <a:ext cx="1850119" cy="11100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3A511-669A-4A8B-8F32-C4C7F36ECC6A}">
      <dsp:nvSpPr>
        <dsp:cNvPr id="0" name=""/>
        <dsp:cNvSpPr/>
      </dsp:nvSpPr>
      <dsp:spPr>
        <a:xfrm>
          <a:off x="418734" y="102288"/>
          <a:ext cx="2800076" cy="7683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en-US" sz="2300" kern="1200" dirty="0"/>
        </a:p>
      </dsp:txBody>
      <dsp:txXfrm>
        <a:off x="441239" y="124793"/>
        <a:ext cx="2755066" cy="723364"/>
      </dsp:txXfrm>
    </dsp:sp>
    <dsp:sp modelId="{9CA41430-00A3-443A-9E25-FE0E89274703}">
      <dsp:nvSpPr>
        <dsp:cNvPr id="0" name=""/>
        <dsp:cNvSpPr/>
      </dsp:nvSpPr>
      <dsp:spPr>
        <a:xfrm rot="5367244">
          <a:off x="1717294" y="839761"/>
          <a:ext cx="212983" cy="3457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1719751" y="906155"/>
        <a:ext cx="207460" cy="149088"/>
      </dsp:txXfrm>
    </dsp:sp>
    <dsp:sp modelId="{D16695CD-3DD2-431B-9DEB-5B5C54A6C2EF}">
      <dsp:nvSpPr>
        <dsp:cNvPr id="0" name=""/>
        <dsp:cNvSpPr/>
      </dsp:nvSpPr>
      <dsp:spPr>
        <a:xfrm>
          <a:off x="418734" y="1154627"/>
          <a:ext cx="2820131" cy="7683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Network</a:t>
          </a:r>
          <a:endParaRPr lang="en-US" sz="2300" kern="1200" dirty="0"/>
        </a:p>
      </dsp:txBody>
      <dsp:txXfrm>
        <a:off x="441239" y="1177132"/>
        <a:ext cx="2775121" cy="723364"/>
      </dsp:txXfrm>
    </dsp:sp>
    <dsp:sp modelId="{22E89047-4CF6-493A-8D56-E0A3DFD2FE5F}">
      <dsp:nvSpPr>
        <dsp:cNvPr id="0" name=""/>
        <dsp:cNvSpPr/>
      </dsp:nvSpPr>
      <dsp:spPr>
        <a:xfrm rot="5400000">
          <a:off x="1684729" y="1942212"/>
          <a:ext cx="288140" cy="3457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725069" y="1971026"/>
        <a:ext cx="207460" cy="201698"/>
      </dsp:txXfrm>
    </dsp:sp>
    <dsp:sp modelId="{E5716DC7-AD82-4B5C-9670-93F8A09D6E57}">
      <dsp:nvSpPr>
        <dsp:cNvPr id="0" name=""/>
        <dsp:cNvSpPr/>
      </dsp:nvSpPr>
      <dsp:spPr>
        <a:xfrm>
          <a:off x="418734" y="2307190"/>
          <a:ext cx="2820131" cy="7683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Clinical Integration</a:t>
          </a:r>
          <a:endParaRPr lang="en-US" sz="2300" kern="1200" dirty="0"/>
        </a:p>
      </dsp:txBody>
      <dsp:txXfrm>
        <a:off x="441239" y="2329695"/>
        <a:ext cx="2775121" cy="723364"/>
      </dsp:txXfrm>
    </dsp:sp>
    <dsp:sp modelId="{81F5819F-96B2-49CC-84F6-362D56ECE2E2}">
      <dsp:nvSpPr>
        <dsp:cNvPr id="0" name=""/>
        <dsp:cNvSpPr/>
      </dsp:nvSpPr>
      <dsp:spPr>
        <a:xfrm rot="5429854">
          <a:off x="1678936" y="3095807"/>
          <a:ext cx="289700" cy="3457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720433" y="3123843"/>
        <a:ext cx="207460" cy="202790"/>
      </dsp:txXfrm>
    </dsp:sp>
    <dsp:sp modelId="{025CF329-39E9-4EB4-9DC5-BE4CDD26749A}">
      <dsp:nvSpPr>
        <dsp:cNvPr id="0" name=""/>
        <dsp:cNvSpPr/>
      </dsp:nvSpPr>
      <dsp:spPr>
        <a:xfrm>
          <a:off x="418734" y="3461818"/>
          <a:ext cx="2800076" cy="7683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en-US" sz="2300" kern="1200"/>
        </a:p>
      </dsp:txBody>
      <dsp:txXfrm>
        <a:off x="441239" y="3484323"/>
        <a:ext cx="2755066" cy="7233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A6C56-0113-4C31-B174-117D47E99688}">
      <dsp:nvSpPr>
        <dsp:cNvPr id="0" name=""/>
        <dsp:cNvSpPr/>
      </dsp:nvSpPr>
      <dsp:spPr>
        <a:xfrm>
          <a:off x="3306105" y="1624"/>
          <a:ext cx="1617389" cy="10513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5 toolkits launched (CHW, obesity, mental health, care coordination and oral health)</a:t>
          </a:r>
          <a:endParaRPr lang="en-US" sz="1200" kern="1200" dirty="0"/>
        </a:p>
      </dsp:txBody>
      <dsp:txXfrm>
        <a:off x="3357425" y="52944"/>
        <a:ext cx="1514749" cy="948663"/>
      </dsp:txXfrm>
    </dsp:sp>
    <dsp:sp modelId="{13D025F1-3325-4A68-A22A-8812D39F9287}">
      <dsp:nvSpPr>
        <dsp:cNvPr id="0" name=""/>
        <dsp:cNvSpPr/>
      </dsp:nvSpPr>
      <dsp:spPr>
        <a:xfrm>
          <a:off x="2379094" y="527276"/>
          <a:ext cx="3471410" cy="3471410"/>
        </a:xfrm>
        <a:custGeom>
          <a:avLst/>
          <a:gdLst/>
          <a:ahLst/>
          <a:cxnLst/>
          <a:rect l="0" t="0" r="0" b="0"/>
          <a:pathLst>
            <a:path>
              <a:moveTo>
                <a:pt x="2767324" y="339841"/>
              </a:moveTo>
              <a:arcTo wR="1735705" hR="1735705" stAng="18387985" swAng="163248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7717974-C5E9-49E4-A129-8730ACE6DFF4}">
      <dsp:nvSpPr>
        <dsp:cNvPr id="0" name=""/>
        <dsp:cNvSpPr/>
      </dsp:nvSpPr>
      <dsp:spPr>
        <a:xfrm>
          <a:off x="5041810" y="1737329"/>
          <a:ext cx="1617389" cy="10513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Future toolkits: Health promotion and Disease prevention</a:t>
          </a:r>
          <a:endParaRPr lang="en-US" sz="1200" kern="1200" dirty="0"/>
        </a:p>
      </dsp:txBody>
      <dsp:txXfrm>
        <a:off x="5093130" y="1788649"/>
        <a:ext cx="1514749" cy="948663"/>
      </dsp:txXfrm>
    </dsp:sp>
    <dsp:sp modelId="{9BE53392-3384-489C-91A7-EF5113946E36}">
      <dsp:nvSpPr>
        <dsp:cNvPr id="0" name=""/>
        <dsp:cNvSpPr/>
      </dsp:nvSpPr>
      <dsp:spPr>
        <a:xfrm>
          <a:off x="2379094" y="527276"/>
          <a:ext cx="3471410" cy="3471410"/>
        </a:xfrm>
        <a:custGeom>
          <a:avLst/>
          <a:gdLst/>
          <a:ahLst/>
          <a:cxnLst/>
          <a:rect l="0" t="0" r="0" b="0"/>
          <a:pathLst>
            <a:path>
              <a:moveTo>
                <a:pt x="3291399" y="2505437"/>
              </a:moveTo>
              <a:arcTo wR="1735705" hR="1735705" stAng="1579527" swAng="163248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627E704-98FC-4EE3-8E62-8DA745B28C67}">
      <dsp:nvSpPr>
        <dsp:cNvPr id="0" name=""/>
        <dsp:cNvSpPr/>
      </dsp:nvSpPr>
      <dsp:spPr>
        <a:xfrm>
          <a:off x="3306105" y="3473035"/>
          <a:ext cx="1617389" cy="10513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Sustainability guide and economic impact tools are available </a:t>
          </a:r>
          <a:endParaRPr lang="en-US" sz="1200" kern="1200" dirty="0"/>
        </a:p>
      </dsp:txBody>
      <dsp:txXfrm>
        <a:off x="3357425" y="3524355"/>
        <a:ext cx="1514749" cy="948663"/>
      </dsp:txXfrm>
    </dsp:sp>
    <dsp:sp modelId="{94E78750-19F6-4757-A186-44645D47CC89}">
      <dsp:nvSpPr>
        <dsp:cNvPr id="0" name=""/>
        <dsp:cNvSpPr/>
      </dsp:nvSpPr>
      <dsp:spPr>
        <a:xfrm>
          <a:off x="2379094" y="527276"/>
          <a:ext cx="3471410" cy="3471410"/>
        </a:xfrm>
        <a:custGeom>
          <a:avLst/>
          <a:gdLst/>
          <a:ahLst/>
          <a:cxnLst/>
          <a:rect l="0" t="0" r="0" b="0"/>
          <a:pathLst>
            <a:path>
              <a:moveTo>
                <a:pt x="704086" y="3131568"/>
              </a:moveTo>
              <a:arcTo wR="1735705" hR="1735705" stAng="7587985" swAng="163248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74F51C1-8C2F-4A64-B899-E7C8B850B10E}">
      <dsp:nvSpPr>
        <dsp:cNvPr id="0" name=""/>
        <dsp:cNvSpPr/>
      </dsp:nvSpPr>
      <dsp:spPr>
        <a:xfrm>
          <a:off x="1570399" y="1737329"/>
          <a:ext cx="1617389" cy="10513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Launch of The Rural Health Models and Innovations Hub </a:t>
          </a:r>
          <a:endParaRPr lang="en-US" sz="1200" kern="1200" dirty="0"/>
        </a:p>
      </dsp:txBody>
      <dsp:txXfrm>
        <a:off x="1621719" y="1788649"/>
        <a:ext cx="1514749" cy="948663"/>
      </dsp:txXfrm>
    </dsp:sp>
    <dsp:sp modelId="{E7986DC8-53EB-4076-AE40-77994E633DFC}">
      <dsp:nvSpPr>
        <dsp:cNvPr id="0" name=""/>
        <dsp:cNvSpPr/>
      </dsp:nvSpPr>
      <dsp:spPr>
        <a:xfrm>
          <a:off x="2379094" y="527276"/>
          <a:ext cx="3471410" cy="3471410"/>
        </a:xfrm>
        <a:custGeom>
          <a:avLst/>
          <a:gdLst/>
          <a:ahLst/>
          <a:cxnLst/>
          <a:rect l="0" t="0" r="0" b="0"/>
          <a:pathLst>
            <a:path>
              <a:moveTo>
                <a:pt x="180010" y="965973"/>
              </a:moveTo>
              <a:arcTo wR="1735705" hR="1735705" stAng="12379527" swAng="163248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35B5C7-44F6-45AD-85E5-E3585A79DD95}" type="datetimeFigureOut">
              <a:rPr lang="en-US" smtClean="0"/>
              <a:t>9/11/2014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E12E26-E1DC-4895-B191-6232A6D6F2CF}" type="slidenum">
              <a:rPr lang="en-US" smtClean="0"/>
              <a:t>‹#›</a:t>
            </a:fld>
            <a:endParaRPr lang="en-US"/>
          </a:p>
        </p:txBody>
      </p:sp>
    </p:spTree>
    <p:extLst>
      <p:ext uri="{BB962C8B-B14F-4D97-AF65-F5344CB8AC3E}">
        <p14:creationId xmlns:p14="http://schemas.microsoft.com/office/powerpoint/2010/main" val="1103944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-14 staff, 11 grant program</a:t>
            </a:r>
          </a:p>
          <a:p>
            <a:pPr>
              <a:spcBef>
                <a:spcPct val="0"/>
              </a:spcBef>
            </a:pPr>
            <a:r>
              <a:rPr lang="en-US" altLang="en-US" smtClean="0"/>
              <a:t>-programs under 330a go directly to rural communities to focus on service delivery, infrastructure development, quality improvement activities.</a:t>
            </a:r>
          </a:p>
          <a:p>
            <a:pPr>
              <a:spcBef>
                <a:spcPct val="0"/>
              </a:spcBef>
            </a:pPr>
            <a:r>
              <a:rPr lang="en-US" altLang="en-US" smtClean="0"/>
              <a:t>-appropriation amount per year-grants, contracts (TA), evaluation, among other activities</a:t>
            </a:r>
          </a:p>
          <a:p>
            <a:pPr>
              <a:spcBef>
                <a:spcPct val="0"/>
              </a:spcBef>
            </a:pPr>
            <a:r>
              <a:rPr lang="en-US" altLang="en-US" smtClean="0"/>
              <a:t>-flexible authorization allowing us to address needs as they arise (pilot programs)</a:t>
            </a:r>
          </a:p>
          <a:p>
            <a:pPr>
              <a:spcBef>
                <a:spcPct val="0"/>
              </a:spcBef>
            </a:pPr>
            <a:r>
              <a:rPr lang="en-US" altLang="en-US" smtClean="0"/>
              <a:t>-Other programs on cbd</a:t>
            </a:r>
          </a:p>
          <a:p>
            <a:pPr>
              <a:spcBef>
                <a:spcPct val="0"/>
              </a:spcBef>
            </a:pPr>
            <a:r>
              <a:rPr lang="en-US" altLang="en-US" smtClean="0"/>
              <a:t>-2014 focus and new approach with programs leading to SORH engagement (more webinars, orientation to new approach, etc.)</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cs typeface="Arial" pitchFamily="34" charset="0"/>
              </a:defRPr>
            </a:lvl1pPr>
            <a:lvl2pPr marL="742950" indent="-285750">
              <a:defRPr>
                <a:solidFill>
                  <a:schemeClr val="tx1"/>
                </a:solidFill>
                <a:latin typeface="Tw Cen MT" pitchFamily="34" charset="0"/>
                <a:cs typeface="Arial" pitchFamily="34" charset="0"/>
              </a:defRPr>
            </a:lvl2pPr>
            <a:lvl3pPr marL="1143000" indent="-228600">
              <a:defRPr>
                <a:solidFill>
                  <a:schemeClr val="tx1"/>
                </a:solidFill>
                <a:latin typeface="Tw Cen MT" pitchFamily="34" charset="0"/>
                <a:cs typeface="Arial" pitchFamily="34" charset="0"/>
              </a:defRPr>
            </a:lvl3pPr>
            <a:lvl4pPr marL="1600200" indent="-228600">
              <a:defRPr>
                <a:solidFill>
                  <a:schemeClr val="tx1"/>
                </a:solidFill>
                <a:latin typeface="Tw Cen MT" pitchFamily="34" charset="0"/>
                <a:cs typeface="Arial" pitchFamily="34" charset="0"/>
              </a:defRPr>
            </a:lvl4pPr>
            <a:lvl5pPr marL="2057400" indent="-228600">
              <a:defRPr>
                <a:solidFill>
                  <a:schemeClr val="tx1"/>
                </a:solidFill>
                <a:latin typeface="Tw Cen MT" pitchFamily="34" charset="0"/>
                <a:cs typeface="Arial" pitchFamily="34" charset="0"/>
              </a:defRPr>
            </a:lvl5pPr>
            <a:lvl6pPr marL="2514600" indent="-228600" fontAlgn="base">
              <a:spcBef>
                <a:spcPct val="0"/>
              </a:spcBef>
              <a:spcAft>
                <a:spcPct val="0"/>
              </a:spcAft>
              <a:defRPr>
                <a:solidFill>
                  <a:schemeClr val="tx1"/>
                </a:solidFill>
                <a:latin typeface="Tw Cen MT" pitchFamily="34" charset="0"/>
                <a:cs typeface="Arial" pitchFamily="34" charset="0"/>
              </a:defRPr>
            </a:lvl6pPr>
            <a:lvl7pPr marL="2971800" indent="-228600" fontAlgn="base">
              <a:spcBef>
                <a:spcPct val="0"/>
              </a:spcBef>
              <a:spcAft>
                <a:spcPct val="0"/>
              </a:spcAft>
              <a:defRPr>
                <a:solidFill>
                  <a:schemeClr val="tx1"/>
                </a:solidFill>
                <a:latin typeface="Tw Cen MT" pitchFamily="34" charset="0"/>
                <a:cs typeface="Arial" pitchFamily="34" charset="0"/>
              </a:defRPr>
            </a:lvl7pPr>
            <a:lvl8pPr marL="3429000" indent="-228600" fontAlgn="base">
              <a:spcBef>
                <a:spcPct val="0"/>
              </a:spcBef>
              <a:spcAft>
                <a:spcPct val="0"/>
              </a:spcAft>
              <a:defRPr>
                <a:solidFill>
                  <a:schemeClr val="tx1"/>
                </a:solidFill>
                <a:latin typeface="Tw Cen MT" pitchFamily="34" charset="0"/>
                <a:cs typeface="Arial" pitchFamily="34" charset="0"/>
              </a:defRPr>
            </a:lvl8pPr>
            <a:lvl9pPr marL="3886200" indent="-228600" fontAlgn="base">
              <a:spcBef>
                <a:spcPct val="0"/>
              </a:spcBef>
              <a:spcAft>
                <a:spcPct val="0"/>
              </a:spcAft>
              <a:defRPr>
                <a:solidFill>
                  <a:schemeClr val="tx1"/>
                </a:solidFill>
                <a:latin typeface="Tw Cen MT" pitchFamily="34" charset="0"/>
                <a:cs typeface="Arial" pitchFamily="34" charset="0"/>
              </a:defRPr>
            </a:lvl9pPr>
          </a:lstStyle>
          <a:p>
            <a:pPr fontAlgn="base">
              <a:spcBef>
                <a:spcPct val="0"/>
              </a:spcBef>
              <a:spcAft>
                <a:spcPct val="0"/>
              </a:spcAft>
            </a:pPr>
            <a:fld id="{CC869EFC-858C-4BA0-A866-111BD2347CFF}" type="slidenum">
              <a:rPr lang="en-US" altLang="en-US">
                <a:latin typeface="Calibri" pitchFamily="34" charset="0"/>
              </a:rPr>
              <a:pPr fontAlgn="base">
                <a:spcBef>
                  <a:spcPct val="0"/>
                </a:spcBef>
                <a:spcAft>
                  <a:spcPct val="0"/>
                </a:spcAft>
              </a:pPr>
              <a:t>2</a:t>
            </a:fld>
            <a:endParaRPr lang="en-US" alt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12E26-E1DC-4895-B191-6232A6D6F2CF}" type="slidenum">
              <a:rPr lang="en-US" smtClean="0"/>
              <a:t>11</a:t>
            </a:fld>
            <a:endParaRPr lang="en-US"/>
          </a:p>
        </p:txBody>
      </p:sp>
    </p:spTree>
    <p:extLst>
      <p:ext uri="{BB962C8B-B14F-4D97-AF65-F5344CB8AC3E}">
        <p14:creationId xmlns:p14="http://schemas.microsoft.com/office/powerpoint/2010/main" val="2718930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12E26-E1DC-4895-B191-6232A6D6F2CF}" type="slidenum">
              <a:rPr lang="en-US" smtClean="0"/>
              <a:t>13</a:t>
            </a:fld>
            <a:endParaRPr lang="en-US"/>
          </a:p>
        </p:txBody>
      </p:sp>
    </p:spTree>
    <p:extLst>
      <p:ext uri="{BB962C8B-B14F-4D97-AF65-F5344CB8AC3E}">
        <p14:creationId xmlns:p14="http://schemas.microsoft.com/office/powerpoint/2010/main" val="337975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indent="0">
              <a:buFont typeface="Arial" panose="020B0604020202020204" pitchFamily="34" charset="0"/>
              <a:buNone/>
            </a:pPr>
            <a:r>
              <a:rPr lang="en-US" dirty="0" smtClean="0"/>
              <a:t>1</a:t>
            </a:r>
            <a:r>
              <a:rPr lang="en-US" baseline="30000" dirty="0" smtClean="0"/>
              <a:t>st</a:t>
            </a:r>
            <a:r>
              <a:rPr lang="en-US" dirty="0" smtClean="0"/>
              <a:t> point: Evidence-based</a:t>
            </a:r>
            <a:endParaRPr lang="en-US" baseline="0" dirty="0" smtClean="0"/>
          </a:p>
          <a:p>
            <a:pPr marL="171450" indent="-171450">
              <a:buFont typeface="Arial" panose="020B0604020202020204" pitchFamily="34" charset="0"/>
              <a:buChar char="•"/>
            </a:pPr>
            <a:r>
              <a:rPr lang="en-US" dirty="0" smtClean="0"/>
              <a:t>So, Tom talked about some emerging</a:t>
            </a:r>
            <a:r>
              <a:rPr lang="en-US" baseline="0" dirty="0" smtClean="0"/>
              <a:t> issues and challenges earlier and we are trying to address some of those challenges….</a:t>
            </a:r>
          </a:p>
          <a:p>
            <a:pPr marL="171450" indent="-171450">
              <a:buFont typeface="Arial" panose="020B0604020202020204" pitchFamily="34" charset="0"/>
              <a:buChar char="•"/>
            </a:pPr>
            <a:r>
              <a:rPr lang="en-US" baseline="0" dirty="0" smtClean="0"/>
              <a:t>As some of you may know, we have changed the approach of some of our </a:t>
            </a:r>
            <a:r>
              <a:rPr lang="en-US" baseline="0" dirty="0" err="1" smtClean="0"/>
              <a:t>community-based</a:t>
            </a:r>
            <a:r>
              <a:rPr lang="en-US" baseline="0" dirty="0" smtClean="0"/>
              <a:t> programs to be more evidence-based and outcomes oriented approach.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The impetus for this change was that programs that we had in the past were not based on e-b or promising practice and we are constantly reinventing the wheel because projects proposed has not shown potential impact…and therefore some could not be sustainable or has failed. And we could not show value with this old approach</a:t>
            </a:r>
          </a:p>
          <a:p>
            <a:pPr marL="171450" indent="-171450">
              <a:buFont typeface="Arial" panose="020B0604020202020204" pitchFamily="34" charset="0"/>
              <a:buChar char="•"/>
            </a:pPr>
            <a:r>
              <a:rPr lang="en-US" sz="1200" dirty="0" smtClean="0"/>
              <a:t>Again, this way, rural is not reinventing the wheel…if there’s something out there that works, then let’s use that</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2</a:t>
            </a:r>
            <a:r>
              <a:rPr lang="en-US" baseline="30000" dirty="0" smtClean="0"/>
              <a:t>nd</a:t>
            </a:r>
            <a:r>
              <a:rPr lang="en-US" dirty="0" smtClean="0"/>
              <a:t> point: Value</a:t>
            </a:r>
            <a:r>
              <a:rPr lang="en-US" baseline="0" dirty="0" smtClean="0"/>
              <a:t>, catalyst and sustainable</a:t>
            </a:r>
          </a:p>
          <a:p>
            <a:pPr marL="171450" indent="-171450">
              <a:buFont typeface="Arial" panose="020B0604020202020204" pitchFamily="34" charset="0"/>
              <a:buChar char="•"/>
            </a:pPr>
            <a:r>
              <a:rPr lang="en-US" baseline="0" dirty="0" smtClean="0"/>
              <a:t>All of our </a:t>
            </a:r>
            <a:r>
              <a:rPr lang="en-US" baseline="0" dirty="0" err="1" smtClean="0"/>
              <a:t>community-based</a:t>
            </a:r>
            <a:r>
              <a:rPr lang="en-US" baseline="0" dirty="0" smtClean="0"/>
              <a:t> programs are demonstration projects. Because of this, we strive for these programs to be able to show VALUE in their projects which can obviously lead to sustainability (very fitting for a demonstration project)</a:t>
            </a:r>
          </a:p>
          <a:p>
            <a:pPr marL="171450" indent="-171450">
              <a:buFont typeface="Arial" panose="020B0604020202020204" pitchFamily="34" charset="0"/>
              <a:buChar char="•"/>
            </a:pPr>
            <a:r>
              <a:rPr lang="en-US" baseline="0" dirty="0" smtClean="0"/>
              <a:t>So can we show value so far???? </a:t>
            </a:r>
          </a:p>
          <a:p>
            <a:pPr marL="171450" indent="-171450">
              <a:buFont typeface="Arial" panose="020B0604020202020204" pitchFamily="34" charset="0"/>
              <a:buChar char="•"/>
            </a:pPr>
            <a:r>
              <a:rPr lang="en-US" baseline="0" dirty="0" smtClean="0"/>
              <a:t>We’ve realized value in some of our health services programs—Outreach, Quality and Workforce.  </a:t>
            </a:r>
          </a:p>
          <a:p>
            <a:pPr marL="171450" indent="-171450">
              <a:buFont typeface="Arial" panose="020B0604020202020204" pitchFamily="34" charset="0"/>
              <a:buChar char="•"/>
            </a:pPr>
            <a:r>
              <a:rPr lang="en-US" baseline="0" dirty="0" smtClean="0"/>
              <a:t>The first program to go through this new evidence-based approach is our Outreach Program (biggest program due to non-categorical nature etc.)…it is a 3-year program so we’re hoping that we will be able to uncover good outcomes and data when this cohort ends next year (2015).  </a:t>
            </a:r>
          </a:p>
          <a:p>
            <a:pPr marL="171450" indent="-171450">
              <a:buFont typeface="Arial" panose="020B0604020202020204" pitchFamily="34" charset="0"/>
              <a:buChar char="•"/>
            </a:pPr>
            <a:r>
              <a:rPr lang="en-US" baseline="0" dirty="0" smtClean="0"/>
              <a:t>The value that we’ve realized is that a lot of our programs act as catalysts to do bigger and better things (again, very fitting of a demonstration program)…</a:t>
            </a:r>
          </a:p>
          <a:p>
            <a:pPr marL="171450" lvl="0" indent="-171450">
              <a:buFont typeface="Arial" panose="020B0604020202020204" pitchFamily="34" charset="0"/>
              <a:buChar char="•"/>
            </a:pPr>
            <a:r>
              <a:rPr lang="en-US" baseline="0" dirty="0" smtClean="0"/>
              <a:t>our Network Planning program—main purpose is to “bring people to the table” to eventually provide services in their communities.  Because this is a planning grant, collaboration is a vital factor to be successful and we all know that that is challenging to quantify (how do you measure collaboration???).</a:t>
            </a:r>
          </a:p>
          <a:p>
            <a:pPr marL="171450" lvl="0" indent="-171450">
              <a:buFont typeface="Arial" panose="020B0604020202020204" pitchFamily="34" charset="0"/>
              <a:buChar char="•"/>
            </a:pPr>
            <a:r>
              <a:rPr lang="en-US" baseline="0" dirty="0" smtClean="0"/>
              <a:t>But, we have found that this program has acted as a catalyst for these networks or partnerships to evolve and mature eventually addressing challenges that Tom talked about earlier…</a:t>
            </a:r>
          </a:p>
          <a:p>
            <a:pPr marL="171450" lvl="0" indent="-171450">
              <a:buFont typeface="Arial" panose="020B0604020202020204" pitchFamily="34" charset="0"/>
              <a:buChar char="•"/>
            </a:pPr>
            <a:r>
              <a:rPr lang="en-US" baseline="0" dirty="0" smtClean="0"/>
              <a:t>For example, one of our grantees are planning on focusing on interdisciplinary workforce program</a:t>
            </a:r>
          </a:p>
          <a:p>
            <a:pPr marL="171450" lvl="0" indent="-171450">
              <a:buFont typeface="Arial" panose="020B0604020202020204" pitchFamily="34" charset="0"/>
              <a:buChar char="•"/>
            </a:pPr>
            <a:r>
              <a:rPr lang="en-US" baseline="0" dirty="0" smtClean="0"/>
              <a:t>And to further elaborate on this point, I want to show you some data from our programs acting as “catalysts” in their communities </a:t>
            </a:r>
          </a:p>
          <a:p>
            <a:pPr marL="171450" indent="-171450">
              <a:buFont typeface="Arial" panose="020B0604020202020204" pitchFamily="34" charset="0"/>
              <a:buChar char="•"/>
            </a:pPr>
            <a:r>
              <a:rPr lang="en-US" baseline="0" dirty="0" smtClean="0"/>
              <a:t>Next slide:</a:t>
            </a:r>
          </a:p>
          <a:p>
            <a:pPr marL="628650" lvl="1" indent="-171450">
              <a:buFont typeface="Arial" panose="020B0604020202020204" pitchFamily="34" charset="0"/>
              <a:buChar char="•"/>
            </a:pPr>
            <a:r>
              <a:rPr lang="en-US" baseline="0" dirty="0" smtClean="0"/>
              <a:t>For example, for our Quality Program (implement QI strategies)—</a:t>
            </a:r>
            <a:r>
              <a:rPr lang="en-US" baseline="0" dirty="0" err="1" smtClean="0"/>
              <a:t>Chataqua</a:t>
            </a:r>
            <a:r>
              <a:rPr lang="en-US" baseline="0" dirty="0" smtClean="0"/>
              <a:t> and </a:t>
            </a:r>
            <a:r>
              <a:rPr lang="en-US" baseline="0" dirty="0" err="1" smtClean="0"/>
              <a:t>Kodiak..Also</a:t>
            </a:r>
            <a:r>
              <a:rPr lang="en-US" baseline="0" dirty="0" smtClean="0"/>
              <a:t>, show quality data on HbA1c</a:t>
            </a:r>
          </a:p>
          <a:p>
            <a:pPr marL="628650" lvl="1" indent="-171450">
              <a:buFont typeface="Arial" panose="020B0604020202020204" pitchFamily="34" charset="0"/>
              <a:buChar char="•"/>
            </a:pPr>
            <a:r>
              <a:rPr lang="en-US" baseline="0" dirty="0" smtClean="0"/>
              <a:t>Also, Show workforce program data</a:t>
            </a:r>
            <a:endParaRPr lang="en-US" baseline="0" dirty="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3</a:t>
            </a:r>
            <a:r>
              <a:rPr lang="en-US" baseline="30000" dirty="0" smtClean="0"/>
              <a:t>rd</a:t>
            </a:r>
            <a:r>
              <a:rPr lang="en-US" baseline="0" dirty="0" smtClean="0"/>
              <a:t> point: Community Health Gateway</a:t>
            </a:r>
          </a:p>
          <a:p>
            <a:pPr marL="171450" indent="-171450">
              <a:buFont typeface="Arial" panose="020B0604020202020204" pitchFamily="34" charset="0"/>
              <a:buChar char="•"/>
            </a:pPr>
            <a:r>
              <a:rPr lang="en-US" baseline="0" dirty="0" smtClean="0"/>
              <a:t>So, with all that we’re doing with evidence-based and demonstrating value, we’ve developed the Community Health Gateway.  Explain what it is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CBE52714-77B0-4056-A144-A21F3CFF8C48}" type="slidenum">
              <a:rPr lang="en-US" smtClean="0"/>
              <a:pPr>
                <a:defRPr/>
              </a:pPr>
              <a:t>3</a:t>
            </a:fld>
            <a:endParaRPr lang="en-US"/>
          </a:p>
        </p:txBody>
      </p:sp>
    </p:spTree>
    <p:extLst>
      <p:ext uri="{BB962C8B-B14F-4D97-AF65-F5344CB8AC3E}">
        <p14:creationId xmlns:p14="http://schemas.microsoft.com/office/powerpoint/2010/main" val="218953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000" dirty="0" smtClean="0"/>
              <a:t>-busy fiscal year, but such a good one for rural programs</a:t>
            </a:r>
          </a:p>
          <a:p>
            <a:pPr>
              <a:spcBef>
                <a:spcPct val="0"/>
              </a:spcBef>
            </a:pPr>
            <a:r>
              <a:rPr lang="en-US" altLang="en-US" sz="1000" dirty="0" smtClean="0"/>
              <a:t>-high visibility on the new HIT/WF program.  WHRC did a blog, department did press release</a:t>
            </a:r>
          </a:p>
          <a:p>
            <a:pPr>
              <a:spcBef>
                <a:spcPct val="0"/>
              </a:spcBef>
            </a:pPr>
            <a:r>
              <a:rPr lang="en-US" altLang="en-US" sz="1000" dirty="0" smtClean="0"/>
              <a:t>-high visibility on the O&amp;E supplements-very excited to do this and goes back to our fortunate we are having a broad, flexible authority to do activities like this that are needed.  Opened to 71 OR grantees and 52 came in and received it.  Up to $25K for the year to focus on O&amp;E.  Tracking data, and holding series of webinars.  Many applying for CAC designation. Also have current grantees received navigator awards: </a:t>
            </a:r>
          </a:p>
          <a:p>
            <a:pPr>
              <a:spcBef>
                <a:spcPct val="0"/>
              </a:spcBef>
            </a:pPr>
            <a:r>
              <a:rPr lang="en-US" altLang="en-US" sz="1000" b="1" dirty="0" smtClean="0"/>
              <a:t>Network Planning &amp; Development</a:t>
            </a:r>
            <a:r>
              <a:rPr lang="en-US" altLang="en-US" sz="1000" dirty="0" smtClean="0"/>
              <a:t>: Affiliated Service Providers of Indiana, Inc. (IN) </a:t>
            </a:r>
          </a:p>
          <a:p>
            <a:pPr>
              <a:spcBef>
                <a:spcPct val="0"/>
              </a:spcBef>
            </a:pPr>
            <a:r>
              <a:rPr lang="en-US" altLang="en-US" sz="1000" b="1" dirty="0" smtClean="0"/>
              <a:t>Outreach</a:t>
            </a:r>
            <a:r>
              <a:rPr lang="en-US" altLang="en-US" sz="1000" dirty="0" smtClean="0"/>
              <a:t>: Bi-State Primary Care Association (NH)</a:t>
            </a:r>
          </a:p>
          <a:p>
            <a:pPr>
              <a:spcBef>
                <a:spcPct val="0"/>
              </a:spcBef>
            </a:pPr>
            <a:r>
              <a:rPr lang="en-US" altLang="en-US" sz="1000" b="1" dirty="0" smtClean="0"/>
              <a:t>Delta States</a:t>
            </a:r>
            <a:r>
              <a:rPr lang="en-US" altLang="en-US" sz="1000" dirty="0" smtClean="0"/>
              <a:t>: Tombigbee Healthcare Authority (AL)</a:t>
            </a:r>
          </a:p>
          <a:p>
            <a:pPr>
              <a:spcBef>
                <a:spcPct val="0"/>
              </a:spcBef>
            </a:pPr>
            <a:r>
              <a:rPr lang="en-US" altLang="en-US" sz="1000" b="1" dirty="0" smtClean="0"/>
              <a:t>HIT Program:</a:t>
            </a:r>
            <a:r>
              <a:rPr lang="en-US" altLang="en-US" sz="1000" dirty="0" smtClean="0"/>
              <a:t> Little Dixie Community Action Agency, Inc. (OK)</a:t>
            </a:r>
          </a:p>
          <a:p>
            <a:pPr>
              <a:spcBef>
                <a:spcPct val="0"/>
              </a:spcBef>
            </a:pPr>
            <a:r>
              <a:rPr lang="en-US" altLang="en-US" b="1" dirty="0" smtClean="0"/>
              <a:t>HIT Program</a:t>
            </a:r>
            <a:r>
              <a:rPr lang="en-US" altLang="en-US" dirty="0" smtClean="0"/>
              <a:t>: Alaska Native Tribal Health Consortium (AK)</a:t>
            </a:r>
          </a:p>
          <a:p>
            <a:pPr>
              <a:spcBef>
                <a:spcPct val="0"/>
              </a:spcBef>
            </a:pPr>
            <a:r>
              <a:rPr lang="en-US" altLang="en-US" b="1" dirty="0" smtClean="0"/>
              <a:t>Outreach grantee</a:t>
            </a:r>
            <a:r>
              <a:rPr lang="en-US" altLang="en-US" dirty="0" smtClean="0"/>
              <a:t> (not the lead applicant but part of the application)</a:t>
            </a:r>
          </a:p>
          <a:p>
            <a:pPr>
              <a:spcBef>
                <a:spcPct val="0"/>
              </a:spcBef>
            </a:pPr>
            <a:r>
              <a:rPr lang="en-US" altLang="en-US" dirty="0" smtClean="0"/>
              <a:t>Mariposa Community Health Center is part of two CMS Navigator applications: one awarded to the Arizona Alliance for Community Health Centers and one awarded to the National Healthy Start Association.</a:t>
            </a:r>
          </a:p>
          <a:p>
            <a:pPr>
              <a:spcBef>
                <a:spcPct val="0"/>
              </a:spcBef>
            </a:pPr>
            <a:endParaRPr lang="en-US" altLang="en-US" dirty="0" smtClean="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cs typeface="Arial" pitchFamily="34" charset="0"/>
              </a:defRPr>
            </a:lvl1pPr>
            <a:lvl2pPr marL="742950" indent="-285750">
              <a:defRPr>
                <a:solidFill>
                  <a:schemeClr val="tx1"/>
                </a:solidFill>
                <a:latin typeface="Tw Cen MT" pitchFamily="34" charset="0"/>
                <a:cs typeface="Arial" pitchFamily="34" charset="0"/>
              </a:defRPr>
            </a:lvl2pPr>
            <a:lvl3pPr marL="1143000" indent="-228600">
              <a:defRPr>
                <a:solidFill>
                  <a:schemeClr val="tx1"/>
                </a:solidFill>
                <a:latin typeface="Tw Cen MT" pitchFamily="34" charset="0"/>
                <a:cs typeface="Arial" pitchFamily="34" charset="0"/>
              </a:defRPr>
            </a:lvl3pPr>
            <a:lvl4pPr marL="1600200" indent="-228600">
              <a:defRPr>
                <a:solidFill>
                  <a:schemeClr val="tx1"/>
                </a:solidFill>
                <a:latin typeface="Tw Cen MT" pitchFamily="34" charset="0"/>
                <a:cs typeface="Arial" pitchFamily="34" charset="0"/>
              </a:defRPr>
            </a:lvl4pPr>
            <a:lvl5pPr marL="2057400" indent="-228600">
              <a:defRPr>
                <a:solidFill>
                  <a:schemeClr val="tx1"/>
                </a:solidFill>
                <a:latin typeface="Tw Cen MT" pitchFamily="34" charset="0"/>
                <a:cs typeface="Arial" pitchFamily="34" charset="0"/>
              </a:defRPr>
            </a:lvl5pPr>
            <a:lvl6pPr marL="2514600" indent="-228600" fontAlgn="base">
              <a:spcBef>
                <a:spcPct val="0"/>
              </a:spcBef>
              <a:spcAft>
                <a:spcPct val="0"/>
              </a:spcAft>
              <a:defRPr>
                <a:solidFill>
                  <a:schemeClr val="tx1"/>
                </a:solidFill>
                <a:latin typeface="Tw Cen MT" pitchFamily="34" charset="0"/>
                <a:cs typeface="Arial" pitchFamily="34" charset="0"/>
              </a:defRPr>
            </a:lvl6pPr>
            <a:lvl7pPr marL="2971800" indent="-228600" fontAlgn="base">
              <a:spcBef>
                <a:spcPct val="0"/>
              </a:spcBef>
              <a:spcAft>
                <a:spcPct val="0"/>
              </a:spcAft>
              <a:defRPr>
                <a:solidFill>
                  <a:schemeClr val="tx1"/>
                </a:solidFill>
                <a:latin typeface="Tw Cen MT" pitchFamily="34" charset="0"/>
                <a:cs typeface="Arial" pitchFamily="34" charset="0"/>
              </a:defRPr>
            </a:lvl7pPr>
            <a:lvl8pPr marL="3429000" indent="-228600" fontAlgn="base">
              <a:spcBef>
                <a:spcPct val="0"/>
              </a:spcBef>
              <a:spcAft>
                <a:spcPct val="0"/>
              </a:spcAft>
              <a:defRPr>
                <a:solidFill>
                  <a:schemeClr val="tx1"/>
                </a:solidFill>
                <a:latin typeface="Tw Cen MT" pitchFamily="34" charset="0"/>
                <a:cs typeface="Arial" pitchFamily="34" charset="0"/>
              </a:defRPr>
            </a:lvl8pPr>
            <a:lvl9pPr marL="3886200" indent="-228600" fontAlgn="base">
              <a:spcBef>
                <a:spcPct val="0"/>
              </a:spcBef>
              <a:spcAft>
                <a:spcPct val="0"/>
              </a:spcAft>
              <a:defRPr>
                <a:solidFill>
                  <a:schemeClr val="tx1"/>
                </a:solidFill>
                <a:latin typeface="Tw Cen MT" pitchFamily="34" charset="0"/>
                <a:cs typeface="Arial" pitchFamily="34" charset="0"/>
              </a:defRPr>
            </a:lvl9pPr>
          </a:lstStyle>
          <a:p>
            <a:pPr fontAlgn="base">
              <a:spcBef>
                <a:spcPct val="0"/>
              </a:spcBef>
              <a:spcAft>
                <a:spcPct val="0"/>
              </a:spcAft>
            </a:pPr>
            <a:fld id="{244CB35D-15D0-4F6B-9C30-2D41D6B70FAA}" type="slidenum">
              <a:rPr lang="en-US" altLang="en-US">
                <a:latin typeface="Calibri" pitchFamily="34" charset="0"/>
              </a:rPr>
              <a:pPr fontAlgn="base">
                <a:spcBef>
                  <a:spcPct val="0"/>
                </a:spcBef>
                <a:spcAft>
                  <a:spcPct val="0"/>
                </a:spcAft>
              </a:pPr>
              <a:t>4</a:t>
            </a:fld>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a:buFont typeface="Arial" panose="020B0604020202020204" pitchFamily="34" charset="0"/>
              <a:buChar char="•"/>
            </a:pPr>
            <a:r>
              <a:rPr lang="en-US" dirty="0" err="1" smtClean="0"/>
              <a:t>Chautaqua</a:t>
            </a:r>
            <a:endParaRPr lang="en-US" dirty="0" smtClean="0"/>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As a result of the Quality grant: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catalyst for provider network to work together as never before on quality improvement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enabled grantee to build capacity to move closer to clinical integration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participate in the Medicare Shared Savings Program (ACO) </a:t>
            </a:r>
          </a:p>
          <a:p>
            <a:pPr marL="457200" lvl="1"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dirty="0" smtClean="0"/>
              <a:t>And to hone</a:t>
            </a:r>
            <a:r>
              <a:rPr lang="en-US" baseline="0" dirty="0" smtClean="0"/>
              <a:t> down on the point of demonstrating value---</a:t>
            </a:r>
            <a:endParaRPr lang="en-US" dirty="0" smtClean="0"/>
          </a:p>
          <a:p>
            <a:r>
              <a:rPr lang="en-US" dirty="0" smtClean="0"/>
              <a:t>Data around</a:t>
            </a:r>
            <a:r>
              <a:rPr lang="en-US" baseline="0" dirty="0" smtClean="0"/>
              <a:t> Diabetes </a:t>
            </a:r>
            <a:r>
              <a:rPr lang="en-US" dirty="0" smtClean="0"/>
              <a:t>reported</a:t>
            </a:r>
            <a:r>
              <a:rPr lang="en-US" baseline="0" dirty="0" smtClean="0"/>
              <a:t> for the 3 years of this program</a:t>
            </a:r>
          </a:p>
          <a:p>
            <a:pPr marL="171450" indent="-171450">
              <a:buFont typeface="Arial" panose="020B0604020202020204" pitchFamily="34" charset="0"/>
              <a:buChar char="•"/>
            </a:pPr>
            <a:r>
              <a:rPr lang="en-US" baseline="0" dirty="0" smtClean="0"/>
              <a:t>So, we compared our program data to the National data—national data came from National Committee for Quality Assurance (NCQA), most comparable to HRSA grantees/safety net </a:t>
            </a:r>
          </a:p>
          <a:p>
            <a:pPr marL="0" indent="0">
              <a:buFont typeface="Arial" panose="020B0604020202020204" pitchFamily="34" charset="0"/>
              <a:buNone/>
            </a:pPr>
            <a:endParaRPr lang="en-US" baseline="0" dirty="0" smtClean="0"/>
          </a:p>
          <a:p>
            <a:pPr marL="171450" indent="-171450">
              <a:buFontTx/>
              <a:buChar char="-"/>
            </a:pPr>
            <a:r>
              <a:rPr lang="en-US" baseline="0" dirty="0" smtClean="0"/>
              <a:t>Hard to find data that is exactly comparable to the measures we are using – apples to apples comparison</a:t>
            </a:r>
          </a:p>
          <a:p>
            <a:pPr marL="0" indent="0">
              <a:buFontTx/>
              <a:buNone/>
            </a:pPr>
            <a:endParaRPr lang="en-US" baseline="0" dirty="0" smtClean="0"/>
          </a:p>
          <a:p>
            <a:pPr marL="171450" indent="-171450">
              <a:buFontTx/>
              <a:buChar char="-"/>
            </a:pPr>
            <a:r>
              <a:rPr lang="en-US" baseline="0" dirty="0" smtClean="0"/>
              <a:t>For the most part, we are doing better than the national average and I just want to highlight our HbA1C data</a:t>
            </a:r>
          </a:p>
          <a:p>
            <a:pPr marL="0" indent="0">
              <a:buFontTx/>
              <a:buNone/>
            </a:pPr>
            <a:endParaRPr lang="en-US" baseline="0" dirty="0" smtClean="0"/>
          </a:p>
          <a:p>
            <a:pPr marL="171450" indent="-171450">
              <a:buFontTx/>
              <a:buChar char="-"/>
            </a:pPr>
            <a:r>
              <a:rPr lang="en-US" baseline="0" dirty="0" smtClean="0"/>
              <a:t>As you can see, the % of patients that have HbA1C lower than 8 are reported to be higher through our </a:t>
            </a:r>
            <a:r>
              <a:rPr lang="en-US" baseline="0" dirty="0" err="1" smtClean="0"/>
              <a:t>program..so</a:t>
            </a:r>
            <a:r>
              <a:rPr lang="en-US" baseline="0" dirty="0" smtClean="0"/>
              <a:t> the patients that our grantees serve, their Diabetes is better controlled.</a:t>
            </a:r>
          </a:p>
          <a:p>
            <a:pPr marL="0" indent="0">
              <a:buFontTx/>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BE52714-77B0-4056-A144-A21F3CFF8C48}" type="slidenum">
              <a:rPr lang="en-US" smtClean="0"/>
              <a:pPr>
                <a:defRPr/>
              </a:pPr>
              <a:t>5</a:t>
            </a:fld>
            <a:endParaRPr lang="en-US"/>
          </a:p>
        </p:txBody>
      </p:sp>
    </p:spTree>
    <p:extLst>
      <p:ext uri="{BB962C8B-B14F-4D97-AF65-F5344CB8AC3E}">
        <p14:creationId xmlns:p14="http://schemas.microsoft.com/office/powerpoint/2010/main" val="3229033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As part of the rural health initiative, we developed a workforce program about 4 years ago</a:t>
            </a:r>
          </a:p>
          <a:p>
            <a:pPr marL="171450" indent="-171450">
              <a:buFont typeface="Arial" panose="020B0604020202020204" pitchFamily="34" charset="0"/>
              <a:buChar char="•"/>
            </a:pPr>
            <a:r>
              <a:rPr lang="en-US" baseline="0" dirty="0" smtClean="0"/>
              <a:t>And again, to elaborate the point of acting as a catalyst and demonstrating value—we’ve found that the economic impact of this program is that $1.63 is generated for every HRSA dollar invested.  So, to put that on a aggregate scale, that means that $19.4M is generated for about $11.9M HRSA investment…and for those of you who are not familiar with our economic impact tool that we use—this tool accounts for jobs created, money recycled back into the community as a result of HRSA funding.</a:t>
            </a:r>
          </a:p>
          <a:p>
            <a:pPr marL="0" indent="0">
              <a:buFont typeface="Arial" panose="020B0604020202020204" pitchFamily="34" charse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0E12E26-E1DC-4895-B191-6232A6D6F2CF}" type="slidenum">
              <a:rPr lang="en-US" smtClean="0"/>
              <a:t>6</a:t>
            </a:fld>
            <a:endParaRPr lang="en-US"/>
          </a:p>
        </p:txBody>
      </p:sp>
    </p:spTree>
    <p:extLst>
      <p:ext uri="{BB962C8B-B14F-4D97-AF65-F5344CB8AC3E}">
        <p14:creationId xmlns:p14="http://schemas.microsoft.com/office/powerpoint/2010/main" val="2518809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-priority of the presidents rural health initiative to build an evidence-based gateway (identify models that have a “level of evidence”)-can be adapted and replicable and impactful</a:t>
            </a:r>
          </a:p>
          <a:p>
            <a:pPr>
              <a:spcBef>
                <a:spcPct val="0"/>
              </a:spcBef>
            </a:pPr>
            <a:r>
              <a:rPr lang="en-US" altLang="en-US" dirty="0" smtClean="0"/>
              <a:t>-helping to read the way in rural</a:t>
            </a:r>
          </a:p>
          <a:p>
            <a:pPr>
              <a:spcBef>
                <a:spcPct val="0"/>
              </a:spcBef>
            </a:pPr>
            <a:r>
              <a:rPr lang="en-US" altLang="en-US" dirty="0" smtClean="0"/>
              <a:t>-aligns with office priorities and program new approach</a:t>
            </a:r>
          </a:p>
          <a:p>
            <a:pPr>
              <a:spcBef>
                <a:spcPct val="0"/>
              </a:spcBef>
            </a:pPr>
            <a:r>
              <a:rPr lang="en-US" altLang="en-US" dirty="0" smtClean="0"/>
              <a:t>-allows communities to not have to reinvent the wheel-information is there.</a:t>
            </a:r>
          </a:p>
          <a:p>
            <a:pPr>
              <a:spcBef>
                <a:spcPct val="0"/>
              </a:spcBef>
            </a:pPr>
            <a:endParaRPr lang="en-US" altLang="en-US" dirty="0" smtClean="0"/>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cs typeface="Arial" pitchFamily="34" charset="0"/>
              </a:defRPr>
            </a:lvl1pPr>
            <a:lvl2pPr marL="742950" indent="-285750">
              <a:defRPr>
                <a:solidFill>
                  <a:schemeClr val="tx1"/>
                </a:solidFill>
                <a:latin typeface="Tw Cen MT" pitchFamily="34" charset="0"/>
                <a:cs typeface="Arial" pitchFamily="34" charset="0"/>
              </a:defRPr>
            </a:lvl2pPr>
            <a:lvl3pPr marL="1143000" indent="-228600">
              <a:defRPr>
                <a:solidFill>
                  <a:schemeClr val="tx1"/>
                </a:solidFill>
                <a:latin typeface="Tw Cen MT" pitchFamily="34" charset="0"/>
                <a:cs typeface="Arial" pitchFamily="34" charset="0"/>
              </a:defRPr>
            </a:lvl3pPr>
            <a:lvl4pPr marL="1600200" indent="-228600">
              <a:defRPr>
                <a:solidFill>
                  <a:schemeClr val="tx1"/>
                </a:solidFill>
                <a:latin typeface="Tw Cen MT" pitchFamily="34" charset="0"/>
                <a:cs typeface="Arial" pitchFamily="34" charset="0"/>
              </a:defRPr>
            </a:lvl4pPr>
            <a:lvl5pPr marL="2057400" indent="-228600">
              <a:defRPr>
                <a:solidFill>
                  <a:schemeClr val="tx1"/>
                </a:solidFill>
                <a:latin typeface="Tw Cen MT" pitchFamily="34" charset="0"/>
                <a:cs typeface="Arial" pitchFamily="34" charset="0"/>
              </a:defRPr>
            </a:lvl5pPr>
            <a:lvl6pPr marL="2514600" indent="-228600" fontAlgn="base">
              <a:spcBef>
                <a:spcPct val="0"/>
              </a:spcBef>
              <a:spcAft>
                <a:spcPct val="0"/>
              </a:spcAft>
              <a:defRPr>
                <a:solidFill>
                  <a:schemeClr val="tx1"/>
                </a:solidFill>
                <a:latin typeface="Tw Cen MT" pitchFamily="34" charset="0"/>
                <a:cs typeface="Arial" pitchFamily="34" charset="0"/>
              </a:defRPr>
            </a:lvl6pPr>
            <a:lvl7pPr marL="2971800" indent="-228600" fontAlgn="base">
              <a:spcBef>
                <a:spcPct val="0"/>
              </a:spcBef>
              <a:spcAft>
                <a:spcPct val="0"/>
              </a:spcAft>
              <a:defRPr>
                <a:solidFill>
                  <a:schemeClr val="tx1"/>
                </a:solidFill>
                <a:latin typeface="Tw Cen MT" pitchFamily="34" charset="0"/>
                <a:cs typeface="Arial" pitchFamily="34" charset="0"/>
              </a:defRPr>
            </a:lvl7pPr>
            <a:lvl8pPr marL="3429000" indent="-228600" fontAlgn="base">
              <a:spcBef>
                <a:spcPct val="0"/>
              </a:spcBef>
              <a:spcAft>
                <a:spcPct val="0"/>
              </a:spcAft>
              <a:defRPr>
                <a:solidFill>
                  <a:schemeClr val="tx1"/>
                </a:solidFill>
                <a:latin typeface="Tw Cen MT" pitchFamily="34" charset="0"/>
                <a:cs typeface="Arial" pitchFamily="34" charset="0"/>
              </a:defRPr>
            </a:lvl8pPr>
            <a:lvl9pPr marL="3886200" indent="-228600" fontAlgn="base">
              <a:spcBef>
                <a:spcPct val="0"/>
              </a:spcBef>
              <a:spcAft>
                <a:spcPct val="0"/>
              </a:spcAft>
              <a:defRPr>
                <a:solidFill>
                  <a:schemeClr val="tx1"/>
                </a:solidFill>
                <a:latin typeface="Tw Cen MT" pitchFamily="34" charset="0"/>
                <a:cs typeface="Arial" pitchFamily="34" charset="0"/>
              </a:defRPr>
            </a:lvl9pPr>
          </a:lstStyle>
          <a:p>
            <a:pPr fontAlgn="base">
              <a:spcBef>
                <a:spcPct val="0"/>
              </a:spcBef>
              <a:spcAft>
                <a:spcPct val="0"/>
              </a:spcAft>
            </a:pPr>
            <a:fld id="{72B1CA10-CE16-4ACC-90A6-16992D3A7926}" type="slidenum">
              <a:rPr lang="en-US" altLang="en-US">
                <a:latin typeface="Calibri" pitchFamily="34" charset="0"/>
              </a:rPr>
              <a:pPr fontAlgn="base">
                <a:spcBef>
                  <a:spcPct val="0"/>
                </a:spcBef>
                <a:spcAft>
                  <a:spcPct val="0"/>
                </a:spcAft>
              </a:pPr>
              <a:t>7</a:t>
            </a:fld>
            <a:endParaRPr lang="en-US" alt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spcBef>
                <a:spcPct val="0"/>
              </a:spcBef>
            </a:pPr>
            <a:r>
              <a:rPr lang="en-US" altLang="en-US" sz="900" smtClean="0"/>
              <a:t>Very large part of our TA process.</a:t>
            </a:r>
          </a:p>
          <a:p>
            <a:pPr>
              <a:lnSpc>
                <a:spcPct val="80000"/>
              </a:lnSpc>
              <a:spcBef>
                <a:spcPct val="0"/>
              </a:spcBef>
            </a:pPr>
            <a:r>
              <a:rPr lang="en-US" altLang="en-US" sz="900" smtClean="0"/>
              <a:t>-outreach (98%) network d. (87%)-all or parts of program/network sustained</a:t>
            </a:r>
          </a:p>
          <a:p>
            <a:pPr>
              <a:lnSpc>
                <a:spcPct val="80000"/>
              </a:lnSpc>
              <a:spcBef>
                <a:spcPct val="0"/>
              </a:spcBef>
            </a:pPr>
            <a:r>
              <a:rPr lang="en-US" altLang="en-US" sz="900" smtClean="0"/>
              <a:t>-high % on network member fees, in-kind, reimbursable services</a:t>
            </a:r>
          </a:p>
          <a:p>
            <a:pPr>
              <a:lnSpc>
                <a:spcPct val="80000"/>
              </a:lnSpc>
              <a:spcBef>
                <a:spcPct val="0"/>
              </a:spcBef>
            </a:pPr>
            <a:r>
              <a:rPr lang="en-US" altLang="en-US" sz="900" smtClean="0"/>
              <a:t>-emphasis from day 1 on the framework developed by GSU for OR, NWD, Delta</a:t>
            </a:r>
          </a:p>
          <a:p>
            <a:pPr>
              <a:lnSpc>
                <a:spcPct val="80000"/>
              </a:lnSpc>
              <a:spcBef>
                <a:spcPct val="0"/>
              </a:spcBef>
            </a:pPr>
            <a:r>
              <a:rPr lang="en-US" altLang="en-US" sz="900" smtClean="0"/>
              <a:t>-focus on leadership, collaboration, strategic planning, business planning, vision, etc.</a:t>
            </a:r>
          </a:p>
          <a:p>
            <a:pPr>
              <a:lnSpc>
                <a:spcPct val="80000"/>
              </a:lnSpc>
              <a:spcBef>
                <a:spcPct val="0"/>
              </a:spcBef>
            </a:pPr>
            <a:r>
              <a:rPr lang="en-US" altLang="en-US" sz="900" smtClean="0"/>
              <a:t>-materials on gateway for other rural communities to utilize and this has helped us build our rural EVB</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cs typeface="Arial" pitchFamily="34" charset="0"/>
              </a:defRPr>
            </a:lvl1pPr>
            <a:lvl2pPr marL="742950" indent="-285750">
              <a:defRPr>
                <a:solidFill>
                  <a:schemeClr val="tx1"/>
                </a:solidFill>
                <a:latin typeface="Tw Cen MT" pitchFamily="34" charset="0"/>
                <a:cs typeface="Arial" pitchFamily="34" charset="0"/>
              </a:defRPr>
            </a:lvl2pPr>
            <a:lvl3pPr marL="1143000" indent="-228600">
              <a:defRPr>
                <a:solidFill>
                  <a:schemeClr val="tx1"/>
                </a:solidFill>
                <a:latin typeface="Tw Cen MT" pitchFamily="34" charset="0"/>
                <a:cs typeface="Arial" pitchFamily="34" charset="0"/>
              </a:defRPr>
            </a:lvl3pPr>
            <a:lvl4pPr marL="1600200" indent="-228600">
              <a:defRPr>
                <a:solidFill>
                  <a:schemeClr val="tx1"/>
                </a:solidFill>
                <a:latin typeface="Tw Cen MT" pitchFamily="34" charset="0"/>
                <a:cs typeface="Arial" pitchFamily="34" charset="0"/>
              </a:defRPr>
            </a:lvl4pPr>
            <a:lvl5pPr marL="2057400" indent="-228600">
              <a:defRPr>
                <a:solidFill>
                  <a:schemeClr val="tx1"/>
                </a:solidFill>
                <a:latin typeface="Tw Cen MT" pitchFamily="34" charset="0"/>
                <a:cs typeface="Arial" pitchFamily="34" charset="0"/>
              </a:defRPr>
            </a:lvl5pPr>
            <a:lvl6pPr marL="2514600" indent="-228600" fontAlgn="base">
              <a:spcBef>
                <a:spcPct val="0"/>
              </a:spcBef>
              <a:spcAft>
                <a:spcPct val="0"/>
              </a:spcAft>
              <a:defRPr>
                <a:solidFill>
                  <a:schemeClr val="tx1"/>
                </a:solidFill>
                <a:latin typeface="Tw Cen MT" pitchFamily="34" charset="0"/>
                <a:cs typeface="Arial" pitchFamily="34" charset="0"/>
              </a:defRPr>
            </a:lvl6pPr>
            <a:lvl7pPr marL="2971800" indent="-228600" fontAlgn="base">
              <a:spcBef>
                <a:spcPct val="0"/>
              </a:spcBef>
              <a:spcAft>
                <a:spcPct val="0"/>
              </a:spcAft>
              <a:defRPr>
                <a:solidFill>
                  <a:schemeClr val="tx1"/>
                </a:solidFill>
                <a:latin typeface="Tw Cen MT" pitchFamily="34" charset="0"/>
                <a:cs typeface="Arial" pitchFamily="34" charset="0"/>
              </a:defRPr>
            </a:lvl7pPr>
            <a:lvl8pPr marL="3429000" indent="-228600" fontAlgn="base">
              <a:spcBef>
                <a:spcPct val="0"/>
              </a:spcBef>
              <a:spcAft>
                <a:spcPct val="0"/>
              </a:spcAft>
              <a:defRPr>
                <a:solidFill>
                  <a:schemeClr val="tx1"/>
                </a:solidFill>
                <a:latin typeface="Tw Cen MT" pitchFamily="34" charset="0"/>
                <a:cs typeface="Arial" pitchFamily="34" charset="0"/>
              </a:defRPr>
            </a:lvl8pPr>
            <a:lvl9pPr marL="3886200" indent="-228600" fontAlgn="base">
              <a:spcBef>
                <a:spcPct val="0"/>
              </a:spcBef>
              <a:spcAft>
                <a:spcPct val="0"/>
              </a:spcAft>
              <a:defRPr>
                <a:solidFill>
                  <a:schemeClr val="tx1"/>
                </a:solidFill>
                <a:latin typeface="Tw Cen MT" pitchFamily="34" charset="0"/>
                <a:cs typeface="Arial" pitchFamily="34" charset="0"/>
              </a:defRPr>
            </a:lvl9pPr>
          </a:lstStyle>
          <a:p>
            <a:pPr fontAlgn="base">
              <a:spcBef>
                <a:spcPct val="0"/>
              </a:spcBef>
              <a:spcAft>
                <a:spcPct val="0"/>
              </a:spcAft>
            </a:pPr>
            <a:fld id="{AF70E0BB-A121-4A48-8574-5688D7324847}" type="slidenum">
              <a:rPr lang="en-US" altLang="en-US">
                <a:latin typeface="Calibri" pitchFamily="34" charset="0"/>
              </a:rPr>
              <a:pPr fontAlgn="base">
                <a:spcBef>
                  <a:spcPct val="0"/>
                </a:spcBef>
                <a:spcAft>
                  <a:spcPct val="0"/>
                </a:spcAft>
              </a:pPr>
              <a:t>8</a:t>
            </a:fld>
            <a:endParaRPr lang="en-US" alt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Internet connection to page</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cs typeface="Arial" pitchFamily="34" charset="0"/>
              </a:defRPr>
            </a:lvl1pPr>
            <a:lvl2pPr marL="742950" indent="-285750">
              <a:defRPr>
                <a:solidFill>
                  <a:schemeClr val="tx1"/>
                </a:solidFill>
                <a:latin typeface="Tw Cen MT" pitchFamily="34" charset="0"/>
                <a:cs typeface="Arial" pitchFamily="34" charset="0"/>
              </a:defRPr>
            </a:lvl2pPr>
            <a:lvl3pPr marL="1143000" indent="-228600">
              <a:defRPr>
                <a:solidFill>
                  <a:schemeClr val="tx1"/>
                </a:solidFill>
                <a:latin typeface="Tw Cen MT" pitchFamily="34" charset="0"/>
                <a:cs typeface="Arial" pitchFamily="34" charset="0"/>
              </a:defRPr>
            </a:lvl3pPr>
            <a:lvl4pPr marL="1600200" indent="-228600">
              <a:defRPr>
                <a:solidFill>
                  <a:schemeClr val="tx1"/>
                </a:solidFill>
                <a:latin typeface="Tw Cen MT" pitchFamily="34" charset="0"/>
                <a:cs typeface="Arial" pitchFamily="34" charset="0"/>
              </a:defRPr>
            </a:lvl4pPr>
            <a:lvl5pPr marL="2057400" indent="-228600">
              <a:defRPr>
                <a:solidFill>
                  <a:schemeClr val="tx1"/>
                </a:solidFill>
                <a:latin typeface="Tw Cen MT" pitchFamily="34" charset="0"/>
                <a:cs typeface="Arial" pitchFamily="34" charset="0"/>
              </a:defRPr>
            </a:lvl5pPr>
            <a:lvl6pPr marL="2514600" indent="-228600" fontAlgn="base">
              <a:spcBef>
                <a:spcPct val="0"/>
              </a:spcBef>
              <a:spcAft>
                <a:spcPct val="0"/>
              </a:spcAft>
              <a:defRPr>
                <a:solidFill>
                  <a:schemeClr val="tx1"/>
                </a:solidFill>
                <a:latin typeface="Tw Cen MT" pitchFamily="34" charset="0"/>
                <a:cs typeface="Arial" pitchFamily="34" charset="0"/>
              </a:defRPr>
            </a:lvl6pPr>
            <a:lvl7pPr marL="2971800" indent="-228600" fontAlgn="base">
              <a:spcBef>
                <a:spcPct val="0"/>
              </a:spcBef>
              <a:spcAft>
                <a:spcPct val="0"/>
              </a:spcAft>
              <a:defRPr>
                <a:solidFill>
                  <a:schemeClr val="tx1"/>
                </a:solidFill>
                <a:latin typeface="Tw Cen MT" pitchFamily="34" charset="0"/>
                <a:cs typeface="Arial" pitchFamily="34" charset="0"/>
              </a:defRPr>
            </a:lvl7pPr>
            <a:lvl8pPr marL="3429000" indent="-228600" fontAlgn="base">
              <a:spcBef>
                <a:spcPct val="0"/>
              </a:spcBef>
              <a:spcAft>
                <a:spcPct val="0"/>
              </a:spcAft>
              <a:defRPr>
                <a:solidFill>
                  <a:schemeClr val="tx1"/>
                </a:solidFill>
                <a:latin typeface="Tw Cen MT" pitchFamily="34" charset="0"/>
                <a:cs typeface="Arial" pitchFamily="34" charset="0"/>
              </a:defRPr>
            </a:lvl8pPr>
            <a:lvl9pPr marL="3886200" indent="-228600" fontAlgn="base">
              <a:spcBef>
                <a:spcPct val="0"/>
              </a:spcBef>
              <a:spcAft>
                <a:spcPct val="0"/>
              </a:spcAft>
              <a:defRPr>
                <a:solidFill>
                  <a:schemeClr val="tx1"/>
                </a:solidFill>
                <a:latin typeface="Tw Cen MT" pitchFamily="34" charset="0"/>
                <a:cs typeface="Arial" pitchFamily="34" charset="0"/>
              </a:defRPr>
            </a:lvl9pPr>
          </a:lstStyle>
          <a:p>
            <a:pPr fontAlgn="base">
              <a:spcBef>
                <a:spcPct val="0"/>
              </a:spcBef>
              <a:spcAft>
                <a:spcPct val="0"/>
              </a:spcAft>
            </a:pPr>
            <a:fld id="{B69DD8D8-2D87-4335-A993-53185FBA7AC7}" type="slidenum">
              <a:rPr lang="en-US" altLang="en-US">
                <a:latin typeface="Calibri" pitchFamily="34" charset="0"/>
              </a:rPr>
              <a:pPr fontAlgn="base">
                <a:spcBef>
                  <a:spcPct val="0"/>
                </a:spcBef>
                <a:spcAft>
                  <a:spcPct val="0"/>
                </a:spcAft>
              </a:pPr>
              <a:t>9</a:t>
            </a:fld>
            <a:endParaRPr lang="en-US" alt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-targeted webinars and messages to the SORHs</a:t>
            </a:r>
          </a:p>
          <a:p>
            <a:pPr>
              <a:spcBef>
                <a:spcPct val="0"/>
              </a:spcBef>
            </a:pPr>
            <a:r>
              <a:rPr lang="en-US" altLang="en-US" smtClean="0"/>
              <a:t>-encourage you to reach out to our 330a new grantees when awards are released</a:t>
            </a:r>
          </a:p>
          <a:p>
            <a:pPr>
              <a:spcBef>
                <a:spcPct val="0"/>
              </a:spcBef>
            </a:pPr>
            <a:r>
              <a:rPr lang="en-US" altLang="en-US" smtClean="0"/>
              <a:t>-orhp plans to be in more contact with sorhs as grants go on-as we do site visits, issues arise- what resources do you have for the grantee?</a:t>
            </a:r>
          </a:p>
          <a:p>
            <a:pPr>
              <a:spcBef>
                <a:spcPct val="0"/>
              </a:spcBef>
            </a:pPr>
            <a:r>
              <a:rPr lang="en-US" altLang="en-US" smtClean="0"/>
              <a:t>-allow for an opportunity for you to participate on grantee webinars-series of webinars now that face-face going away.</a:t>
            </a: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cs typeface="Arial" pitchFamily="34" charset="0"/>
              </a:defRPr>
            </a:lvl1pPr>
            <a:lvl2pPr marL="742950" indent="-285750">
              <a:defRPr>
                <a:solidFill>
                  <a:schemeClr val="tx1"/>
                </a:solidFill>
                <a:latin typeface="Tw Cen MT" pitchFamily="34" charset="0"/>
                <a:cs typeface="Arial" pitchFamily="34" charset="0"/>
              </a:defRPr>
            </a:lvl2pPr>
            <a:lvl3pPr marL="1143000" indent="-228600">
              <a:defRPr>
                <a:solidFill>
                  <a:schemeClr val="tx1"/>
                </a:solidFill>
                <a:latin typeface="Tw Cen MT" pitchFamily="34" charset="0"/>
                <a:cs typeface="Arial" pitchFamily="34" charset="0"/>
              </a:defRPr>
            </a:lvl3pPr>
            <a:lvl4pPr marL="1600200" indent="-228600">
              <a:defRPr>
                <a:solidFill>
                  <a:schemeClr val="tx1"/>
                </a:solidFill>
                <a:latin typeface="Tw Cen MT" pitchFamily="34" charset="0"/>
                <a:cs typeface="Arial" pitchFamily="34" charset="0"/>
              </a:defRPr>
            </a:lvl4pPr>
            <a:lvl5pPr marL="2057400" indent="-228600">
              <a:defRPr>
                <a:solidFill>
                  <a:schemeClr val="tx1"/>
                </a:solidFill>
                <a:latin typeface="Tw Cen MT" pitchFamily="34" charset="0"/>
                <a:cs typeface="Arial" pitchFamily="34" charset="0"/>
              </a:defRPr>
            </a:lvl5pPr>
            <a:lvl6pPr marL="2514600" indent="-228600" fontAlgn="base">
              <a:spcBef>
                <a:spcPct val="0"/>
              </a:spcBef>
              <a:spcAft>
                <a:spcPct val="0"/>
              </a:spcAft>
              <a:defRPr>
                <a:solidFill>
                  <a:schemeClr val="tx1"/>
                </a:solidFill>
                <a:latin typeface="Tw Cen MT" pitchFamily="34" charset="0"/>
                <a:cs typeface="Arial" pitchFamily="34" charset="0"/>
              </a:defRPr>
            </a:lvl6pPr>
            <a:lvl7pPr marL="2971800" indent="-228600" fontAlgn="base">
              <a:spcBef>
                <a:spcPct val="0"/>
              </a:spcBef>
              <a:spcAft>
                <a:spcPct val="0"/>
              </a:spcAft>
              <a:defRPr>
                <a:solidFill>
                  <a:schemeClr val="tx1"/>
                </a:solidFill>
                <a:latin typeface="Tw Cen MT" pitchFamily="34" charset="0"/>
                <a:cs typeface="Arial" pitchFamily="34" charset="0"/>
              </a:defRPr>
            </a:lvl7pPr>
            <a:lvl8pPr marL="3429000" indent="-228600" fontAlgn="base">
              <a:spcBef>
                <a:spcPct val="0"/>
              </a:spcBef>
              <a:spcAft>
                <a:spcPct val="0"/>
              </a:spcAft>
              <a:defRPr>
                <a:solidFill>
                  <a:schemeClr val="tx1"/>
                </a:solidFill>
                <a:latin typeface="Tw Cen MT" pitchFamily="34" charset="0"/>
                <a:cs typeface="Arial" pitchFamily="34" charset="0"/>
              </a:defRPr>
            </a:lvl8pPr>
            <a:lvl9pPr marL="3886200" indent="-228600" fontAlgn="base">
              <a:spcBef>
                <a:spcPct val="0"/>
              </a:spcBef>
              <a:spcAft>
                <a:spcPct val="0"/>
              </a:spcAft>
              <a:defRPr>
                <a:solidFill>
                  <a:schemeClr val="tx1"/>
                </a:solidFill>
                <a:latin typeface="Tw Cen MT" pitchFamily="34" charset="0"/>
                <a:cs typeface="Arial" pitchFamily="34" charset="0"/>
              </a:defRPr>
            </a:lvl9pPr>
          </a:lstStyle>
          <a:p>
            <a:pPr fontAlgn="base">
              <a:spcBef>
                <a:spcPct val="0"/>
              </a:spcBef>
              <a:spcAft>
                <a:spcPct val="0"/>
              </a:spcAft>
            </a:pPr>
            <a:fld id="{6EAB90C0-D1C0-45E6-8935-5088953B4F6C}" type="slidenum">
              <a:rPr lang="en-US" altLang="en-US">
                <a:latin typeface="Calibri" pitchFamily="34" charset="0"/>
              </a:rPr>
              <a:pPr fontAlgn="base">
                <a:spcBef>
                  <a:spcPct val="0"/>
                </a:spcBef>
                <a:spcAft>
                  <a:spcPct val="0"/>
                </a:spcAft>
              </a:pPr>
              <a:t>10</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7FE4D6-5156-4F8A-8982-CEEB0126BB2F}" type="datetimeFigureOut">
              <a:rPr lang="en-US" smtClean="0"/>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8B952-4EBE-41DA-B6D4-594D8D751DF7}" type="slidenum">
              <a:rPr lang="en-US" smtClean="0"/>
              <a:t>‹#›</a:t>
            </a:fld>
            <a:endParaRPr lang="en-US"/>
          </a:p>
        </p:txBody>
      </p:sp>
    </p:spTree>
    <p:extLst>
      <p:ext uri="{BB962C8B-B14F-4D97-AF65-F5344CB8AC3E}">
        <p14:creationId xmlns:p14="http://schemas.microsoft.com/office/powerpoint/2010/main" val="2400606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FE4D6-5156-4F8A-8982-CEEB0126BB2F}" type="datetimeFigureOut">
              <a:rPr lang="en-US" smtClean="0"/>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8B952-4EBE-41DA-B6D4-594D8D751DF7}" type="slidenum">
              <a:rPr lang="en-US" smtClean="0"/>
              <a:t>‹#›</a:t>
            </a:fld>
            <a:endParaRPr lang="en-US"/>
          </a:p>
        </p:txBody>
      </p:sp>
    </p:spTree>
    <p:extLst>
      <p:ext uri="{BB962C8B-B14F-4D97-AF65-F5344CB8AC3E}">
        <p14:creationId xmlns:p14="http://schemas.microsoft.com/office/powerpoint/2010/main" val="1702678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FE4D6-5156-4F8A-8982-CEEB0126BB2F}" type="datetimeFigureOut">
              <a:rPr lang="en-US" smtClean="0"/>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8B952-4EBE-41DA-B6D4-594D8D751DF7}" type="slidenum">
              <a:rPr lang="en-US" smtClean="0"/>
              <a:t>‹#›</a:t>
            </a:fld>
            <a:endParaRPr lang="en-US"/>
          </a:p>
        </p:txBody>
      </p:sp>
    </p:spTree>
    <p:extLst>
      <p:ext uri="{BB962C8B-B14F-4D97-AF65-F5344CB8AC3E}">
        <p14:creationId xmlns:p14="http://schemas.microsoft.com/office/powerpoint/2010/main" val="1922921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FE4D6-5156-4F8A-8982-CEEB0126BB2F}" type="datetimeFigureOut">
              <a:rPr lang="en-US" smtClean="0"/>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8B952-4EBE-41DA-B6D4-594D8D751DF7}" type="slidenum">
              <a:rPr lang="en-US" smtClean="0"/>
              <a:t>‹#›</a:t>
            </a:fld>
            <a:endParaRPr lang="en-US"/>
          </a:p>
        </p:txBody>
      </p:sp>
    </p:spTree>
    <p:extLst>
      <p:ext uri="{BB962C8B-B14F-4D97-AF65-F5344CB8AC3E}">
        <p14:creationId xmlns:p14="http://schemas.microsoft.com/office/powerpoint/2010/main" val="3919494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7FE4D6-5156-4F8A-8982-CEEB0126BB2F}" type="datetimeFigureOut">
              <a:rPr lang="en-US" smtClean="0"/>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8B952-4EBE-41DA-B6D4-594D8D751DF7}" type="slidenum">
              <a:rPr lang="en-US" smtClean="0"/>
              <a:t>‹#›</a:t>
            </a:fld>
            <a:endParaRPr lang="en-US"/>
          </a:p>
        </p:txBody>
      </p:sp>
    </p:spTree>
    <p:extLst>
      <p:ext uri="{BB962C8B-B14F-4D97-AF65-F5344CB8AC3E}">
        <p14:creationId xmlns:p14="http://schemas.microsoft.com/office/powerpoint/2010/main" val="696053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7FE4D6-5156-4F8A-8982-CEEB0126BB2F}" type="datetimeFigureOut">
              <a:rPr lang="en-US" smtClean="0"/>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8B952-4EBE-41DA-B6D4-594D8D751DF7}" type="slidenum">
              <a:rPr lang="en-US" smtClean="0"/>
              <a:t>‹#›</a:t>
            </a:fld>
            <a:endParaRPr lang="en-US"/>
          </a:p>
        </p:txBody>
      </p:sp>
    </p:spTree>
    <p:extLst>
      <p:ext uri="{BB962C8B-B14F-4D97-AF65-F5344CB8AC3E}">
        <p14:creationId xmlns:p14="http://schemas.microsoft.com/office/powerpoint/2010/main" val="71595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7FE4D6-5156-4F8A-8982-CEEB0126BB2F}" type="datetimeFigureOut">
              <a:rPr lang="en-US" smtClean="0"/>
              <a:t>9/11/2014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38B952-4EBE-41DA-B6D4-594D8D751DF7}" type="slidenum">
              <a:rPr lang="en-US" smtClean="0"/>
              <a:t>‹#›</a:t>
            </a:fld>
            <a:endParaRPr lang="en-US"/>
          </a:p>
        </p:txBody>
      </p:sp>
    </p:spTree>
    <p:extLst>
      <p:ext uri="{BB962C8B-B14F-4D97-AF65-F5344CB8AC3E}">
        <p14:creationId xmlns:p14="http://schemas.microsoft.com/office/powerpoint/2010/main" val="215907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7FE4D6-5156-4F8A-8982-CEEB0126BB2F}" type="datetimeFigureOut">
              <a:rPr lang="en-US" smtClean="0"/>
              <a:t>9/11/2014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38B952-4EBE-41DA-B6D4-594D8D751DF7}" type="slidenum">
              <a:rPr lang="en-US" smtClean="0"/>
              <a:t>‹#›</a:t>
            </a:fld>
            <a:endParaRPr lang="en-US"/>
          </a:p>
        </p:txBody>
      </p:sp>
    </p:spTree>
    <p:extLst>
      <p:ext uri="{BB962C8B-B14F-4D97-AF65-F5344CB8AC3E}">
        <p14:creationId xmlns:p14="http://schemas.microsoft.com/office/powerpoint/2010/main" val="319095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FE4D6-5156-4F8A-8982-CEEB0126BB2F}" type="datetimeFigureOut">
              <a:rPr lang="en-US" smtClean="0"/>
              <a:t>9/11/2014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38B952-4EBE-41DA-B6D4-594D8D751DF7}" type="slidenum">
              <a:rPr lang="en-US" smtClean="0"/>
              <a:t>‹#›</a:t>
            </a:fld>
            <a:endParaRPr lang="en-US"/>
          </a:p>
        </p:txBody>
      </p:sp>
    </p:spTree>
    <p:extLst>
      <p:ext uri="{BB962C8B-B14F-4D97-AF65-F5344CB8AC3E}">
        <p14:creationId xmlns:p14="http://schemas.microsoft.com/office/powerpoint/2010/main" val="741568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FE4D6-5156-4F8A-8982-CEEB0126BB2F}" type="datetimeFigureOut">
              <a:rPr lang="en-US" smtClean="0"/>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8B952-4EBE-41DA-B6D4-594D8D751DF7}" type="slidenum">
              <a:rPr lang="en-US" smtClean="0"/>
              <a:t>‹#›</a:t>
            </a:fld>
            <a:endParaRPr lang="en-US"/>
          </a:p>
        </p:txBody>
      </p:sp>
    </p:spTree>
    <p:extLst>
      <p:ext uri="{BB962C8B-B14F-4D97-AF65-F5344CB8AC3E}">
        <p14:creationId xmlns:p14="http://schemas.microsoft.com/office/powerpoint/2010/main" val="402602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FE4D6-5156-4F8A-8982-CEEB0126BB2F}" type="datetimeFigureOut">
              <a:rPr lang="en-US" smtClean="0"/>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8B952-4EBE-41DA-B6D4-594D8D751DF7}" type="slidenum">
              <a:rPr lang="en-US" smtClean="0"/>
              <a:t>‹#›</a:t>
            </a:fld>
            <a:endParaRPr lang="en-US"/>
          </a:p>
        </p:txBody>
      </p:sp>
    </p:spTree>
    <p:extLst>
      <p:ext uri="{BB962C8B-B14F-4D97-AF65-F5344CB8AC3E}">
        <p14:creationId xmlns:p14="http://schemas.microsoft.com/office/powerpoint/2010/main" val="330702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FE4D6-5156-4F8A-8982-CEEB0126BB2F}" type="datetimeFigureOut">
              <a:rPr lang="en-US" smtClean="0"/>
              <a:t>9/11/2014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8B952-4EBE-41DA-B6D4-594D8D751DF7}" type="slidenum">
              <a:rPr lang="en-US" smtClean="0"/>
              <a:t>‹#›</a:t>
            </a:fld>
            <a:endParaRPr lang="en-US"/>
          </a:p>
        </p:txBody>
      </p:sp>
    </p:spTree>
    <p:extLst>
      <p:ext uri="{BB962C8B-B14F-4D97-AF65-F5344CB8AC3E}">
        <p14:creationId xmlns:p14="http://schemas.microsoft.com/office/powerpoint/2010/main" val="143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npatel@hrsa.gov"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mailto:kumali@hrsa.gov"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hrsa.gov/ruralhealth/about/community/index.html"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chart" Target="../charts/chart1.xml"/><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cid:image007.png@01CC925E.47595640" TargetMode="External"/><Relationship Id="rId18" Type="http://schemas.openxmlformats.org/officeDocument/2006/relationships/image" Target="../media/image12.png"/><Relationship Id="rId3" Type="http://schemas.openxmlformats.org/officeDocument/2006/relationships/hyperlink" Target="http://www.raconline.org/sustainability/" TargetMode="External"/><Relationship Id="rId7" Type="http://schemas.openxmlformats.org/officeDocument/2006/relationships/image" Target="cid:image003.png@01CC925E.47595640" TargetMode="External"/><Relationship Id="rId12" Type="http://schemas.openxmlformats.org/officeDocument/2006/relationships/image" Target="../media/image9.png"/><Relationship Id="rId17" Type="http://schemas.openxmlformats.org/officeDocument/2006/relationships/image" Target="cid:image009.png@01CC925E.47595640" TargetMode="External"/><Relationship Id="rId2" Type="http://schemas.openxmlformats.org/officeDocument/2006/relationships/notesSlide" Target="../notesSlides/notesSlide7.xml"/><Relationship Id="rId16"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cid:image006.png@01CC925E.47595640" TargetMode="External"/><Relationship Id="rId5" Type="http://schemas.openxmlformats.org/officeDocument/2006/relationships/image" Target="cid:image001.png@01CC925E.47595640" TargetMode="External"/><Relationship Id="rId15" Type="http://schemas.openxmlformats.org/officeDocument/2006/relationships/image" Target="cid:image008.png@01CC925E.47595640" TargetMode="Externa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cid:image005.png@01CC925E.47595640" TargetMode="External"/><Relationship Id="rId1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1219200"/>
            <a:ext cx="8153400" cy="4495800"/>
          </a:xfrm>
        </p:spPr>
        <p:txBody>
          <a:bodyPr>
            <a:normAutofit/>
          </a:bodyPr>
          <a:lstStyle/>
          <a:p>
            <a:pPr marL="320040" indent="-320040" fontAlgn="auto">
              <a:spcAft>
                <a:spcPts val="0"/>
              </a:spcAft>
              <a:buFont typeface="Wingdings"/>
              <a:buChar char=""/>
              <a:defRPr/>
            </a:pPr>
            <a:endParaRPr lang="en-US" dirty="0" smtClean="0"/>
          </a:p>
          <a:p>
            <a:pPr marL="0" indent="0" fontAlgn="auto">
              <a:spcAft>
                <a:spcPts val="0"/>
              </a:spcAft>
              <a:buFont typeface="Wingdings"/>
              <a:buNone/>
              <a:defRPr/>
            </a:pPr>
            <a:endParaRPr lang="en-US" dirty="0" smtClean="0"/>
          </a:p>
          <a:p>
            <a:pPr marL="0" indent="0" algn="ctr" fontAlgn="auto">
              <a:spcAft>
                <a:spcPts val="0"/>
              </a:spcAft>
              <a:buFont typeface="Wingdings"/>
              <a:buNone/>
              <a:defRPr/>
            </a:pPr>
            <a:r>
              <a:rPr lang="en-US" b="1" i="1" dirty="0" smtClean="0"/>
              <a:t>The Inside Scoop on the Community-Based Division-Now and Moving Forward </a:t>
            </a:r>
          </a:p>
          <a:p>
            <a:pPr marL="0" indent="0" algn="ctr" fontAlgn="auto">
              <a:spcAft>
                <a:spcPts val="0"/>
              </a:spcAft>
              <a:buFont typeface="Wingdings"/>
              <a:buNone/>
              <a:defRPr/>
            </a:pPr>
            <a:endParaRPr lang="en-US" sz="2400" dirty="0" smtClean="0"/>
          </a:p>
        </p:txBody>
      </p:sp>
      <p:pic>
        <p:nvPicPr>
          <p:cNvPr id="14339" name="Picture 7" descr="HRSA_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6011863"/>
            <a:ext cx="210978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descr="HHS_logo_black.gif"/>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5319713"/>
            <a:ext cx="152400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7181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12775" y="228600"/>
            <a:ext cx="8153400" cy="990600"/>
          </a:xfrm>
        </p:spPr>
        <p:txBody>
          <a:bodyPr/>
          <a:lstStyle/>
          <a:p>
            <a:pPr algn="ctr"/>
            <a:r>
              <a:rPr lang="en-US" altLang="en-US" smtClean="0"/>
              <a:t>State Office of Rural Health Role  </a:t>
            </a:r>
          </a:p>
        </p:txBody>
      </p:sp>
      <p:sp>
        <p:nvSpPr>
          <p:cNvPr id="3" name="Content Placeholder 2"/>
          <p:cNvSpPr>
            <a:spLocks noGrp="1"/>
          </p:cNvSpPr>
          <p:nvPr>
            <p:ph sz="quarter" idx="1"/>
          </p:nvPr>
        </p:nvSpPr>
        <p:spPr>
          <a:xfrm>
            <a:off x="612775" y="1600200"/>
            <a:ext cx="8153400" cy="4495800"/>
          </a:xfrm>
        </p:spPr>
        <p:txBody>
          <a:bodyPr>
            <a:normAutofit fontScale="77500" lnSpcReduction="20000"/>
          </a:bodyPr>
          <a:lstStyle/>
          <a:p>
            <a:pPr marL="0" indent="0" fontAlgn="auto">
              <a:spcAft>
                <a:spcPts val="0"/>
              </a:spcAft>
              <a:buFont typeface="Wingdings"/>
              <a:buNone/>
              <a:defRPr/>
            </a:pPr>
            <a:r>
              <a:rPr lang="en-US" dirty="0" smtClean="0"/>
              <a:t>SORH language under Section 330a PHS Act:</a:t>
            </a:r>
          </a:p>
          <a:p>
            <a:pPr marL="640080" lvl="1" indent="-274320" fontAlgn="auto">
              <a:spcAft>
                <a:spcPts val="0"/>
              </a:spcAft>
              <a:buFont typeface="Wingdings 2"/>
              <a:buChar char=""/>
              <a:defRPr/>
            </a:pPr>
            <a:r>
              <a:rPr lang="en-US" dirty="0" smtClean="0"/>
              <a:t>“To be eligible to receive a grant, an eligible entity, in consultation with the appropriate SORH or another State entity, shall prepare and submit to the Secretary an application…”</a:t>
            </a:r>
          </a:p>
          <a:p>
            <a:pPr marL="640080" lvl="1" indent="-274320" fontAlgn="auto">
              <a:spcAft>
                <a:spcPts val="0"/>
              </a:spcAft>
              <a:buFont typeface="Wingdings 2"/>
              <a:buChar char=""/>
              <a:defRPr/>
            </a:pPr>
            <a:endParaRPr lang="en-US" dirty="0"/>
          </a:p>
          <a:p>
            <a:pPr marL="0" indent="0" fontAlgn="auto">
              <a:spcAft>
                <a:spcPts val="0"/>
              </a:spcAft>
              <a:buFont typeface="Wingdings"/>
              <a:buNone/>
              <a:defRPr/>
            </a:pPr>
            <a:r>
              <a:rPr lang="en-US" dirty="0"/>
              <a:t>SORH language in 330a program funding opportunity announcements (FOA</a:t>
            </a:r>
            <a:r>
              <a:rPr lang="en-US" dirty="0" smtClean="0"/>
              <a:t>):</a:t>
            </a:r>
            <a:endParaRPr lang="en-US" dirty="0"/>
          </a:p>
          <a:p>
            <a:pPr marL="640080" lvl="1" indent="-274320" fontAlgn="auto">
              <a:spcAft>
                <a:spcPts val="0"/>
              </a:spcAft>
              <a:buFont typeface="Wingdings 2"/>
              <a:buChar char=""/>
              <a:defRPr/>
            </a:pPr>
            <a:r>
              <a:rPr lang="en-US" dirty="0"/>
              <a:t>Applicants are required to notify the State Office of Rural Health (SORH) of their intent to apply to this program.</a:t>
            </a:r>
          </a:p>
          <a:p>
            <a:pPr marL="640080" lvl="1" indent="-274320" fontAlgn="auto">
              <a:spcAft>
                <a:spcPts val="0"/>
              </a:spcAft>
              <a:buFont typeface="Wingdings 2"/>
              <a:buChar char=""/>
              <a:defRPr/>
            </a:pPr>
            <a:r>
              <a:rPr lang="en-US" dirty="0"/>
              <a:t>Applicants must include a copy of the letter or email sent to the SORH, and any response to the letter that has been received, that was submitted to the SORH describing their project</a:t>
            </a:r>
          </a:p>
          <a:p>
            <a:pPr marL="640080" lvl="1" indent="-274320" fontAlgn="auto">
              <a:spcAft>
                <a:spcPts val="0"/>
              </a:spcAft>
              <a:buFont typeface="Wingdings 2"/>
              <a:buChar char=""/>
              <a:defRPr/>
            </a:pPr>
            <a:endParaRPr lang="en-US" dirty="0" smtClean="0"/>
          </a:p>
        </p:txBody>
      </p:sp>
    </p:spTree>
    <p:extLst>
      <p:ext uri="{BB962C8B-B14F-4D97-AF65-F5344CB8AC3E}">
        <p14:creationId xmlns:p14="http://schemas.microsoft.com/office/powerpoint/2010/main" val="3189437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612775" y="228600"/>
            <a:ext cx="8153400" cy="990600"/>
          </a:xfrm>
        </p:spPr>
        <p:txBody>
          <a:bodyPr/>
          <a:lstStyle/>
          <a:p>
            <a:r>
              <a:rPr lang="en-US" altLang="en-US" dirty="0" smtClean="0"/>
              <a:t>Looking Ahead to 2015…</a:t>
            </a:r>
          </a:p>
        </p:txBody>
      </p:sp>
      <p:sp>
        <p:nvSpPr>
          <p:cNvPr id="34818" name="Content Placeholder 2"/>
          <p:cNvSpPr>
            <a:spLocks noGrp="1"/>
          </p:cNvSpPr>
          <p:nvPr>
            <p:ph sz="quarter" idx="1"/>
          </p:nvPr>
        </p:nvSpPr>
        <p:spPr>
          <a:xfrm>
            <a:off x="612775" y="1600200"/>
            <a:ext cx="8153400" cy="4495800"/>
          </a:xfrm>
        </p:spPr>
        <p:txBody>
          <a:bodyPr>
            <a:normAutofit/>
          </a:bodyPr>
          <a:lstStyle/>
          <a:p>
            <a:r>
              <a:rPr lang="en-US" altLang="en-US" dirty="0" smtClean="0"/>
              <a:t>Competitive Funding Opportunities</a:t>
            </a:r>
          </a:p>
          <a:p>
            <a:pPr lvl="1"/>
            <a:r>
              <a:rPr lang="en-US" altLang="en-US" dirty="0" smtClean="0"/>
              <a:t>Rural Health Care Services Outreach Program</a:t>
            </a:r>
          </a:p>
          <a:p>
            <a:pPr lvl="2"/>
            <a:r>
              <a:rPr lang="en-US" altLang="en-US" dirty="0" smtClean="0"/>
              <a:t>Funding Opportunity recently released: HRSA-15-039</a:t>
            </a:r>
          </a:p>
          <a:p>
            <a:pPr lvl="1"/>
            <a:r>
              <a:rPr lang="en-US" altLang="en-US" dirty="0" smtClean="0"/>
              <a:t>Rural Network Planning Program</a:t>
            </a:r>
          </a:p>
          <a:p>
            <a:pPr lvl="2"/>
            <a:r>
              <a:rPr lang="en-US" altLang="en-US" dirty="0" smtClean="0"/>
              <a:t>Funding Opportunity Release Date: November 2014</a:t>
            </a:r>
          </a:p>
          <a:p>
            <a:pPr marL="914400" lvl="2" indent="0">
              <a:buNone/>
            </a:pPr>
            <a:endParaRPr lang="en-US" altLang="en-US" dirty="0" smtClean="0"/>
          </a:p>
          <a:p>
            <a:pPr marL="514350" indent="-457200"/>
            <a:r>
              <a:rPr lang="en-US" altLang="en-US" dirty="0" smtClean="0"/>
              <a:t>Help us spread all the good work rural communities are doing!</a:t>
            </a:r>
            <a:endParaRPr lang="en-US" altLang="en-US" dirty="0"/>
          </a:p>
          <a:p>
            <a:pPr marL="457200" lvl="1" indent="0">
              <a:buNone/>
            </a:pPr>
            <a:endParaRPr lang="en-US" altLang="en-US" dirty="0" smtClean="0"/>
          </a:p>
          <a:p>
            <a:pPr marL="914400" lvl="2" indent="0">
              <a:buNone/>
            </a:pPr>
            <a:endParaRPr lang="en-US" altLang="en-US" dirty="0" smtClean="0"/>
          </a:p>
        </p:txBody>
      </p:sp>
    </p:spTree>
    <p:extLst>
      <p:ext uri="{BB962C8B-B14F-4D97-AF65-F5344CB8AC3E}">
        <p14:creationId xmlns:p14="http://schemas.microsoft.com/office/powerpoint/2010/main" val="2630902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12775" y="228600"/>
            <a:ext cx="8153400" cy="990600"/>
          </a:xfrm>
        </p:spPr>
        <p:txBody>
          <a:bodyPr/>
          <a:lstStyle/>
          <a:p>
            <a:r>
              <a:rPr lang="en-US" altLang="en-US" smtClean="0"/>
              <a:t>Questions and/or Comments?</a:t>
            </a:r>
          </a:p>
        </p:txBody>
      </p:sp>
      <p:sp>
        <p:nvSpPr>
          <p:cNvPr id="36866" name="Content Placeholder 3"/>
          <p:cNvSpPr>
            <a:spLocks noGrp="1"/>
          </p:cNvSpPr>
          <p:nvPr>
            <p:ph sz="quarter" idx="1"/>
          </p:nvPr>
        </p:nvSpPr>
        <p:spPr>
          <a:xfrm>
            <a:off x="612775" y="1600200"/>
            <a:ext cx="8153400" cy="4495800"/>
          </a:xfrm>
        </p:spPr>
        <p:txBody>
          <a:bodyPr/>
          <a:lstStyle/>
          <a:p>
            <a:endParaRPr lang="en-US" altLang="en-US" smtClean="0"/>
          </a:p>
        </p:txBody>
      </p:sp>
      <p:pic>
        <p:nvPicPr>
          <p:cNvPr id="36867" name="Picture 3" descr="C:\Users\npatel\AppData\Local\Microsoft\Windows\Temporary Internet Files\Content.IE5\V204PK32\MC9003833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2362200"/>
            <a:ext cx="4552950"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561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533400" y="762000"/>
            <a:ext cx="8229600" cy="4525963"/>
          </a:xfrm>
        </p:spPr>
        <p:txBody>
          <a:bodyPr>
            <a:normAutofit fontScale="92500" lnSpcReduction="20000"/>
          </a:bodyPr>
          <a:lstStyle/>
          <a:p>
            <a:pPr marL="0" indent="0" algn="ctr">
              <a:buNone/>
            </a:pPr>
            <a:r>
              <a:rPr lang="en-US" b="1" dirty="0" smtClean="0"/>
              <a:t>Contact Information:</a:t>
            </a:r>
          </a:p>
          <a:p>
            <a:pPr marL="0" indent="0">
              <a:buNone/>
            </a:pPr>
            <a:endParaRPr lang="en-US" dirty="0" smtClean="0"/>
          </a:p>
          <a:p>
            <a:pPr marL="0" indent="0">
              <a:buNone/>
            </a:pPr>
            <a:r>
              <a:rPr lang="en-US" dirty="0" smtClean="0"/>
              <a:t>Nisha Patel</a:t>
            </a:r>
          </a:p>
          <a:p>
            <a:pPr marL="0" indent="0">
              <a:buNone/>
            </a:pPr>
            <a:r>
              <a:rPr lang="en-US" dirty="0" smtClean="0">
                <a:hlinkClick r:id="rId3"/>
              </a:rPr>
              <a:t>npatel@hrsa.gov</a:t>
            </a:r>
            <a:r>
              <a:rPr lang="en-US" dirty="0" smtClean="0"/>
              <a:t>; 301-443-6894</a:t>
            </a:r>
          </a:p>
          <a:p>
            <a:pPr marL="0" indent="0">
              <a:buNone/>
            </a:pPr>
            <a:endParaRPr lang="en-US" dirty="0"/>
          </a:p>
          <a:p>
            <a:pPr marL="0" indent="0">
              <a:buNone/>
            </a:pPr>
            <a:r>
              <a:rPr lang="en-US" dirty="0" smtClean="0"/>
              <a:t>Kathryn Umali</a:t>
            </a:r>
          </a:p>
          <a:p>
            <a:pPr marL="0" indent="0">
              <a:buNone/>
            </a:pPr>
            <a:r>
              <a:rPr lang="en-US" dirty="0" smtClean="0">
                <a:hlinkClick r:id="rId4"/>
              </a:rPr>
              <a:t>kumali@hrsa.gov</a:t>
            </a:r>
            <a:r>
              <a:rPr lang="en-US" dirty="0" smtClean="0"/>
              <a:t>; 301-443-7444</a:t>
            </a:r>
          </a:p>
          <a:p>
            <a:pPr marL="0" indent="0">
              <a:buNone/>
            </a:pPr>
            <a:endParaRPr lang="en-US" dirty="0"/>
          </a:p>
          <a:p>
            <a:pPr marL="0" indent="0">
              <a:buNone/>
            </a:pPr>
            <a:r>
              <a:rPr lang="en-US" dirty="0" smtClean="0"/>
              <a:t>ORHP main line: 301-443-0835</a:t>
            </a:r>
          </a:p>
        </p:txBody>
      </p:sp>
    </p:spTree>
    <p:extLst>
      <p:ext uri="{BB962C8B-B14F-4D97-AF65-F5344CB8AC3E}">
        <p14:creationId xmlns:p14="http://schemas.microsoft.com/office/powerpoint/2010/main" val="2034154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752600"/>
            <a:ext cx="3962400" cy="4800600"/>
          </a:xfrm>
        </p:spPr>
        <p:txBody>
          <a:bodyPr>
            <a:normAutofit fontScale="77500" lnSpcReduction="20000"/>
          </a:bodyPr>
          <a:lstStyle/>
          <a:p>
            <a:pPr marL="320040" indent="-320040" fontAlgn="auto">
              <a:spcAft>
                <a:spcPts val="0"/>
              </a:spcAft>
              <a:buFont typeface="Wingdings"/>
              <a:buChar char=""/>
              <a:defRPr/>
            </a:pPr>
            <a:r>
              <a:rPr lang="en-US" sz="1900" dirty="0" smtClean="0"/>
              <a:t>Programs:</a:t>
            </a:r>
          </a:p>
          <a:p>
            <a:pPr marL="640080" lvl="1" indent="-274320" fontAlgn="auto">
              <a:spcAft>
                <a:spcPts val="0"/>
              </a:spcAft>
              <a:buFont typeface="Wingdings 2"/>
              <a:buChar char=""/>
              <a:defRPr/>
            </a:pPr>
            <a:r>
              <a:rPr lang="en-US" sz="1600" dirty="0" smtClean="0"/>
              <a:t>330a of Public Health Service Act (PHS)</a:t>
            </a:r>
          </a:p>
          <a:p>
            <a:pPr lvl="2" fontAlgn="auto">
              <a:spcAft>
                <a:spcPts val="0"/>
              </a:spcAft>
              <a:buFont typeface="Wingdings"/>
              <a:buChar char=""/>
              <a:defRPr/>
            </a:pPr>
            <a:r>
              <a:rPr lang="en-US" sz="1600" dirty="0" smtClean="0"/>
              <a:t>Rural Health Outreach</a:t>
            </a:r>
          </a:p>
          <a:p>
            <a:pPr lvl="2" fontAlgn="auto">
              <a:spcAft>
                <a:spcPts val="0"/>
              </a:spcAft>
              <a:buFont typeface="Wingdings"/>
              <a:buChar char=""/>
              <a:defRPr/>
            </a:pPr>
            <a:r>
              <a:rPr lang="en-US" sz="1600" dirty="0" smtClean="0"/>
              <a:t>Rural Network Development</a:t>
            </a:r>
          </a:p>
          <a:p>
            <a:pPr lvl="2" fontAlgn="auto">
              <a:spcAft>
                <a:spcPts val="0"/>
              </a:spcAft>
              <a:buFont typeface="Wingdings"/>
              <a:buChar char=""/>
              <a:defRPr/>
            </a:pPr>
            <a:r>
              <a:rPr lang="en-US" sz="1600" dirty="0" smtClean="0"/>
              <a:t>Rural Network Planning</a:t>
            </a:r>
          </a:p>
          <a:p>
            <a:pPr lvl="2" fontAlgn="auto">
              <a:spcAft>
                <a:spcPts val="0"/>
              </a:spcAft>
              <a:buFont typeface="Wingdings"/>
              <a:buChar char=""/>
              <a:defRPr/>
            </a:pPr>
            <a:r>
              <a:rPr lang="en-US" sz="1600" dirty="0" smtClean="0"/>
              <a:t>Quality Improvement</a:t>
            </a:r>
          </a:p>
          <a:p>
            <a:pPr lvl="2" fontAlgn="auto">
              <a:spcAft>
                <a:spcPts val="0"/>
              </a:spcAft>
              <a:buFont typeface="Wingdings"/>
              <a:buChar char=""/>
              <a:defRPr/>
            </a:pPr>
            <a:r>
              <a:rPr lang="en-US" sz="1600" dirty="0"/>
              <a:t>Delta States </a:t>
            </a:r>
            <a:r>
              <a:rPr lang="en-US" sz="1600" dirty="0" smtClean="0"/>
              <a:t>Program</a:t>
            </a:r>
          </a:p>
          <a:p>
            <a:pPr lvl="2" fontAlgn="auto">
              <a:spcAft>
                <a:spcPts val="0"/>
              </a:spcAft>
              <a:buFont typeface="Wingdings"/>
              <a:buChar char=""/>
              <a:defRPr/>
            </a:pPr>
            <a:r>
              <a:rPr lang="en-US" sz="1600" dirty="0" smtClean="0"/>
              <a:t>Rural Workforce Development (pilot)</a:t>
            </a:r>
          </a:p>
          <a:p>
            <a:pPr lvl="2" fontAlgn="auto">
              <a:spcAft>
                <a:spcPts val="0"/>
              </a:spcAft>
              <a:buFont typeface="Wingdings"/>
              <a:buChar char=""/>
              <a:defRPr/>
            </a:pPr>
            <a:r>
              <a:rPr lang="en-US" sz="1600" dirty="0" smtClean="0"/>
              <a:t>Rural HIT (pilot)</a:t>
            </a:r>
          </a:p>
          <a:p>
            <a:pPr lvl="2" fontAlgn="auto">
              <a:spcAft>
                <a:spcPts val="0"/>
              </a:spcAft>
              <a:buFont typeface="Wingdings"/>
              <a:buChar char=""/>
              <a:defRPr/>
            </a:pPr>
            <a:r>
              <a:rPr lang="en-US" sz="1600" dirty="0" smtClean="0"/>
              <a:t>Rural HIT/Workforce (pilot)</a:t>
            </a:r>
            <a:endParaRPr lang="en-US" sz="1900" dirty="0"/>
          </a:p>
          <a:p>
            <a:pPr marL="640080" lvl="1" indent="-274320" fontAlgn="auto">
              <a:spcAft>
                <a:spcPts val="0"/>
              </a:spcAft>
              <a:buFont typeface="Wingdings 2"/>
              <a:buChar char=""/>
              <a:defRPr/>
            </a:pPr>
            <a:r>
              <a:rPr lang="en-US" sz="1900" dirty="0" smtClean="0"/>
              <a:t>Black Lung &amp; Radiation Exposure Screening Education</a:t>
            </a:r>
          </a:p>
          <a:p>
            <a:pPr marL="640080" lvl="1" indent="-274320" fontAlgn="auto">
              <a:spcAft>
                <a:spcPts val="0"/>
              </a:spcAft>
              <a:buFont typeface="Wingdings 2"/>
              <a:buChar char=""/>
              <a:defRPr/>
            </a:pPr>
            <a:r>
              <a:rPr lang="en-US" sz="1900" dirty="0" smtClean="0"/>
              <a:t>Rural Access Emergency Devices (RAED) and Public Access to Defibrillator Demonstration Program (PADDP)</a:t>
            </a:r>
          </a:p>
          <a:p>
            <a:pPr marL="640080" lvl="1" indent="-274320" fontAlgn="auto">
              <a:spcAft>
                <a:spcPts val="0"/>
              </a:spcAft>
              <a:buFont typeface="Wingdings 2"/>
              <a:buNone/>
              <a:defRPr/>
            </a:pPr>
            <a:endParaRPr lang="en-US" sz="1900" dirty="0" smtClean="0"/>
          </a:p>
          <a:p>
            <a:pPr marL="320040" indent="-320040" fontAlgn="auto">
              <a:spcAft>
                <a:spcPts val="0"/>
              </a:spcAft>
              <a:buFont typeface="Wingdings"/>
              <a:buChar char=""/>
              <a:defRPr/>
            </a:pPr>
            <a:r>
              <a:rPr lang="en-US" sz="1900" dirty="0" smtClean="0"/>
              <a:t>2014 Focus:</a:t>
            </a:r>
          </a:p>
          <a:p>
            <a:pPr marL="640080" lvl="1" indent="-274320" fontAlgn="auto">
              <a:spcAft>
                <a:spcPts val="0"/>
              </a:spcAft>
              <a:buFont typeface="Wingdings 2"/>
              <a:buChar char=""/>
              <a:defRPr/>
            </a:pPr>
            <a:r>
              <a:rPr lang="en-US" sz="1900" dirty="0" smtClean="0"/>
              <a:t>Continue Evidence-Based </a:t>
            </a:r>
            <a:r>
              <a:rPr lang="en-US" sz="1900" dirty="0"/>
              <a:t>A</a:t>
            </a:r>
            <a:r>
              <a:rPr lang="en-US" sz="1900" dirty="0" smtClean="0"/>
              <a:t>pproach</a:t>
            </a:r>
          </a:p>
          <a:p>
            <a:pPr marL="640080" lvl="1" indent="-274320" fontAlgn="auto">
              <a:spcAft>
                <a:spcPts val="0"/>
              </a:spcAft>
              <a:buFont typeface="Wingdings 2"/>
              <a:buChar char=""/>
              <a:defRPr/>
            </a:pPr>
            <a:r>
              <a:rPr lang="en-US" sz="1900" dirty="0" smtClean="0"/>
              <a:t>Push for Sustainability</a:t>
            </a:r>
          </a:p>
          <a:p>
            <a:pPr marL="640080" lvl="1" indent="-274320" fontAlgn="auto">
              <a:spcAft>
                <a:spcPts val="0"/>
              </a:spcAft>
              <a:buFont typeface="Wingdings 2"/>
              <a:buChar char=""/>
              <a:defRPr/>
            </a:pPr>
            <a:r>
              <a:rPr lang="en-US" sz="1900" dirty="0" smtClean="0"/>
              <a:t>Measure Performance/showing impact</a:t>
            </a:r>
          </a:p>
          <a:p>
            <a:pPr marL="640080" lvl="1" indent="-274320" fontAlgn="auto">
              <a:spcAft>
                <a:spcPts val="0"/>
              </a:spcAft>
              <a:buFont typeface="Wingdings 2"/>
              <a:buChar char=""/>
              <a:defRPr/>
            </a:pPr>
            <a:r>
              <a:rPr lang="en-US" sz="1900" dirty="0" smtClean="0"/>
              <a:t>Telling our story</a:t>
            </a:r>
          </a:p>
          <a:p>
            <a:pPr marL="640080" lvl="1" indent="-274320" fontAlgn="auto">
              <a:spcAft>
                <a:spcPts val="0"/>
              </a:spcAft>
              <a:buFont typeface="Wingdings 2"/>
              <a:buChar char=""/>
              <a:defRPr/>
            </a:pPr>
            <a:endParaRPr lang="en-US" sz="1600" dirty="0" smtClean="0"/>
          </a:p>
        </p:txBody>
      </p:sp>
      <p:graphicFrame>
        <p:nvGraphicFramePr>
          <p:cNvPr id="5" name="Diagram 4"/>
          <p:cNvGraphicFramePr/>
          <p:nvPr/>
        </p:nvGraphicFramePr>
        <p:xfrm>
          <a:off x="4114800" y="2362200"/>
          <a:ext cx="46482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3" name="Title 5"/>
          <p:cNvSpPr>
            <a:spLocks noGrp="1"/>
          </p:cNvSpPr>
          <p:nvPr>
            <p:ph type="title"/>
          </p:nvPr>
        </p:nvSpPr>
        <p:spPr>
          <a:xfrm>
            <a:off x="612775" y="228600"/>
            <a:ext cx="8153400" cy="990600"/>
          </a:xfrm>
        </p:spPr>
        <p:txBody>
          <a:bodyPr/>
          <a:lstStyle/>
          <a:p>
            <a:r>
              <a:rPr lang="en-US" altLang="en-US" sz="3200" b="1" smtClean="0"/>
              <a:t>CBD Programs and Priorities</a:t>
            </a:r>
          </a:p>
        </p:txBody>
      </p:sp>
    </p:spTree>
    <p:extLst>
      <p:ext uri="{BB962C8B-B14F-4D97-AF65-F5344CB8AC3E}">
        <p14:creationId xmlns:p14="http://schemas.microsoft.com/office/powerpoint/2010/main" val="2051548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Health</a:t>
            </a:r>
            <a:endParaRPr lang="en-US" dirty="0"/>
          </a:p>
        </p:txBody>
      </p:sp>
      <p:sp>
        <p:nvSpPr>
          <p:cNvPr id="5" name="Right Arrow 4"/>
          <p:cNvSpPr/>
          <p:nvPr/>
        </p:nvSpPr>
        <p:spPr>
          <a:xfrm>
            <a:off x="914400" y="2209800"/>
            <a:ext cx="7772400" cy="4191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7057082"/>
              </p:ext>
            </p:extLst>
          </p:nvPr>
        </p:nvGraphicFramePr>
        <p:xfrm>
          <a:off x="914400" y="1447800"/>
          <a:ext cx="7848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0721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algn="ctr"/>
            <a:r>
              <a:rPr lang="en-US" altLang="en-US" i="1" dirty="0" smtClean="0"/>
              <a:t>Key Highlights of 2014</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852074267"/>
              </p:ext>
            </p:extLst>
          </p:nvPr>
        </p:nvGraphicFramePr>
        <p:xfrm>
          <a:off x="609600" y="1589088"/>
          <a:ext cx="3886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sz="quarter" idx="2"/>
          </p:nvPr>
        </p:nvSpPr>
        <p:spPr>
          <a:xfrm>
            <a:off x="4845050" y="1589088"/>
            <a:ext cx="3886200" cy="4572000"/>
          </a:xfrm>
        </p:spPr>
        <p:txBody>
          <a:bodyPr>
            <a:normAutofit fontScale="85000" lnSpcReduction="10000"/>
          </a:bodyPr>
          <a:lstStyle/>
          <a:p>
            <a:pPr marL="320040" indent="-320040" fontAlgn="auto">
              <a:spcAft>
                <a:spcPts val="0"/>
              </a:spcAft>
              <a:buFont typeface="Wingdings"/>
              <a:buChar char=""/>
              <a:defRPr/>
            </a:pPr>
            <a:r>
              <a:rPr lang="en-US" dirty="0" smtClean="0"/>
              <a:t>Network Planning: 71</a:t>
            </a:r>
          </a:p>
          <a:p>
            <a:pPr marL="320040" indent="-320040" fontAlgn="auto">
              <a:spcAft>
                <a:spcPts val="0"/>
              </a:spcAft>
              <a:buFont typeface="Wingdings"/>
              <a:buChar char=""/>
              <a:defRPr/>
            </a:pPr>
            <a:r>
              <a:rPr lang="en-US" dirty="0" smtClean="0"/>
              <a:t>Network Development: 54</a:t>
            </a:r>
          </a:p>
          <a:p>
            <a:pPr marL="320040" indent="-320040" fontAlgn="auto">
              <a:spcAft>
                <a:spcPts val="0"/>
              </a:spcAft>
              <a:buFont typeface="Wingdings"/>
              <a:buChar char=""/>
              <a:defRPr/>
            </a:pPr>
            <a:r>
              <a:rPr lang="en-US" dirty="0" smtClean="0"/>
              <a:t>Black Lung: 15</a:t>
            </a:r>
          </a:p>
          <a:p>
            <a:pPr marL="320040" indent="-320040" fontAlgn="auto">
              <a:spcAft>
                <a:spcPts val="0"/>
              </a:spcAft>
              <a:buFont typeface="Wingdings"/>
              <a:buChar char=""/>
              <a:defRPr/>
            </a:pPr>
            <a:r>
              <a:rPr lang="en-US" dirty="0" smtClean="0"/>
              <a:t>ACA Outreach, Education and Enrollment Supplements</a:t>
            </a:r>
          </a:p>
          <a:p>
            <a:pPr marL="640080" lvl="1" indent="-274320" fontAlgn="auto">
              <a:spcAft>
                <a:spcPts val="0"/>
              </a:spcAft>
              <a:buFont typeface="Wingdings 2"/>
              <a:buChar char=""/>
              <a:defRPr/>
            </a:pPr>
            <a:r>
              <a:rPr lang="en-US" dirty="0" smtClean="0"/>
              <a:t>Focus </a:t>
            </a:r>
            <a:r>
              <a:rPr lang="en-US" dirty="0"/>
              <a:t>on outreach, education &amp; </a:t>
            </a:r>
            <a:r>
              <a:rPr lang="en-US" dirty="0" smtClean="0"/>
              <a:t>enrollment</a:t>
            </a:r>
          </a:p>
          <a:p>
            <a:pPr marL="640080" lvl="1" indent="-274320" fontAlgn="auto">
              <a:spcAft>
                <a:spcPts val="0"/>
              </a:spcAft>
              <a:buFont typeface="Wingdings 2"/>
              <a:buChar char=""/>
              <a:defRPr/>
            </a:pPr>
            <a:r>
              <a:rPr lang="en-US" dirty="0" smtClean="0"/>
              <a:t>Up to $25,000K per grantee</a:t>
            </a:r>
          </a:p>
          <a:p>
            <a:pPr marL="365760" lvl="1" indent="0" fontAlgn="auto">
              <a:spcAft>
                <a:spcPts val="0"/>
              </a:spcAft>
              <a:buFont typeface="Wingdings 2"/>
              <a:buNone/>
              <a:defRPr/>
            </a:pPr>
            <a:endParaRPr lang="en-US" dirty="0">
              <a:hlinkClick r:id="rId8"/>
            </a:endParaRPr>
          </a:p>
          <a:p>
            <a:pPr marL="365760" lvl="1" indent="0" fontAlgn="auto">
              <a:spcAft>
                <a:spcPts val="0"/>
              </a:spcAft>
              <a:buFont typeface="Wingdings 2"/>
              <a:buNone/>
              <a:defRPr/>
            </a:pPr>
            <a:r>
              <a:rPr lang="en-US" dirty="0" smtClean="0">
                <a:hlinkClick r:id="rId8"/>
              </a:rPr>
              <a:t>http</a:t>
            </a:r>
            <a:r>
              <a:rPr lang="en-US" dirty="0">
                <a:hlinkClick r:id="rId8"/>
              </a:rPr>
              <a:t>://</a:t>
            </a:r>
            <a:r>
              <a:rPr lang="en-US" dirty="0" smtClean="0">
                <a:hlinkClick r:id="rId8"/>
              </a:rPr>
              <a:t>www.hrsa.gov/ruralhealth/about/community/index.html</a:t>
            </a:r>
            <a:endParaRPr lang="en-US" dirty="0" smtClean="0"/>
          </a:p>
          <a:p>
            <a:pPr marL="365760" lvl="1" indent="0" fontAlgn="auto">
              <a:spcAft>
                <a:spcPts val="0"/>
              </a:spcAft>
              <a:buFont typeface="Wingdings 2"/>
              <a:buNone/>
              <a:defRPr/>
            </a:pPr>
            <a:endParaRPr lang="en-US" dirty="0" smtClean="0"/>
          </a:p>
          <a:p>
            <a:pPr marL="320040" indent="-320040" fontAlgn="auto">
              <a:spcAft>
                <a:spcPts val="0"/>
              </a:spcAft>
              <a:buFont typeface="Wingdings"/>
              <a:buChar char=""/>
              <a:defRPr/>
            </a:pPr>
            <a:endParaRPr lang="en-US" dirty="0"/>
          </a:p>
        </p:txBody>
      </p:sp>
    </p:spTree>
    <p:extLst>
      <p:ext uri="{BB962C8B-B14F-4D97-AF65-F5344CB8AC3E}">
        <p14:creationId xmlns:p14="http://schemas.microsoft.com/office/powerpoint/2010/main" val="2472439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57200"/>
            <a:ext cx="9182100" cy="704850"/>
          </a:xfrm>
        </p:spPr>
        <p:txBody>
          <a:bodyPr/>
          <a:lstStyle/>
          <a:p>
            <a:pPr algn="ctr"/>
            <a:r>
              <a:rPr lang="en-US" sz="3600" dirty="0" smtClean="0">
                <a:solidFill>
                  <a:srgbClr val="056594"/>
                </a:solidFill>
              </a:rPr>
              <a:t>Community Health</a:t>
            </a:r>
            <a:endParaRPr lang="en-US" sz="3600" dirty="0">
              <a:solidFill>
                <a:srgbClr val="056594"/>
              </a:solidFill>
            </a:endParaRPr>
          </a:p>
        </p:txBody>
      </p:sp>
      <p:sp>
        <p:nvSpPr>
          <p:cNvPr id="5" name="Content Placeholder 4"/>
          <p:cNvSpPr>
            <a:spLocks noGrp="1"/>
          </p:cNvSpPr>
          <p:nvPr>
            <p:ph idx="1"/>
          </p:nvPr>
        </p:nvSpPr>
        <p:spPr>
          <a:xfrm>
            <a:off x="4419600" y="1500764"/>
            <a:ext cx="4349750" cy="4830763"/>
          </a:xfrm>
          <a:ln>
            <a:solidFill>
              <a:schemeClr val="tx1"/>
            </a:solidFill>
          </a:ln>
        </p:spPr>
        <p:txBody>
          <a:bodyPr/>
          <a:lstStyle/>
          <a:p>
            <a:pPr marL="0" indent="0" algn="ctr">
              <a:buNone/>
            </a:pPr>
            <a:r>
              <a:rPr lang="en-US" sz="2800" b="1" dirty="0" smtClean="0">
                <a:solidFill>
                  <a:srgbClr val="056594"/>
                </a:solidFill>
              </a:rPr>
              <a:t>Diabetes 2011-2013</a:t>
            </a:r>
            <a:endParaRPr lang="en-US" sz="2800" b="1" dirty="0">
              <a:solidFill>
                <a:srgbClr val="056594"/>
              </a:solidFill>
            </a:endParaRPr>
          </a:p>
        </p:txBody>
      </p:sp>
      <p:graphicFrame>
        <p:nvGraphicFramePr>
          <p:cNvPr id="7" name="Content Placeholder 4"/>
          <p:cNvGraphicFramePr>
            <a:graphicFrameLocks/>
          </p:cNvGraphicFramePr>
          <p:nvPr>
            <p:extLst>
              <p:ext uri="{D42A27DB-BD31-4B8C-83A1-F6EECF244321}">
                <p14:modId xmlns:p14="http://schemas.microsoft.com/office/powerpoint/2010/main" val="3084591887"/>
              </p:ext>
            </p:extLst>
          </p:nvPr>
        </p:nvGraphicFramePr>
        <p:xfrm>
          <a:off x="4419600" y="2057400"/>
          <a:ext cx="45720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 8"/>
          <p:cNvGraphicFramePr/>
          <p:nvPr>
            <p:extLst>
              <p:ext uri="{D42A27DB-BD31-4B8C-83A1-F6EECF244321}">
                <p14:modId xmlns:p14="http://schemas.microsoft.com/office/powerpoint/2010/main" val="3785739055"/>
              </p:ext>
            </p:extLst>
          </p:nvPr>
        </p:nvGraphicFramePr>
        <p:xfrm>
          <a:off x="303236" y="2286000"/>
          <a:ext cx="3657600" cy="42301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1276518" y="1911882"/>
            <a:ext cx="1790363" cy="461665"/>
          </a:xfrm>
          <a:prstGeom prst="rect">
            <a:avLst/>
          </a:prstGeom>
          <a:noFill/>
        </p:spPr>
        <p:txBody>
          <a:bodyPr wrap="square" rtlCol="0">
            <a:spAutoFit/>
          </a:bodyPr>
          <a:lstStyle/>
          <a:p>
            <a:pPr algn="ctr"/>
            <a:r>
              <a:rPr lang="en-US" sz="1200" b="1" dirty="0" smtClean="0">
                <a:solidFill>
                  <a:schemeClr val="bg1"/>
                </a:solidFill>
              </a:rPr>
              <a:t>Quality Program funding</a:t>
            </a:r>
            <a:endParaRPr lang="en-US" sz="1200" b="1" dirty="0">
              <a:solidFill>
                <a:schemeClr val="bg1"/>
              </a:solidFill>
            </a:endParaRPr>
          </a:p>
        </p:txBody>
      </p:sp>
      <p:sp>
        <p:nvSpPr>
          <p:cNvPr id="19" name="TextBox 18"/>
          <p:cNvSpPr txBox="1"/>
          <p:nvPr/>
        </p:nvSpPr>
        <p:spPr>
          <a:xfrm>
            <a:off x="1096408" y="2549977"/>
            <a:ext cx="2150581" cy="646331"/>
          </a:xfrm>
          <a:prstGeom prst="rect">
            <a:avLst/>
          </a:prstGeom>
          <a:noFill/>
        </p:spPr>
        <p:txBody>
          <a:bodyPr wrap="square" rtlCol="0">
            <a:spAutoFit/>
          </a:bodyPr>
          <a:lstStyle/>
          <a:p>
            <a:pPr algn="ctr"/>
            <a:r>
              <a:rPr lang="en-US" dirty="0" smtClean="0">
                <a:solidFill>
                  <a:schemeClr val="bg1"/>
                </a:solidFill>
              </a:rPr>
              <a:t>Quality Program Funding</a:t>
            </a:r>
            <a:endParaRPr lang="en-US" dirty="0">
              <a:solidFill>
                <a:schemeClr val="bg1"/>
              </a:solidFill>
            </a:endParaRPr>
          </a:p>
        </p:txBody>
      </p:sp>
      <p:sp>
        <p:nvSpPr>
          <p:cNvPr id="20" name="TextBox 19"/>
          <p:cNvSpPr txBox="1"/>
          <p:nvPr/>
        </p:nvSpPr>
        <p:spPr>
          <a:xfrm>
            <a:off x="1226463" y="5962195"/>
            <a:ext cx="1811145" cy="369332"/>
          </a:xfrm>
          <a:prstGeom prst="rect">
            <a:avLst/>
          </a:prstGeom>
          <a:noFill/>
        </p:spPr>
        <p:txBody>
          <a:bodyPr wrap="square" rtlCol="0">
            <a:spAutoFit/>
          </a:bodyPr>
          <a:lstStyle/>
          <a:p>
            <a:pPr algn="ctr"/>
            <a:r>
              <a:rPr lang="en-US" dirty="0" smtClean="0">
                <a:solidFill>
                  <a:schemeClr val="bg1"/>
                </a:solidFill>
              </a:rPr>
              <a:t>ACO</a:t>
            </a:r>
            <a:endParaRPr lang="en-US" dirty="0">
              <a:solidFill>
                <a:schemeClr val="bg1"/>
              </a:solidFill>
            </a:endParaRPr>
          </a:p>
        </p:txBody>
      </p:sp>
      <p:sp>
        <p:nvSpPr>
          <p:cNvPr id="21" name="TextBox 20"/>
          <p:cNvSpPr txBox="1"/>
          <p:nvPr/>
        </p:nvSpPr>
        <p:spPr>
          <a:xfrm>
            <a:off x="395022" y="1434828"/>
            <a:ext cx="3595256" cy="707886"/>
          </a:xfrm>
          <a:prstGeom prst="rect">
            <a:avLst/>
          </a:prstGeom>
          <a:noFill/>
        </p:spPr>
        <p:txBody>
          <a:bodyPr wrap="square" rtlCol="0">
            <a:spAutoFit/>
          </a:bodyPr>
          <a:lstStyle/>
          <a:p>
            <a:pPr algn="ctr"/>
            <a:r>
              <a:rPr lang="en-US" sz="2000" b="1" dirty="0" err="1" smtClean="0">
                <a:solidFill>
                  <a:srgbClr val="056594"/>
                </a:solidFill>
              </a:rPr>
              <a:t>Chautaqua</a:t>
            </a:r>
            <a:r>
              <a:rPr lang="en-US" sz="2000" b="1" dirty="0" smtClean="0">
                <a:solidFill>
                  <a:srgbClr val="056594"/>
                </a:solidFill>
              </a:rPr>
              <a:t> County Health Network</a:t>
            </a:r>
            <a:endParaRPr lang="en-US" sz="2000" b="1" dirty="0">
              <a:solidFill>
                <a:srgbClr val="056594"/>
              </a:solidFill>
            </a:endParaRPr>
          </a:p>
        </p:txBody>
      </p:sp>
    </p:spTree>
    <p:extLst>
      <p:ext uri="{BB962C8B-B14F-4D97-AF65-F5344CB8AC3E}">
        <p14:creationId xmlns:p14="http://schemas.microsoft.com/office/powerpoint/2010/main" val="466806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CVillalobos\AppData\Local\Microsoft\Windows\Temporary Internet Files\Content.IE5\569SXBJQ\MP90042766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0" cy="65903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tx1"/>
                </a:solidFill>
              </a:rPr>
              <a:t>Economic Impact</a:t>
            </a:r>
            <a:endParaRPr lang="en-US" dirty="0">
              <a:solidFill>
                <a:schemeClr val="tx1"/>
              </a:solidFill>
            </a:endParaRPr>
          </a:p>
        </p:txBody>
      </p:sp>
      <p:sp>
        <p:nvSpPr>
          <p:cNvPr id="3" name="Content Placeholder 2"/>
          <p:cNvSpPr>
            <a:spLocks noGrp="1"/>
          </p:cNvSpPr>
          <p:nvPr>
            <p:ph idx="1"/>
          </p:nvPr>
        </p:nvSpPr>
        <p:spPr/>
        <p:txBody>
          <a:bodyPr>
            <a:normAutofit/>
          </a:bodyPr>
          <a:lstStyle/>
          <a:p>
            <a:endParaRPr lang="en-US" sz="3200" dirty="0" smtClean="0"/>
          </a:p>
          <a:p>
            <a:r>
              <a:rPr lang="en-US" sz="3200" dirty="0" smtClean="0"/>
              <a:t>$1.63 generated for every HRSA $1</a:t>
            </a:r>
          </a:p>
          <a:p>
            <a:endParaRPr lang="en-US" sz="3200" dirty="0" smtClean="0"/>
          </a:p>
          <a:p>
            <a:r>
              <a:rPr lang="en-US" sz="3200" dirty="0" smtClean="0"/>
              <a:t>~$19.4 Million generated for ~$11.9 Million HRSA investment</a:t>
            </a:r>
          </a:p>
        </p:txBody>
      </p:sp>
      <p:pic>
        <p:nvPicPr>
          <p:cNvPr id="3077" name="Picture 5" descr="C:\Users\CVillalobos\AppData\Local\Microsoft\Windows\Temporary Internet Files\Content.IE5\569SXBJQ\MM900354410[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76725" y="5490350"/>
            <a:ext cx="5905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CVillalobos\AppData\Local\Microsoft\Windows\Temporary Internet Files\Content.IE5\569SXBJQ\MM900354410[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5490349"/>
            <a:ext cx="5905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CVillalobos\AppData\Local\Microsoft\Windows\Temporary Internet Files\Content.IE5\569SXBJQ\MM900354410[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5490350"/>
            <a:ext cx="5905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CVillalobos\AppData\Local\Microsoft\Windows\Temporary Internet Files\Content.IE5\569SXBJQ\MM900354410[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5490348"/>
            <a:ext cx="5905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CVillalobos\AppData\Local\Microsoft\Windows\Temporary Internet Files\Content.IE5\569SXBJQ\MM900354410[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5482907"/>
            <a:ext cx="5905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CVillalobos\AppData\Local\Microsoft\Windows\Temporary Internet Files\Content.IE5\569SXBJQ\MM900354410[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482906"/>
            <a:ext cx="5905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CVillalobos\AppData\Local\Microsoft\Windows\Temporary Internet Files\Content.IE5\569SXBJQ\MM900354410[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5490350"/>
            <a:ext cx="5905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CVillalobos\AppData\Local\Microsoft\Windows\Temporary Internet Files\Content.IE5\569SXBJQ\MM900354410[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41570" y="5490347"/>
            <a:ext cx="5905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CVillalobos\AppData\Local\Microsoft\Windows\Temporary Internet Files\Content.IE5\569SXBJQ\MM900354410[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26859" y="5490345"/>
            <a:ext cx="5905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Users\CVillalobos\AppData\Local\Microsoft\Windows\Temporary Internet Files\Content.IE5\569SXBJQ\MM900354410[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34450" y="5490350"/>
            <a:ext cx="5905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Users\CVillalobos\AppData\Local\Microsoft\Windows\Temporary Internet Files\Content.IE5\569SXBJQ\MM900354410[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43900" y="5482911"/>
            <a:ext cx="5905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Users\CVillalobos\AppData\Local\Microsoft\Windows\Temporary Internet Files\Content.IE5\569SXBJQ\MM900354410[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53350" y="5482911"/>
            <a:ext cx="5905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C:\Users\CVillalobos\AppData\Local\Microsoft\Windows\Temporary Internet Files\Content.IE5\569SXBJQ\MM900354410[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1385" y="5482910"/>
            <a:ext cx="5905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C:\Users\CVillalobos\AppData\Local\Microsoft\Windows\Temporary Internet Files\Content.IE5\569SXBJQ\MM900354410[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482908"/>
            <a:ext cx="5905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descr="C:\Users\CVillalobos\AppData\Local\Microsoft\Windows\Temporary Internet Files\Content.IE5\569SXBJQ\MM900354410[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8150" y="5495925"/>
            <a:ext cx="5905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C:\Users\CVillalobos\AppData\Local\Microsoft\Windows\Temporary Internet Files\Content.IE5\569SXBJQ\MM900354410[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5495925"/>
            <a:ext cx="590550"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15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91"/>
                                        </p:tgtEl>
                                        <p:attrNameLst>
                                          <p:attrName>style.visibility</p:attrName>
                                        </p:attrNameLst>
                                      </p:cBhvr>
                                      <p:to>
                                        <p:strVal val="visible"/>
                                      </p:to>
                                    </p:set>
                                    <p:anim calcmode="lin" valueType="num">
                                      <p:cBhvr additive="base">
                                        <p:cTn id="7" dur="500" fill="hold"/>
                                        <p:tgtEl>
                                          <p:spTgt spid="3091"/>
                                        </p:tgtEl>
                                        <p:attrNameLst>
                                          <p:attrName>ppt_x</p:attrName>
                                        </p:attrNameLst>
                                      </p:cBhvr>
                                      <p:tavLst>
                                        <p:tav tm="0">
                                          <p:val>
                                            <p:strVal val="#ppt_x"/>
                                          </p:val>
                                        </p:tav>
                                        <p:tav tm="100000">
                                          <p:val>
                                            <p:strVal val="#ppt_x"/>
                                          </p:val>
                                        </p:tav>
                                      </p:tavLst>
                                    </p:anim>
                                    <p:anim calcmode="lin" valueType="num">
                                      <p:cBhvr additive="base">
                                        <p:cTn id="8" dur="500" fill="hold"/>
                                        <p:tgtEl>
                                          <p:spTgt spid="309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90"/>
                                        </p:tgtEl>
                                        <p:attrNameLst>
                                          <p:attrName>style.visibility</p:attrName>
                                        </p:attrNameLst>
                                      </p:cBhvr>
                                      <p:to>
                                        <p:strVal val="visible"/>
                                      </p:to>
                                    </p:set>
                                    <p:anim calcmode="lin" valueType="num">
                                      <p:cBhvr additive="base">
                                        <p:cTn id="11" dur="500" fill="hold"/>
                                        <p:tgtEl>
                                          <p:spTgt spid="3090"/>
                                        </p:tgtEl>
                                        <p:attrNameLst>
                                          <p:attrName>ppt_x</p:attrName>
                                        </p:attrNameLst>
                                      </p:cBhvr>
                                      <p:tavLst>
                                        <p:tav tm="0">
                                          <p:val>
                                            <p:strVal val="#ppt_x"/>
                                          </p:val>
                                        </p:tav>
                                        <p:tav tm="100000">
                                          <p:val>
                                            <p:strVal val="#ppt_x"/>
                                          </p:val>
                                        </p:tav>
                                      </p:tavLst>
                                    </p:anim>
                                    <p:anim calcmode="lin" valueType="num">
                                      <p:cBhvr additive="base">
                                        <p:cTn id="12" dur="500" fill="hold"/>
                                        <p:tgtEl>
                                          <p:spTgt spid="309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89"/>
                                        </p:tgtEl>
                                        <p:attrNameLst>
                                          <p:attrName>style.visibility</p:attrName>
                                        </p:attrNameLst>
                                      </p:cBhvr>
                                      <p:to>
                                        <p:strVal val="visible"/>
                                      </p:to>
                                    </p:set>
                                    <p:anim calcmode="lin" valueType="num">
                                      <p:cBhvr additive="base">
                                        <p:cTn id="15" dur="500" fill="hold"/>
                                        <p:tgtEl>
                                          <p:spTgt spid="3089"/>
                                        </p:tgtEl>
                                        <p:attrNameLst>
                                          <p:attrName>ppt_x</p:attrName>
                                        </p:attrNameLst>
                                      </p:cBhvr>
                                      <p:tavLst>
                                        <p:tav tm="0">
                                          <p:val>
                                            <p:strVal val="#ppt_x"/>
                                          </p:val>
                                        </p:tav>
                                        <p:tav tm="100000">
                                          <p:val>
                                            <p:strVal val="#ppt_x"/>
                                          </p:val>
                                        </p:tav>
                                      </p:tavLst>
                                    </p:anim>
                                    <p:anim calcmode="lin" valueType="num">
                                      <p:cBhvr additive="base">
                                        <p:cTn id="16" dur="500" fill="hold"/>
                                        <p:tgtEl>
                                          <p:spTgt spid="308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88"/>
                                        </p:tgtEl>
                                        <p:attrNameLst>
                                          <p:attrName>style.visibility</p:attrName>
                                        </p:attrNameLst>
                                      </p:cBhvr>
                                      <p:to>
                                        <p:strVal val="visible"/>
                                      </p:to>
                                    </p:set>
                                    <p:anim calcmode="lin" valueType="num">
                                      <p:cBhvr additive="base">
                                        <p:cTn id="19" dur="500" fill="hold"/>
                                        <p:tgtEl>
                                          <p:spTgt spid="3088"/>
                                        </p:tgtEl>
                                        <p:attrNameLst>
                                          <p:attrName>ppt_x</p:attrName>
                                        </p:attrNameLst>
                                      </p:cBhvr>
                                      <p:tavLst>
                                        <p:tav tm="0">
                                          <p:val>
                                            <p:strVal val="#ppt_x"/>
                                          </p:val>
                                        </p:tav>
                                        <p:tav tm="100000">
                                          <p:val>
                                            <p:strVal val="#ppt_x"/>
                                          </p:val>
                                        </p:tav>
                                      </p:tavLst>
                                    </p:anim>
                                    <p:anim calcmode="lin" valueType="num">
                                      <p:cBhvr additive="base">
                                        <p:cTn id="20" dur="500" fill="hold"/>
                                        <p:tgtEl>
                                          <p:spTgt spid="308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87"/>
                                        </p:tgtEl>
                                        <p:attrNameLst>
                                          <p:attrName>style.visibility</p:attrName>
                                        </p:attrNameLst>
                                      </p:cBhvr>
                                      <p:to>
                                        <p:strVal val="visible"/>
                                      </p:to>
                                    </p:set>
                                    <p:anim calcmode="lin" valueType="num">
                                      <p:cBhvr additive="base">
                                        <p:cTn id="23" dur="500" fill="hold"/>
                                        <p:tgtEl>
                                          <p:spTgt spid="3087"/>
                                        </p:tgtEl>
                                        <p:attrNameLst>
                                          <p:attrName>ppt_x</p:attrName>
                                        </p:attrNameLst>
                                      </p:cBhvr>
                                      <p:tavLst>
                                        <p:tav tm="0">
                                          <p:val>
                                            <p:strVal val="#ppt_x"/>
                                          </p:val>
                                        </p:tav>
                                        <p:tav tm="100000">
                                          <p:val>
                                            <p:strVal val="#ppt_x"/>
                                          </p:val>
                                        </p:tav>
                                      </p:tavLst>
                                    </p:anim>
                                    <p:anim calcmode="lin" valueType="num">
                                      <p:cBhvr additive="base">
                                        <p:cTn id="24" dur="500" fill="hold"/>
                                        <p:tgtEl>
                                          <p:spTgt spid="308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86"/>
                                        </p:tgtEl>
                                        <p:attrNameLst>
                                          <p:attrName>style.visibility</p:attrName>
                                        </p:attrNameLst>
                                      </p:cBhvr>
                                      <p:to>
                                        <p:strVal val="visible"/>
                                      </p:to>
                                    </p:set>
                                    <p:anim calcmode="lin" valueType="num">
                                      <p:cBhvr additive="base">
                                        <p:cTn id="27" dur="500" fill="hold"/>
                                        <p:tgtEl>
                                          <p:spTgt spid="3086"/>
                                        </p:tgtEl>
                                        <p:attrNameLst>
                                          <p:attrName>ppt_x</p:attrName>
                                        </p:attrNameLst>
                                      </p:cBhvr>
                                      <p:tavLst>
                                        <p:tav tm="0">
                                          <p:val>
                                            <p:strVal val="#ppt_x"/>
                                          </p:val>
                                        </p:tav>
                                        <p:tav tm="100000">
                                          <p:val>
                                            <p:strVal val="#ppt_x"/>
                                          </p:val>
                                        </p:tav>
                                      </p:tavLst>
                                    </p:anim>
                                    <p:anim calcmode="lin" valueType="num">
                                      <p:cBhvr additive="base">
                                        <p:cTn id="28" dur="500" fill="hold"/>
                                        <p:tgtEl>
                                          <p:spTgt spid="308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085"/>
                                        </p:tgtEl>
                                        <p:attrNameLst>
                                          <p:attrName>style.visibility</p:attrName>
                                        </p:attrNameLst>
                                      </p:cBhvr>
                                      <p:to>
                                        <p:strVal val="visible"/>
                                      </p:to>
                                    </p:set>
                                    <p:anim calcmode="lin" valueType="num">
                                      <p:cBhvr additive="base">
                                        <p:cTn id="31" dur="500" fill="hold"/>
                                        <p:tgtEl>
                                          <p:spTgt spid="3085"/>
                                        </p:tgtEl>
                                        <p:attrNameLst>
                                          <p:attrName>ppt_x</p:attrName>
                                        </p:attrNameLst>
                                      </p:cBhvr>
                                      <p:tavLst>
                                        <p:tav tm="0">
                                          <p:val>
                                            <p:strVal val="#ppt_x"/>
                                          </p:val>
                                        </p:tav>
                                        <p:tav tm="100000">
                                          <p:val>
                                            <p:strVal val="#ppt_x"/>
                                          </p:val>
                                        </p:tav>
                                      </p:tavLst>
                                    </p:anim>
                                    <p:anim calcmode="lin" valueType="num">
                                      <p:cBhvr additive="base">
                                        <p:cTn id="32" dur="500" fill="hold"/>
                                        <p:tgtEl>
                                          <p:spTgt spid="308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84"/>
                                        </p:tgtEl>
                                        <p:attrNameLst>
                                          <p:attrName>style.visibility</p:attrName>
                                        </p:attrNameLst>
                                      </p:cBhvr>
                                      <p:to>
                                        <p:strVal val="visible"/>
                                      </p:to>
                                    </p:set>
                                    <p:anim calcmode="lin" valueType="num">
                                      <p:cBhvr additive="base">
                                        <p:cTn id="35" dur="500" fill="hold"/>
                                        <p:tgtEl>
                                          <p:spTgt spid="3084"/>
                                        </p:tgtEl>
                                        <p:attrNameLst>
                                          <p:attrName>ppt_x</p:attrName>
                                        </p:attrNameLst>
                                      </p:cBhvr>
                                      <p:tavLst>
                                        <p:tav tm="0">
                                          <p:val>
                                            <p:strVal val="#ppt_x"/>
                                          </p:val>
                                        </p:tav>
                                        <p:tav tm="100000">
                                          <p:val>
                                            <p:strVal val="#ppt_x"/>
                                          </p:val>
                                        </p:tav>
                                      </p:tavLst>
                                    </p:anim>
                                    <p:anim calcmode="lin" valueType="num">
                                      <p:cBhvr additive="base">
                                        <p:cTn id="36" dur="500" fill="hold"/>
                                        <p:tgtEl>
                                          <p:spTgt spid="308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77"/>
                                        </p:tgtEl>
                                        <p:attrNameLst>
                                          <p:attrName>style.visibility</p:attrName>
                                        </p:attrNameLst>
                                      </p:cBhvr>
                                      <p:to>
                                        <p:strVal val="visible"/>
                                      </p:to>
                                    </p:set>
                                    <p:anim calcmode="lin" valueType="num">
                                      <p:cBhvr additive="base">
                                        <p:cTn id="39" dur="500" fill="hold"/>
                                        <p:tgtEl>
                                          <p:spTgt spid="3077"/>
                                        </p:tgtEl>
                                        <p:attrNameLst>
                                          <p:attrName>ppt_x</p:attrName>
                                        </p:attrNameLst>
                                      </p:cBhvr>
                                      <p:tavLst>
                                        <p:tav tm="0">
                                          <p:val>
                                            <p:strVal val="#ppt_x"/>
                                          </p:val>
                                        </p:tav>
                                        <p:tav tm="100000">
                                          <p:val>
                                            <p:strVal val="#ppt_x"/>
                                          </p:val>
                                        </p:tav>
                                      </p:tavLst>
                                    </p:anim>
                                    <p:anim calcmode="lin" valueType="num">
                                      <p:cBhvr additive="base">
                                        <p:cTn id="40" dur="500" fill="hold"/>
                                        <p:tgtEl>
                                          <p:spTgt spid="307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079"/>
                                        </p:tgtEl>
                                        <p:attrNameLst>
                                          <p:attrName>style.visibility</p:attrName>
                                        </p:attrNameLst>
                                      </p:cBhvr>
                                      <p:to>
                                        <p:strVal val="visible"/>
                                      </p:to>
                                    </p:set>
                                    <p:anim calcmode="lin" valueType="num">
                                      <p:cBhvr additive="base">
                                        <p:cTn id="43" dur="500" fill="hold"/>
                                        <p:tgtEl>
                                          <p:spTgt spid="3079"/>
                                        </p:tgtEl>
                                        <p:attrNameLst>
                                          <p:attrName>ppt_x</p:attrName>
                                        </p:attrNameLst>
                                      </p:cBhvr>
                                      <p:tavLst>
                                        <p:tav tm="0">
                                          <p:val>
                                            <p:strVal val="#ppt_x"/>
                                          </p:val>
                                        </p:tav>
                                        <p:tav tm="100000">
                                          <p:val>
                                            <p:strVal val="#ppt_x"/>
                                          </p:val>
                                        </p:tav>
                                      </p:tavLst>
                                    </p:anim>
                                    <p:anim calcmode="lin" valueType="num">
                                      <p:cBhvr additive="base">
                                        <p:cTn id="44" dur="500" fill="hold"/>
                                        <p:tgtEl>
                                          <p:spTgt spid="307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078"/>
                                        </p:tgtEl>
                                        <p:attrNameLst>
                                          <p:attrName>style.visibility</p:attrName>
                                        </p:attrNameLst>
                                      </p:cBhvr>
                                      <p:to>
                                        <p:strVal val="visible"/>
                                      </p:to>
                                    </p:set>
                                    <p:anim calcmode="lin" valueType="num">
                                      <p:cBhvr additive="base">
                                        <p:cTn id="47" dur="500" fill="hold"/>
                                        <p:tgtEl>
                                          <p:spTgt spid="3078"/>
                                        </p:tgtEl>
                                        <p:attrNameLst>
                                          <p:attrName>ppt_x</p:attrName>
                                        </p:attrNameLst>
                                      </p:cBhvr>
                                      <p:tavLst>
                                        <p:tav tm="0">
                                          <p:val>
                                            <p:strVal val="#ppt_x"/>
                                          </p:val>
                                        </p:tav>
                                        <p:tav tm="100000">
                                          <p:val>
                                            <p:strVal val="#ppt_x"/>
                                          </p:val>
                                        </p:tav>
                                      </p:tavLst>
                                    </p:anim>
                                    <p:anim calcmode="lin" valueType="num">
                                      <p:cBhvr additive="base">
                                        <p:cTn id="48" dur="500" fill="hold"/>
                                        <p:tgtEl>
                                          <p:spTgt spid="307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080"/>
                                        </p:tgtEl>
                                        <p:attrNameLst>
                                          <p:attrName>style.visibility</p:attrName>
                                        </p:attrNameLst>
                                      </p:cBhvr>
                                      <p:to>
                                        <p:strVal val="visible"/>
                                      </p:to>
                                    </p:set>
                                    <p:anim calcmode="lin" valueType="num">
                                      <p:cBhvr additive="base">
                                        <p:cTn id="51" dur="500" fill="hold"/>
                                        <p:tgtEl>
                                          <p:spTgt spid="3080"/>
                                        </p:tgtEl>
                                        <p:attrNameLst>
                                          <p:attrName>ppt_x</p:attrName>
                                        </p:attrNameLst>
                                      </p:cBhvr>
                                      <p:tavLst>
                                        <p:tav tm="0">
                                          <p:val>
                                            <p:strVal val="#ppt_x"/>
                                          </p:val>
                                        </p:tav>
                                        <p:tav tm="100000">
                                          <p:val>
                                            <p:strVal val="#ppt_x"/>
                                          </p:val>
                                        </p:tav>
                                      </p:tavLst>
                                    </p:anim>
                                    <p:anim calcmode="lin" valueType="num">
                                      <p:cBhvr additive="base">
                                        <p:cTn id="52" dur="500" fill="hold"/>
                                        <p:tgtEl>
                                          <p:spTgt spid="308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081"/>
                                        </p:tgtEl>
                                        <p:attrNameLst>
                                          <p:attrName>style.visibility</p:attrName>
                                        </p:attrNameLst>
                                      </p:cBhvr>
                                      <p:to>
                                        <p:strVal val="visible"/>
                                      </p:to>
                                    </p:set>
                                    <p:anim calcmode="lin" valueType="num">
                                      <p:cBhvr additive="base">
                                        <p:cTn id="55" dur="500" fill="hold"/>
                                        <p:tgtEl>
                                          <p:spTgt spid="3081"/>
                                        </p:tgtEl>
                                        <p:attrNameLst>
                                          <p:attrName>ppt_x</p:attrName>
                                        </p:attrNameLst>
                                      </p:cBhvr>
                                      <p:tavLst>
                                        <p:tav tm="0">
                                          <p:val>
                                            <p:strVal val="#ppt_x"/>
                                          </p:val>
                                        </p:tav>
                                        <p:tav tm="100000">
                                          <p:val>
                                            <p:strVal val="#ppt_x"/>
                                          </p:val>
                                        </p:tav>
                                      </p:tavLst>
                                    </p:anim>
                                    <p:anim calcmode="lin" valueType="num">
                                      <p:cBhvr additive="base">
                                        <p:cTn id="56" dur="500" fill="hold"/>
                                        <p:tgtEl>
                                          <p:spTgt spid="308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082"/>
                                        </p:tgtEl>
                                        <p:attrNameLst>
                                          <p:attrName>style.visibility</p:attrName>
                                        </p:attrNameLst>
                                      </p:cBhvr>
                                      <p:to>
                                        <p:strVal val="visible"/>
                                      </p:to>
                                    </p:set>
                                    <p:anim calcmode="lin" valueType="num">
                                      <p:cBhvr additive="base">
                                        <p:cTn id="59" dur="500" fill="hold"/>
                                        <p:tgtEl>
                                          <p:spTgt spid="3082"/>
                                        </p:tgtEl>
                                        <p:attrNameLst>
                                          <p:attrName>ppt_x</p:attrName>
                                        </p:attrNameLst>
                                      </p:cBhvr>
                                      <p:tavLst>
                                        <p:tav tm="0">
                                          <p:val>
                                            <p:strVal val="#ppt_x"/>
                                          </p:val>
                                        </p:tav>
                                        <p:tav tm="100000">
                                          <p:val>
                                            <p:strVal val="#ppt_x"/>
                                          </p:val>
                                        </p:tav>
                                      </p:tavLst>
                                    </p:anim>
                                    <p:anim calcmode="lin" valueType="num">
                                      <p:cBhvr additive="base">
                                        <p:cTn id="60" dur="500" fill="hold"/>
                                        <p:tgtEl>
                                          <p:spTgt spid="308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083"/>
                                        </p:tgtEl>
                                        <p:attrNameLst>
                                          <p:attrName>style.visibility</p:attrName>
                                        </p:attrNameLst>
                                      </p:cBhvr>
                                      <p:to>
                                        <p:strVal val="visible"/>
                                      </p:to>
                                    </p:set>
                                    <p:anim calcmode="lin" valueType="num">
                                      <p:cBhvr additive="base">
                                        <p:cTn id="63" dur="500" fill="hold"/>
                                        <p:tgtEl>
                                          <p:spTgt spid="3083"/>
                                        </p:tgtEl>
                                        <p:attrNameLst>
                                          <p:attrName>ppt_x</p:attrName>
                                        </p:attrNameLst>
                                      </p:cBhvr>
                                      <p:tavLst>
                                        <p:tav tm="0">
                                          <p:val>
                                            <p:strVal val="#ppt_x"/>
                                          </p:val>
                                        </p:tav>
                                        <p:tav tm="100000">
                                          <p:val>
                                            <p:strVal val="#ppt_x"/>
                                          </p:val>
                                        </p:tav>
                                      </p:tavLst>
                                    </p:anim>
                                    <p:anim calcmode="lin" valueType="num">
                                      <p:cBhvr additive="base">
                                        <p:cTn id="64" dur="500" fill="hold"/>
                                        <p:tgtEl>
                                          <p:spTgt spid="308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092"/>
                                        </p:tgtEl>
                                        <p:attrNameLst>
                                          <p:attrName>style.visibility</p:attrName>
                                        </p:attrNameLst>
                                      </p:cBhvr>
                                      <p:to>
                                        <p:strVal val="visible"/>
                                      </p:to>
                                    </p:set>
                                    <p:anim calcmode="lin" valueType="num">
                                      <p:cBhvr additive="base">
                                        <p:cTn id="67" dur="500" fill="hold"/>
                                        <p:tgtEl>
                                          <p:spTgt spid="3092"/>
                                        </p:tgtEl>
                                        <p:attrNameLst>
                                          <p:attrName>ppt_x</p:attrName>
                                        </p:attrNameLst>
                                      </p:cBhvr>
                                      <p:tavLst>
                                        <p:tav tm="0">
                                          <p:val>
                                            <p:strVal val="#ppt_x"/>
                                          </p:val>
                                        </p:tav>
                                        <p:tav tm="100000">
                                          <p:val>
                                            <p:strVal val="#ppt_x"/>
                                          </p:val>
                                        </p:tav>
                                      </p:tavLst>
                                    </p:anim>
                                    <p:anim calcmode="lin" valueType="num">
                                      <p:cBhvr additive="base">
                                        <p:cTn id="68" dur="500" fill="hold"/>
                                        <p:tgtEl>
                                          <p:spTgt spid="30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i="1" dirty="0" smtClean="0"/>
              <a:t>Expansion of the Rural Community Health Gateway </a:t>
            </a:r>
            <a:endParaRPr lang="en-US"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82241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4204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304800" y="228600"/>
            <a:ext cx="8458200" cy="990600"/>
          </a:xfrm>
        </p:spPr>
        <p:txBody>
          <a:bodyPr anchor="t"/>
          <a:lstStyle/>
          <a:p>
            <a:pPr algn="ctr"/>
            <a:r>
              <a:rPr lang="en-US" altLang="en-US" sz="2800" i="1" smtClean="0"/>
              <a:t>How Will You Sustain Your Program?</a:t>
            </a:r>
          </a:p>
        </p:txBody>
      </p:sp>
      <p:sp>
        <p:nvSpPr>
          <p:cNvPr id="9" name="Content Placeholder 2"/>
          <p:cNvSpPr>
            <a:spLocks noGrp="1"/>
          </p:cNvSpPr>
          <p:nvPr>
            <p:ph sz="quarter" idx="1"/>
          </p:nvPr>
        </p:nvSpPr>
        <p:spPr>
          <a:xfrm>
            <a:off x="609600" y="1589088"/>
            <a:ext cx="3886200" cy="4811712"/>
          </a:xfrm>
        </p:spPr>
        <p:txBody>
          <a:bodyPr>
            <a:noAutofit/>
          </a:bodyPr>
          <a:lstStyle/>
          <a:p>
            <a:pPr marL="320040" indent="-320040" fontAlgn="auto">
              <a:spcAft>
                <a:spcPts val="0"/>
              </a:spcAft>
              <a:buFont typeface="Wingdings"/>
              <a:buChar char=""/>
              <a:defRPr/>
            </a:pPr>
            <a:r>
              <a:rPr lang="en-US" sz="2400" dirty="0" smtClean="0"/>
              <a:t>Sustainability Primer </a:t>
            </a:r>
          </a:p>
          <a:p>
            <a:pPr marL="640080" lvl="1" indent="-274320" fontAlgn="auto">
              <a:spcAft>
                <a:spcPts val="0"/>
              </a:spcAft>
              <a:buFont typeface="Wingdings 2"/>
              <a:buChar char=""/>
              <a:defRPr/>
            </a:pPr>
            <a:r>
              <a:rPr lang="en-US" sz="2400" dirty="0" smtClean="0"/>
              <a:t>contains information and opportunities for reflection and discussion appropriate for consideration at the initial stage of program implementation. </a:t>
            </a:r>
          </a:p>
          <a:p>
            <a:pPr marL="640080" lvl="1" indent="-274320" fontAlgn="auto">
              <a:spcAft>
                <a:spcPts val="0"/>
              </a:spcAft>
              <a:buFont typeface="Wingdings 2"/>
              <a:buNone/>
              <a:defRPr/>
            </a:pPr>
            <a:endParaRPr lang="en-US" sz="2400" dirty="0" smtClean="0"/>
          </a:p>
          <a:p>
            <a:pPr marL="640080" lvl="1" indent="-274320" fontAlgn="auto">
              <a:spcAft>
                <a:spcPts val="0"/>
              </a:spcAft>
              <a:buFont typeface="Wingdings 2"/>
              <a:buChar char=""/>
              <a:defRPr/>
            </a:pPr>
            <a:r>
              <a:rPr lang="en-US" sz="2400" dirty="0">
                <a:hlinkClick r:id="rId3"/>
              </a:rPr>
              <a:t>http://www.raconline.org/sustainability</a:t>
            </a:r>
            <a:r>
              <a:rPr lang="en-US" sz="2400" dirty="0" smtClean="0">
                <a:hlinkClick r:id="rId3"/>
              </a:rPr>
              <a:t>/</a:t>
            </a:r>
            <a:endParaRPr lang="en-US" sz="2400" dirty="0" smtClean="0"/>
          </a:p>
          <a:p>
            <a:pPr marL="365760" lvl="1" indent="0" fontAlgn="auto">
              <a:spcAft>
                <a:spcPts val="0"/>
              </a:spcAft>
              <a:buFont typeface="Wingdings 2"/>
              <a:buNone/>
              <a:defRPr/>
            </a:pPr>
            <a:endParaRPr lang="en-US" sz="2400" dirty="0" smtClean="0"/>
          </a:p>
        </p:txBody>
      </p:sp>
      <p:pic>
        <p:nvPicPr>
          <p:cNvPr id="25603" name="Picture 12" descr="http://www.raconline.org/images/spacer.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0" y="0"/>
            <a:ext cx="72199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0" descr="http://www.raconline.org/images/spacer.gif"/>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0" y="0"/>
            <a:ext cx="952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8" descr="http://www.raconline.org/images/spacer.gif"/>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0" y="0"/>
            <a:ext cx="16764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7" descr="http://www.raconline.org/images/spacer.gif"/>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0" y="0"/>
            <a:ext cx="167640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6" descr="http://www.raconline.org/images/spacer.gif"/>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0" y="0"/>
            <a:ext cx="55435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5" descr="http://www.raconline.org/images/spacer.gif"/>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0" y="0"/>
            <a:ext cx="167640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4" descr="http://www.raconline.org/images/spacer.gif"/>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0" y="0"/>
            <a:ext cx="55435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3" descr="skip footer navigation"/>
          <p:cNvPicPr>
            <a:picLocks noChangeAspect="1" noChangeArrowheads="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0" y="0"/>
            <a:ext cx="532447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2" descr="http://www.raconline.org/images/spacer.gif"/>
          <p:cNvPicPr>
            <a:picLocks noChangeAspect="1" noChangeArrowheads="1"/>
          </p:cNvPicPr>
          <p:nvPr/>
        </p:nvPicPr>
        <p:blipFill>
          <a:blip r:embed="rId16" r:link="rId17">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 descr="http://www.raconline.org/images/spacer.gif"/>
          <p:cNvPicPr>
            <a:picLocks noChangeAspect="1" noChangeArrowheads="1"/>
          </p:cNvPicPr>
          <p:nvPr/>
        </p:nvPicPr>
        <p:blipFill>
          <a:blip r:embed="rId16" r:link="rId17">
            <a:extLst>
              <a:ext uri="{28A0092B-C50C-407E-A947-70E740481C1C}">
                <a14:useLocalDpi xmlns:a14="http://schemas.microsoft.com/office/drawing/2010/main" val="0"/>
              </a:ext>
            </a:extLst>
          </a:blip>
          <a:srcRect/>
          <a:stretch>
            <a:fillRect/>
          </a:stretch>
        </p:blipFill>
        <p:spPr bwMode="auto">
          <a:xfrm>
            <a:off x="0" y="0"/>
            <a:ext cx="952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Rectangle 14"/>
          <p:cNvSpPr>
            <a:spLocks noChangeArrowheads="1"/>
          </p:cNvSpPr>
          <p:nvPr/>
        </p:nvSpPr>
        <p:spPr bwMode="auto">
          <a:xfrm>
            <a:off x="381000" y="381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w Cen MT" pitchFamily="34" charset="0"/>
                <a:cs typeface="Arial" pitchFamily="34" charset="0"/>
              </a:defRPr>
            </a:lvl1pPr>
            <a:lvl2pPr marL="742950" indent="-285750">
              <a:defRPr>
                <a:solidFill>
                  <a:schemeClr val="tx1"/>
                </a:solidFill>
                <a:latin typeface="Tw Cen MT" pitchFamily="34" charset="0"/>
                <a:cs typeface="Arial" pitchFamily="34" charset="0"/>
              </a:defRPr>
            </a:lvl2pPr>
            <a:lvl3pPr marL="1143000" indent="-228600">
              <a:defRPr>
                <a:solidFill>
                  <a:schemeClr val="tx1"/>
                </a:solidFill>
                <a:latin typeface="Tw Cen MT" pitchFamily="34" charset="0"/>
                <a:cs typeface="Arial" pitchFamily="34" charset="0"/>
              </a:defRPr>
            </a:lvl3pPr>
            <a:lvl4pPr marL="1600200" indent="-228600">
              <a:defRPr>
                <a:solidFill>
                  <a:schemeClr val="tx1"/>
                </a:solidFill>
                <a:latin typeface="Tw Cen MT" pitchFamily="34" charset="0"/>
                <a:cs typeface="Arial" pitchFamily="34" charset="0"/>
              </a:defRPr>
            </a:lvl4pPr>
            <a:lvl5pPr marL="2057400" indent="-228600">
              <a:defRPr>
                <a:solidFill>
                  <a:schemeClr val="tx1"/>
                </a:solidFill>
                <a:latin typeface="Tw Cen MT" pitchFamily="34" charset="0"/>
                <a:cs typeface="Arial" pitchFamily="34" charset="0"/>
              </a:defRPr>
            </a:lvl5pPr>
            <a:lvl6pPr marL="2514600" indent="-228600" fontAlgn="base">
              <a:spcBef>
                <a:spcPct val="0"/>
              </a:spcBef>
              <a:spcAft>
                <a:spcPct val="0"/>
              </a:spcAft>
              <a:defRPr>
                <a:solidFill>
                  <a:schemeClr val="tx1"/>
                </a:solidFill>
                <a:latin typeface="Tw Cen MT" pitchFamily="34" charset="0"/>
                <a:cs typeface="Arial" pitchFamily="34" charset="0"/>
              </a:defRPr>
            </a:lvl6pPr>
            <a:lvl7pPr marL="2971800" indent="-228600" fontAlgn="base">
              <a:spcBef>
                <a:spcPct val="0"/>
              </a:spcBef>
              <a:spcAft>
                <a:spcPct val="0"/>
              </a:spcAft>
              <a:defRPr>
                <a:solidFill>
                  <a:schemeClr val="tx1"/>
                </a:solidFill>
                <a:latin typeface="Tw Cen MT" pitchFamily="34" charset="0"/>
                <a:cs typeface="Arial" pitchFamily="34" charset="0"/>
              </a:defRPr>
            </a:lvl7pPr>
            <a:lvl8pPr marL="3429000" indent="-228600" fontAlgn="base">
              <a:spcBef>
                <a:spcPct val="0"/>
              </a:spcBef>
              <a:spcAft>
                <a:spcPct val="0"/>
              </a:spcAft>
              <a:defRPr>
                <a:solidFill>
                  <a:schemeClr val="tx1"/>
                </a:solidFill>
                <a:latin typeface="Tw Cen MT" pitchFamily="34" charset="0"/>
                <a:cs typeface="Arial" pitchFamily="34" charset="0"/>
              </a:defRPr>
            </a:lvl8pPr>
            <a:lvl9pPr marL="3886200" indent="-228600" fontAlgn="base">
              <a:spcBef>
                <a:spcPct val="0"/>
              </a:spcBef>
              <a:spcAft>
                <a:spcPct val="0"/>
              </a:spcAft>
              <a:defRPr>
                <a:solidFill>
                  <a:schemeClr val="tx1"/>
                </a:solidFill>
                <a:latin typeface="Tw Cen MT" pitchFamily="34" charset="0"/>
                <a:cs typeface="Arial" pitchFamily="34" charset="0"/>
              </a:defRPr>
            </a:lvl9pPr>
          </a:lstStyle>
          <a:p>
            <a:endParaRPr lang="en-US" altLang="en-US"/>
          </a:p>
        </p:txBody>
      </p:sp>
      <p:sp>
        <p:nvSpPr>
          <p:cNvPr id="25614" name="Rectangle 15"/>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w Cen MT" pitchFamily="34" charset="0"/>
                <a:cs typeface="Arial" pitchFamily="34" charset="0"/>
              </a:defRPr>
            </a:lvl1pPr>
            <a:lvl2pPr marL="742950" indent="-285750">
              <a:defRPr>
                <a:solidFill>
                  <a:schemeClr val="tx1"/>
                </a:solidFill>
                <a:latin typeface="Tw Cen MT" pitchFamily="34" charset="0"/>
                <a:cs typeface="Arial" pitchFamily="34" charset="0"/>
              </a:defRPr>
            </a:lvl2pPr>
            <a:lvl3pPr marL="1143000" indent="-228600">
              <a:defRPr>
                <a:solidFill>
                  <a:schemeClr val="tx1"/>
                </a:solidFill>
                <a:latin typeface="Tw Cen MT" pitchFamily="34" charset="0"/>
                <a:cs typeface="Arial" pitchFamily="34" charset="0"/>
              </a:defRPr>
            </a:lvl3pPr>
            <a:lvl4pPr marL="1600200" indent="-228600">
              <a:defRPr>
                <a:solidFill>
                  <a:schemeClr val="tx1"/>
                </a:solidFill>
                <a:latin typeface="Tw Cen MT" pitchFamily="34" charset="0"/>
                <a:cs typeface="Arial" pitchFamily="34" charset="0"/>
              </a:defRPr>
            </a:lvl4pPr>
            <a:lvl5pPr marL="2057400" indent="-228600">
              <a:defRPr>
                <a:solidFill>
                  <a:schemeClr val="tx1"/>
                </a:solidFill>
                <a:latin typeface="Tw Cen MT" pitchFamily="34" charset="0"/>
                <a:cs typeface="Arial" pitchFamily="34" charset="0"/>
              </a:defRPr>
            </a:lvl5pPr>
            <a:lvl6pPr marL="2514600" indent="-228600" fontAlgn="base">
              <a:spcBef>
                <a:spcPct val="0"/>
              </a:spcBef>
              <a:spcAft>
                <a:spcPct val="0"/>
              </a:spcAft>
              <a:defRPr>
                <a:solidFill>
                  <a:schemeClr val="tx1"/>
                </a:solidFill>
                <a:latin typeface="Tw Cen MT" pitchFamily="34" charset="0"/>
                <a:cs typeface="Arial" pitchFamily="34" charset="0"/>
              </a:defRPr>
            </a:lvl6pPr>
            <a:lvl7pPr marL="2971800" indent="-228600" fontAlgn="base">
              <a:spcBef>
                <a:spcPct val="0"/>
              </a:spcBef>
              <a:spcAft>
                <a:spcPct val="0"/>
              </a:spcAft>
              <a:defRPr>
                <a:solidFill>
                  <a:schemeClr val="tx1"/>
                </a:solidFill>
                <a:latin typeface="Tw Cen MT" pitchFamily="34" charset="0"/>
                <a:cs typeface="Arial" pitchFamily="34" charset="0"/>
              </a:defRPr>
            </a:lvl7pPr>
            <a:lvl8pPr marL="3429000" indent="-228600" fontAlgn="base">
              <a:spcBef>
                <a:spcPct val="0"/>
              </a:spcBef>
              <a:spcAft>
                <a:spcPct val="0"/>
              </a:spcAft>
              <a:defRPr>
                <a:solidFill>
                  <a:schemeClr val="tx1"/>
                </a:solidFill>
                <a:latin typeface="Tw Cen MT" pitchFamily="34" charset="0"/>
                <a:cs typeface="Arial" pitchFamily="34" charset="0"/>
              </a:defRPr>
            </a:lvl8pPr>
            <a:lvl9pPr marL="3886200" indent="-228600" fontAlgn="base">
              <a:spcBef>
                <a:spcPct val="0"/>
              </a:spcBef>
              <a:spcAft>
                <a:spcPct val="0"/>
              </a:spcAft>
              <a:defRPr>
                <a:solidFill>
                  <a:schemeClr val="tx1"/>
                </a:solidFill>
                <a:latin typeface="Tw Cen MT" pitchFamily="34" charset="0"/>
                <a:cs typeface="Arial" pitchFamily="34" charset="0"/>
              </a:defRPr>
            </a:lvl9pPr>
          </a:lstStyle>
          <a:p>
            <a:endParaRPr lang="en-US" altLang="en-US">
              <a:latin typeface="Arial" pitchFamily="34" charset="0"/>
            </a:endParaRPr>
          </a:p>
        </p:txBody>
      </p:sp>
      <p:pic>
        <p:nvPicPr>
          <p:cNvPr id="25615" name="Picture 2"/>
          <p:cNvPicPr>
            <a:picLocks noGrp="1" noChangeAspect="1" noChangeArrowheads="1"/>
          </p:cNvPicPr>
          <p:nvPr>
            <p:ph sz="quarter" idx="2"/>
          </p:nvPr>
        </p:nvPicPr>
        <p:blipFill>
          <a:blip r:embed="rId18">
            <a:extLst>
              <a:ext uri="{28A0092B-C50C-407E-A947-70E740481C1C}">
                <a14:useLocalDpi xmlns:a14="http://schemas.microsoft.com/office/drawing/2010/main" val="0"/>
              </a:ext>
            </a:extLst>
          </a:blip>
          <a:srcRect/>
          <a:stretch>
            <a:fillRect/>
          </a:stretch>
        </p:blipFill>
        <p:spPr>
          <a:xfrm>
            <a:off x="4845050" y="1676400"/>
            <a:ext cx="4070350" cy="4724400"/>
          </a:xfrm>
        </p:spPr>
      </p:pic>
    </p:spTree>
    <p:extLst>
      <p:ext uri="{BB962C8B-B14F-4D97-AF65-F5344CB8AC3E}">
        <p14:creationId xmlns:p14="http://schemas.microsoft.com/office/powerpoint/2010/main" val="465509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331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46</TotalTime>
  <Words>1776</Words>
  <Application>Microsoft Office PowerPoint</Application>
  <PresentationFormat>On-screen Show (4:3)</PresentationFormat>
  <Paragraphs>177</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CBD Programs and Priorities</vt:lpstr>
      <vt:lpstr>Community Health</vt:lpstr>
      <vt:lpstr>Key Highlights of 2014</vt:lpstr>
      <vt:lpstr>Community Health</vt:lpstr>
      <vt:lpstr>Economic Impact</vt:lpstr>
      <vt:lpstr>Expansion of the Rural Community Health Gateway </vt:lpstr>
      <vt:lpstr>How Will You Sustain Your Program?</vt:lpstr>
      <vt:lpstr>PowerPoint Presentation</vt:lpstr>
      <vt:lpstr>State Office of Rural Health Role  </vt:lpstr>
      <vt:lpstr>Looking Ahead to 2015…</vt:lpstr>
      <vt:lpstr>Questions and/or Comments?</vt:lpstr>
      <vt:lpstr>PowerPoint Presentation</vt:lpstr>
    </vt:vector>
  </TitlesOfParts>
  <Company>HRSA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3</cp:revision>
  <dcterms:created xsi:type="dcterms:W3CDTF">2014-09-10T20:36:09Z</dcterms:created>
  <dcterms:modified xsi:type="dcterms:W3CDTF">2014-09-11T13:04:32Z</dcterms:modified>
</cp:coreProperties>
</file>