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56" r:id="rId2"/>
    <p:sldId id="257" r:id="rId3"/>
    <p:sldId id="270" r:id="rId4"/>
    <p:sldId id="271" r:id="rId5"/>
    <p:sldId id="272" r:id="rId6"/>
    <p:sldId id="273" r:id="rId7"/>
    <p:sldId id="275" r:id="rId8"/>
    <p:sldId id="276" r:id="rId9"/>
    <p:sldId id="277" r:id="rId10"/>
    <p:sldId id="259" r:id="rId11"/>
    <p:sldId id="302" r:id="rId12"/>
    <p:sldId id="308" r:id="rId13"/>
    <p:sldId id="303" r:id="rId14"/>
    <p:sldId id="304" r:id="rId15"/>
    <p:sldId id="317" r:id="rId16"/>
    <p:sldId id="319" r:id="rId17"/>
    <p:sldId id="278" r:id="rId18"/>
    <p:sldId id="283" r:id="rId19"/>
    <p:sldId id="294" r:id="rId20"/>
    <p:sldId id="282" r:id="rId21"/>
    <p:sldId id="262" r:id="rId22"/>
    <p:sldId id="263" r:id="rId23"/>
    <p:sldId id="298" r:id="rId24"/>
    <p:sldId id="265" r:id="rId25"/>
    <p:sldId id="299" r:id="rId26"/>
    <p:sldId id="261" r:id="rId27"/>
    <p:sldId id="321" r:id="rId28"/>
    <p:sldId id="268" r:id="rId29"/>
    <p:sldId id="316" r:id="rId30"/>
    <p:sldId id="305" r:id="rId31"/>
    <p:sldId id="287" r:id="rId32"/>
    <p:sldId id="290" r:id="rId33"/>
    <p:sldId id="324" r:id="rId34"/>
    <p:sldId id="325" r:id="rId35"/>
    <p:sldId id="328" r:id="rId36"/>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CopprplGoth Bd BT" pitchFamily="34" charset="0"/>
        <a:ea typeface="+mn-ea"/>
        <a:cs typeface="+mn-cs"/>
      </a:defRPr>
    </a:lvl1pPr>
    <a:lvl2pPr marL="457200" algn="l" rtl="0" fontAlgn="base">
      <a:spcBef>
        <a:spcPct val="0"/>
      </a:spcBef>
      <a:spcAft>
        <a:spcPct val="0"/>
      </a:spcAft>
      <a:defRPr kern="1200">
        <a:solidFill>
          <a:schemeClr val="tx1"/>
        </a:solidFill>
        <a:latin typeface="CopprplGoth Bd BT" pitchFamily="34" charset="0"/>
        <a:ea typeface="+mn-ea"/>
        <a:cs typeface="+mn-cs"/>
      </a:defRPr>
    </a:lvl2pPr>
    <a:lvl3pPr marL="914400" algn="l" rtl="0" fontAlgn="base">
      <a:spcBef>
        <a:spcPct val="0"/>
      </a:spcBef>
      <a:spcAft>
        <a:spcPct val="0"/>
      </a:spcAft>
      <a:defRPr kern="1200">
        <a:solidFill>
          <a:schemeClr val="tx1"/>
        </a:solidFill>
        <a:latin typeface="CopprplGoth Bd BT" pitchFamily="34" charset="0"/>
        <a:ea typeface="+mn-ea"/>
        <a:cs typeface="+mn-cs"/>
      </a:defRPr>
    </a:lvl3pPr>
    <a:lvl4pPr marL="1371600" algn="l" rtl="0" fontAlgn="base">
      <a:spcBef>
        <a:spcPct val="0"/>
      </a:spcBef>
      <a:spcAft>
        <a:spcPct val="0"/>
      </a:spcAft>
      <a:defRPr kern="1200">
        <a:solidFill>
          <a:schemeClr val="tx1"/>
        </a:solidFill>
        <a:latin typeface="CopprplGoth Bd BT" pitchFamily="34" charset="0"/>
        <a:ea typeface="+mn-ea"/>
        <a:cs typeface="+mn-cs"/>
      </a:defRPr>
    </a:lvl4pPr>
    <a:lvl5pPr marL="1828800" algn="l" rtl="0" fontAlgn="base">
      <a:spcBef>
        <a:spcPct val="0"/>
      </a:spcBef>
      <a:spcAft>
        <a:spcPct val="0"/>
      </a:spcAft>
      <a:defRPr kern="1200">
        <a:solidFill>
          <a:schemeClr val="tx1"/>
        </a:solidFill>
        <a:latin typeface="CopprplGoth Bd BT" pitchFamily="34" charset="0"/>
        <a:ea typeface="+mn-ea"/>
        <a:cs typeface="+mn-cs"/>
      </a:defRPr>
    </a:lvl5pPr>
    <a:lvl6pPr marL="2286000" algn="l" defTabSz="914400" rtl="0" eaLnBrk="1" latinLnBrk="0" hangingPunct="1">
      <a:defRPr kern="1200">
        <a:solidFill>
          <a:schemeClr val="tx1"/>
        </a:solidFill>
        <a:latin typeface="CopprplGoth Bd BT" pitchFamily="34" charset="0"/>
        <a:ea typeface="+mn-ea"/>
        <a:cs typeface="+mn-cs"/>
      </a:defRPr>
    </a:lvl6pPr>
    <a:lvl7pPr marL="2743200" algn="l" defTabSz="914400" rtl="0" eaLnBrk="1" latinLnBrk="0" hangingPunct="1">
      <a:defRPr kern="1200">
        <a:solidFill>
          <a:schemeClr val="tx1"/>
        </a:solidFill>
        <a:latin typeface="CopprplGoth Bd BT" pitchFamily="34" charset="0"/>
        <a:ea typeface="+mn-ea"/>
        <a:cs typeface="+mn-cs"/>
      </a:defRPr>
    </a:lvl7pPr>
    <a:lvl8pPr marL="3200400" algn="l" defTabSz="914400" rtl="0" eaLnBrk="1" latinLnBrk="0" hangingPunct="1">
      <a:defRPr kern="1200">
        <a:solidFill>
          <a:schemeClr val="tx1"/>
        </a:solidFill>
        <a:latin typeface="CopprplGoth Bd BT" pitchFamily="34" charset="0"/>
        <a:ea typeface="+mn-ea"/>
        <a:cs typeface="+mn-cs"/>
      </a:defRPr>
    </a:lvl8pPr>
    <a:lvl9pPr marL="3657600" algn="l" defTabSz="914400" rtl="0" eaLnBrk="1" latinLnBrk="0" hangingPunct="1">
      <a:defRPr kern="1200">
        <a:solidFill>
          <a:schemeClr val="tx1"/>
        </a:solidFill>
        <a:latin typeface="CopprplGoth Bd BT" pitchFamily="34" charset="0"/>
        <a:ea typeface="+mn-ea"/>
        <a:cs typeface="+mn-cs"/>
      </a:defRPr>
    </a:lvl9pPr>
  </p:defaultTextStyle>
  <p:extLst>
    <p:ext uri="{521415D9-36F7-43E2-AB2F-B90AF26B5E84}">
      <p14:sectionLst xmlns:p14="http://schemas.microsoft.com/office/powerpoint/2010/main">
        <p14:section name="Default Section" id="{3CEDC8FC-B168-4A11-8E8C-786922AA9EC6}">
          <p14:sldIdLst>
            <p14:sldId id="256"/>
            <p14:sldId id="257"/>
            <p14:sldId id="270"/>
            <p14:sldId id="271"/>
            <p14:sldId id="272"/>
            <p14:sldId id="273"/>
            <p14:sldId id="275"/>
            <p14:sldId id="276"/>
            <p14:sldId id="277"/>
            <p14:sldId id="259"/>
            <p14:sldId id="302"/>
            <p14:sldId id="308"/>
            <p14:sldId id="303"/>
            <p14:sldId id="304"/>
            <p14:sldId id="317"/>
            <p14:sldId id="319"/>
            <p14:sldId id="278"/>
            <p14:sldId id="283"/>
            <p14:sldId id="294"/>
            <p14:sldId id="282"/>
            <p14:sldId id="262"/>
            <p14:sldId id="263"/>
            <p14:sldId id="298"/>
            <p14:sldId id="265"/>
            <p14:sldId id="299"/>
            <p14:sldId id="261"/>
            <p14:sldId id="321"/>
            <p14:sldId id="268"/>
            <p14:sldId id="316"/>
            <p14:sldId id="305"/>
            <p14:sldId id="287"/>
            <p14:sldId id="290"/>
            <p14:sldId id="324"/>
          </p14:sldIdLst>
        </p14:section>
        <p14:section name="Untitled Section" id="{5BE9C39B-4ABA-472F-81CA-1DD6DAD37C19}">
          <p14:sldIdLst>
            <p14:sldId id="325"/>
            <p14:sldId id="32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7590"/>
    <a:srgbClr val="0565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22"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dirty="0"/>
          </a:p>
        </p:txBody>
      </p:sp>
      <p:sp>
        <p:nvSpPr>
          <p:cNvPr id="92163"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dirty="0"/>
          </a:p>
        </p:txBody>
      </p:sp>
      <p:sp>
        <p:nvSpPr>
          <p:cNvPr id="92164"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dirty="0"/>
          </a:p>
        </p:txBody>
      </p:sp>
      <p:sp>
        <p:nvSpPr>
          <p:cNvPr id="92165"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8B0CCEF-C2C7-4DF9-9F7B-B378253C2544}" type="slidenum">
              <a:rPr lang="en-US"/>
              <a:pPr>
                <a:defRPr/>
              </a:pPr>
              <a:t>‹#›</a:t>
            </a:fld>
            <a:endParaRPr lang="en-US" dirty="0"/>
          </a:p>
        </p:txBody>
      </p:sp>
    </p:spTree>
    <p:extLst>
      <p:ext uri="{BB962C8B-B14F-4D97-AF65-F5344CB8AC3E}">
        <p14:creationId xmlns:p14="http://schemas.microsoft.com/office/powerpoint/2010/main" val="3862391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pPr>
              <a:defRPr/>
            </a:pPr>
            <a:fld id="{D5C5F5DE-7860-4B9A-BD75-5A310A3D7495}" type="datetimeFigureOut">
              <a:rPr lang="en-US"/>
              <a:pPr>
                <a:defRPr/>
              </a:pPr>
              <a:t>2/13/2014</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pPr>
              <a:defRPr/>
            </a:pPr>
            <a:fld id="{22D22EA8-3DA6-4CB4-AA82-910877BCC5C1}" type="slidenum">
              <a:rPr lang="en-US"/>
              <a:pPr>
                <a:defRPr/>
              </a:pPr>
              <a:t>‹#›</a:t>
            </a:fld>
            <a:endParaRPr lang="en-US" dirty="0"/>
          </a:p>
        </p:txBody>
      </p:sp>
    </p:spTree>
    <p:extLst>
      <p:ext uri="{BB962C8B-B14F-4D97-AF65-F5344CB8AC3E}">
        <p14:creationId xmlns:p14="http://schemas.microsoft.com/office/powerpoint/2010/main" val="38209299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Reg</a:t>
            </a:r>
            <a:r>
              <a:rPr lang="en-US" baseline="0" dirty="0" smtClean="0"/>
              <a:t> &amp; manag PIN, approv &amp; monitoring draw down funds &amp; rev &amp; appr the PMS port of the FFR</a:t>
            </a:r>
            <a:endParaRPr lang="en-US" dirty="0"/>
          </a:p>
        </p:txBody>
      </p:sp>
      <p:sp>
        <p:nvSpPr>
          <p:cNvPr id="4" name="Slide Number Placeholder 3"/>
          <p:cNvSpPr>
            <a:spLocks noGrp="1"/>
          </p:cNvSpPr>
          <p:nvPr>
            <p:ph type="sldNum" sz="quarter" idx="10"/>
          </p:nvPr>
        </p:nvSpPr>
        <p:spPr/>
        <p:txBody>
          <a:bodyPr/>
          <a:lstStyle/>
          <a:p>
            <a:pPr>
              <a:defRPr/>
            </a:pPr>
            <a:fld id="{22D22EA8-3DA6-4CB4-AA82-910877BCC5C1}" type="slidenum">
              <a:rPr lang="en-US" smtClean="0"/>
              <a:pPr>
                <a:defRPr/>
              </a:pPr>
              <a:t>8</a:t>
            </a:fld>
            <a:endParaRPr lang="en-US" dirty="0"/>
          </a:p>
        </p:txBody>
      </p:sp>
    </p:spTree>
    <p:extLst>
      <p:ext uri="{BB962C8B-B14F-4D97-AF65-F5344CB8AC3E}">
        <p14:creationId xmlns:p14="http://schemas.microsoft.com/office/powerpoint/2010/main" val="23556803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a:t>
            </a:r>
            <a:r>
              <a:rPr lang="en-US" baseline="0" dirty="0" smtClean="0"/>
              <a:t> a carryover has previously been authorized through expanded authority, and now the excess of the 25% cap is being requested, please provide the budget and justification for the combined amount of both carryovers, so the full amount will be reflected on the revised NoA.</a:t>
            </a:r>
            <a:endParaRPr lang="en-US" dirty="0"/>
          </a:p>
        </p:txBody>
      </p:sp>
      <p:sp>
        <p:nvSpPr>
          <p:cNvPr id="4" name="Slide Number Placeholder 3"/>
          <p:cNvSpPr>
            <a:spLocks noGrp="1"/>
          </p:cNvSpPr>
          <p:nvPr>
            <p:ph type="sldNum" sz="quarter" idx="10"/>
          </p:nvPr>
        </p:nvSpPr>
        <p:spPr/>
        <p:txBody>
          <a:bodyPr/>
          <a:lstStyle/>
          <a:p>
            <a:pPr>
              <a:defRPr/>
            </a:pPr>
            <a:fld id="{22D22EA8-3DA6-4CB4-AA82-910877BCC5C1}" type="slidenum">
              <a:rPr lang="en-US" smtClean="0"/>
              <a:pPr>
                <a:defRPr/>
              </a:pPr>
              <a:t>25</a:t>
            </a:fld>
            <a:endParaRPr lang="en-US" dirty="0"/>
          </a:p>
        </p:txBody>
      </p:sp>
    </p:spTree>
    <p:extLst>
      <p:ext uri="{BB962C8B-B14F-4D97-AF65-F5344CB8AC3E}">
        <p14:creationId xmlns:p14="http://schemas.microsoft.com/office/powerpoint/2010/main" val="25730816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2D22EA8-3DA6-4CB4-AA82-910877BCC5C1}" type="slidenum">
              <a:rPr lang="en-US" smtClean="0"/>
              <a:pPr>
                <a:defRPr/>
              </a:pPr>
              <a:t>34</a:t>
            </a:fld>
            <a:endParaRPr lang="en-US" dirty="0"/>
          </a:p>
        </p:txBody>
      </p:sp>
    </p:spTree>
    <p:extLst>
      <p:ext uri="{BB962C8B-B14F-4D97-AF65-F5344CB8AC3E}">
        <p14:creationId xmlns:p14="http://schemas.microsoft.com/office/powerpoint/2010/main" val="23860724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From applic, how</a:t>
            </a:r>
            <a:r>
              <a:rPr lang="en-US" baseline="0" dirty="0" smtClean="0"/>
              <a:t> to request PA, file your FFR to submitting your NCC appl.  Glitch w/screens or external sys requirement issues</a:t>
            </a:r>
            <a:endParaRPr lang="en-US" dirty="0"/>
          </a:p>
        </p:txBody>
      </p:sp>
      <p:sp>
        <p:nvSpPr>
          <p:cNvPr id="4" name="Slide Number Placeholder 3"/>
          <p:cNvSpPr>
            <a:spLocks noGrp="1"/>
          </p:cNvSpPr>
          <p:nvPr>
            <p:ph type="sldNum" sz="quarter" idx="10"/>
          </p:nvPr>
        </p:nvSpPr>
        <p:spPr/>
        <p:txBody>
          <a:bodyPr/>
          <a:lstStyle/>
          <a:p>
            <a:pPr>
              <a:defRPr/>
            </a:pPr>
            <a:fld id="{22D22EA8-3DA6-4CB4-AA82-910877BCC5C1}" type="slidenum">
              <a:rPr lang="en-US" smtClean="0"/>
              <a:pPr>
                <a:defRPr/>
              </a:pPr>
              <a:t>9</a:t>
            </a:fld>
            <a:endParaRPr lang="en-US" dirty="0"/>
          </a:p>
        </p:txBody>
      </p:sp>
    </p:spTree>
    <p:extLst>
      <p:ext uri="{BB962C8B-B14F-4D97-AF65-F5344CB8AC3E}">
        <p14:creationId xmlns:p14="http://schemas.microsoft.com/office/powerpoint/2010/main" val="881051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Instructions</a:t>
            </a:r>
            <a:r>
              <a:rPr lang="en-US" baseline="0" dirty="0" smtClean="0"/>
              <a:t> for accessing the FFR in EHB are included in this presentation</a:t>
            </a:r>
            <a:endParaRPr lang="en-US" dirty="0"/>
          </a:p>
        </p:txBody>
      </p:sp>
      <p:sp>
        <p:nvSpPr>
          <p:cNvPr id="4" name="Slide Number Placeholder 3"/>
          <p:cNvSpPr>
            <a:spLocks noGrp="1"/>
          </p:cNvSpPr>
          <p:nvPr>
            <p:ph type="sldNum" sz="quarter" idx="10"/>
          </p:nvPr>
        </p:nvSpPr>
        <p:spPr/>
        <p:txBody>
          <a:bodyPr/>
          <a:lstStyle/>
          <a:p>
            <a:pPr>
              <a:defRPr/>
            </a:pPr>
            <a:fld id="{22D22EA8-3DA6-4CB4-AA82-910877BCC5C1}" type="slidenum">
              <a:rPr lang="en-US" smtClean="0"/>
              <a:pPr>
                <a:defRPr/>
              </a:pPr>
              <a:t>14</a:t>
            </a:fld>
            <a:endParaRPr lang="en-US" dirty="0"/>
          </a:p>
        </p:txBody>
      </p:sp>
    </p:spTree>
    <p:extLst>
      <p:ext uri="{BB962C8B-B14F-4D97-AF65-F5344CB8AC3E}">
        <p14:creationId xmlns:p14="http://schemas.microsoft.com/office/powerpoint/2010/main" val="3280071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2D22EA8-3DA6-4CB4-AA82-910877BCC5C1}" type="slidenum">
              <a:rPr lang="en-US" smtClean="0"/>
              <a:pPr>
                <a:defRPr/>
              </a:pPr>
              <a:t>16</a:t>
            </a:fld>
            <a:endParaRPr lang="en-US" dirty="0"/>
          </a:p>
        </p:txBody>
      </p:sp>
    </p:spTree>
    <p:extLst>
      <p:ext uri="{BB962C8B-B14F-4D97-AF65-F5344CB8AC3E}">
        <p14:creationId xmlns:p14="http://schemas.microsoft.com/office/powerpoint/2010/main" val="3066850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a:t>
            </a:r>
            <a:r>
              <a:rPr lang="en-US" baseline="0" dirty="0" smtClean="0"/>
              <a:t> scope of work changes, FTE example </a:t>
            </a:r>
            <a:endParaRPr lang="en-US" dirty="0"/>
          </a:p>
        </p:txBody>
      </p:sp>
      <p:sp>
        <p:nvSpPr>
          <p:cNvPr id="4" name="Slide Number Placeholder 3"/>
          <p:cNvSpPr>
            <a:spLocks noGrp="1"/>
          </p:cNvSpPr>
          <p:nvPr>
            <p:ph type="sldNum" sz="quarter" idx="10"/>
          </p:nvPr>
        </p:nvSpPr>
        <p:spPr/>
        <p:txBody>
          <a:bodyPr/>
          <a:lstStyle/>
          <a:p>
            <a:pPr>
              <a:defRPr/>
            </a:pPr>
            <a:fld id="{22D22EA8-3DA6-4CB4-AA82-910877BCC5C1}" type="slidenum">
              <a:rPr lang="en-US" smtClean="0"/>
              <a:pPr>
                <a:defRPr/>
              </a:pPr>
              <a:t>17</a:t>
            </a:fld>
            <a:endParaRPr lang="en-US" dirty="0"/>
          </a:p>
        </p:txBody>
      </p:sp>
    </p:spTree>
    <p:extLst>
      <p:ext uri="{BB962C8B-B14F-4D97-AF65-F5344CB8AC3E}">
        <p14:creationId xmlns:p14="http://schemas.microsoft.com/office/powerpoint/2010/main" val="4110784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a:t>
            </a:r>
            <a:r>
              <a:rPr lang="en-US" baseline="0" dirty="0" smtClean="0"/>
              <a:t> scope of work changes, FTE example </a:t>
            </a:r>
            <a:endParaRPr lang="en-US" dirty="0"/>
          </a:p>
        </p:txBody>
      </p:sp>
      <p:sp>
        <p:nvSpPr>
          <p:cNvPr id="4" name="Slide Number Placeholder 3"/>
          <p:cNvSpPr>
            <a:spLocks noGrp="1"/>
          </p:cNvSpPr>
          <p:nvPr>
            <p:ph type="sldNum" sz="quarter" idx="10"/>
          </p:nvPr>
        </p:nvSpPr>
        <p:spPr/>
        <p:txBody>
          <a:bodyPr/>
          <a:lstStyle/>
          <a:p>
            <a:pPr>
              <a:defRPr/>
            </a:pPr>
            <a:fld id="{22D22EA8-3DA6-4CB4-AA82-910877BCC5C1}" type="slidenum">
              <a:rPr lang="en-US" smtClean="0"/>
              <a:pPr>
                <a:defRPr/>
              </a:pPr>
              <a:t>18</a:t>
            </a:fld>
            <a:endParaRPr lang="en-US" dirty="0"/>
          </a:p>
        </p:txBody>
      </p:sp>
    </p:spTree>
    <p:extLst>
      <p:ext uri="{BB962C8B-B14F-4D97-AF65-F5344CB8AC3E}">
        <p14:creationId xmlns:p14="http://schemas.microsoft.com/office/powerpoint/2010/main" val="23386638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may move funds from the Supply budget</a:t>
            </a:r>
            <a:r>
              <a:rPr lang="en-US" baseline="0" dirty="0" smtClean="0"/>
              <a:t> category to the </a:t>
            </a:r>
            <a:r>
              <a:rPr lang="en-US" dirty="0" smtClean="0"/>
              <a:t>Travel</a:t>
            </a:r>
            <a:r>
              <a:rPr lang="en-US" baseline="0" dirty="0" smtClean="0"/>
              <a:t> category to cover unanticipated hikes in the travel category</a:t>
            </a:r>
            <a:endParaRPr lang="en-US" dirty="0"/>
          </a:p>
        </p:txBody>
      </p:sp>
      <p:sp>
        <p:nvSpPr>
          <p:cNvPr id="4" name="Slide Number Placeholder 3"/>
          <p:cNvSpPr>
            <a:spLocks noGrp="1"/>
          </p:cNvSpPr>
          <p:nvPr>
            <p:ph type="sldNum" sz="quarter" idx="10"/>
          </p:nvPr>
        </p:nvSpPr>
        <p:spPr/>
        <p:txBody>
          <a:bodyPr/>
          <a:lstStyle/>
          <a:p>
            <a:pPr>
              <a:defRPr/>
            </a:pPr>
            <a:fld id="{22D22EA8-3DA6-4CB4-AA82-910877BCC5C1}" type="slidenum">
              <a:rPr lang="en-US" smtClean="0"/>
              <a:pPr>
                <a:defRPr/>
              </a:pPr>
              <a:t>19</a:t>
            </a:fld>
            <a:endParaRPr lang="en-US" dirty="0"/>
          </a:p>
        </p:txBody>
      </p:sp>
    </p:spTree>
    <p:extLst>
      <p:ext uri="{BB962C8B-B14F-4D97-AF65-F5344CB8AC3E}">
        <p14:creationId xmlns:p14="http://schemas.microsoft.com/office/powerpoint/2010/main" val="449667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a:t>
            </a:r>
            <a:r>
              <a:rPr lang="en-US" baseline="0" dirty="0" smtClean="0"/>
              <a:t> scope of work changes, FTE example </a:t>
            </a:r>
            <a:endParaRPr lang="en-US" dirty="0"/>
          </a:p>
        </p:txBody>
      </p:sp>
      <p:sp>
        <p:nvSpPr>
          <p:cNvPr id="4" name="Slide Number Placeholder 3"/>
          <p:cNvSpPr>
            <a:spLocks noGrp="1"/>
          </p:cNvSpPr>
          <p:nvPr>
            <p:ph type="sldNum" sz="quarter" idx="10"/>
          </p:nvPr>
        </p:nvSpPr>
        <p:spPr/>
        <p:txBody>
          <a:bodyPr/>
          <a:lstStyle/>
          <a:p>
            <a:pPr>
              <a:defRPr/>
            </a:pPr>
            <a:fld id="{22D22EA8-3DA6-4CB4-AA82-910877BCC5C1}" type="slidenum">
              <a:rPr lang="en-US" smtClean="0"/>
              <a:pPr>
                <a:defRPr/>
              </a:pPr>
              <a:t>20</a:t>
            </a:fld>
            <a:endParaRPr lang="en-US" dirty="0"/>
          </a:p>
        </p:txBody>
      </p:sp>
    </p:spTree>
    <p:extLst>
      <p:ext uri="{BB962C8B-B14F-4D97-AF65-F5344CB8AC3E}">
        <p14:creationId xmlns:p14="http://schemas.microsoft.com/office/powerpoint/2010/main" val="12358693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a:t>
            </a:r>
            <a:r>
              <a:rPr lang="en-US" baseline="0" dirty="0" smtClean="0"/>
              <a:t> a carryover has previously been authorized through expanded authority, and now the excess of the 25% cap is being requested, please provide the budget and justification for the combined amount of both carryovers, so the full amount will be reflected on the revised NoA.</a:t>
            </a:r>
            <a:endParaRPr lang="en-US" dirty="0"/>
          </a:p>
        </p:txBody>
      </p:sp>
      <p:sp>
        <p:nvSpPr>
          <p:cNvPr id="4" name="Slide Number Placeholder 3"/>
          <p:cNvSpPr>
            <a:spLocks noGrp="1"/>
          </p:cNvSpPr>
          <p:nvPr>
            <p:ph type="sldNum" sz="quarter" idx="10"/>
          </p:nvPr>
        </p:nvSpPr>
        <p:spPr/>
        <p:txBody>
          <a:bodyPr/>
          <a:lstStyle/>
          <a:p>
            <a:pPr>
              <a:defRPr/>
            </a:pPr>
            <a:fld id="{22D22EA8-3DA6-4CB4-AA82-910877BCC5C1}" type="slidenum">
              <a:rPr lang="en-US" smtClean="0"/>
              <a:pPr>
                <a:defRPr/>
              </a:pPr>
              <a:t>24</a:t>
            </a:fld>
            <a:endParaRPr lang="en-US" dirty="0"/>
          </a:p>
        </p:txBody>
      </p:sp>
    </p:spTree>
    <p:extLst>
      <p:ext uri="{BB962C8B-B14F-4D97-AF65-F5344CB8AC3E}">
        <p14:creationId xmlns:p14="http://schemas.microsoft.com/office/powerpoint/2010/main" val="27357990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0"/>
          <p:cNvGrpSpPr>
            <a:grpSpLocks/>
          </p:cNvGrpSpPr>
          <p:nvPr userDrawn="1"/>
        </p:nvGrpSpPr>
        <p:grpSpPr bwMode="auto">
          <a:xfrm>
            <a:off x="0" y="5638800"/>
            <a:ext cx="9144000" cy="1066800"/>
            <a:chOff x="0" y="5638800"/>
            <a:chExt cx="9144000" cy="1066800"/>
          </a:xfrm>
        </p:grpSpPr>
        <p:grpSp>
          <p:nvGrpSpPr>
            <p:cNvPr id="5" name="Group 9" descr="&quot;&quot;"/>
            <p:cNvGrpSpPr>
              <a:grpSpLocks/>
            </p:cNvGrpSpPr>
            <p:nvPr userDrawn="1"/>
          </p:nvGrpSpPr>
          <p:grpSpPr bwMode="auto">
            <a:xfrm>
              <a:off x="0" y="5638800"/>
              <a:ext cx="9144000" cy="1066800"/>
              <a:chOff x="0" y="5638800"/>
              <a:chExt cx="9144000" cy="1066800"/>
            </a:xfrm>
          </p:grpSpPr>
          <p:sp>
            <p:nvSpPr>
              <p:cNvPr id="8" name="Rectangle 17"/>
              <p:cNvSpPr>
                <a:spLocks noChangeArrowheads="1"/>
              </p:cNvSpPr>
              <p:nvPr/>
            </p:nvSpPr>
            <p:spPr bwMode="auto">
              <a:xfrm>
                <a:off x="0" y="6553200"/>
                <a:ext cx="9144000" cy="152400"/>
              </a:xfrm>
              <a:prstGeom prst="rect">
                <a:avLst/>
              </a:prstGeom>
              <a:solidFill>
                <a:schemeClr val="hlink">
                  <a:alpha val="49001"/>
                </a:schemeClr>
              </a:solidFill>
              <a:ln w="9525">
                <a:noFill/>
                <a:miter lim="800000"/>
                <a:headEnd/>
                <a:tailEnd/>
              </a:ln>
              <a:effectLst/>
            </p:spPr>
            <p:txBody>
              <a:bodyPr wrap="none" anchor="ctr"/>
              <a:lstStyle/>
              <a:p>
                <a:pPr>
                  <a:defRPr/>
                </a:pPr>
                <a:endParaRPr lang="en-US" dirty="0"/>
              </a:p>
            </p:txBody>
          </p:sp>
          <p:sp>
            <p:nvSpPr>
              <p:cNvPr id="9" name="Rectangle 16"/>
              <p:cNvSpPr>
                <a:spLocks noChangeArrowheads="1"/>
              </p:cNvSpPr>
              <p:nvPr/>
            </p:nvSpPr>
            <p:spPr bwMode="auto">
              <a:xfrm>
                <a:off x="0" y="6248400"/>
                <a:ext cx="9144000" cy="152400"/>
              </a:xfrm>
              <a:prstGeom prst="rect">
                <a:avLst/>
              </a:prstGeom>
              <a:solidFill>
                <a:schemeClr val="hlink">
                  <a:alpha val="49001"/>
                </a:schemeClr>
              </a:solidFill>
              <a:ln w="9525">
                <a:noFill/>
                <a:miter lim="800000"/>
                <a:headEnd/>
                <a:tailEnd/>
              </a:ln>
              <a:effectLst/>
            </p:spPr>
            <p:txBody>
              <a:bodyPr wrap="none" anchor="ctr"/>
              <a:lstStyle/>
              <a:p>
                <a:pPr>
                  <a:defRPr/>
                </a:pPr>
                <a:endParaRPr lang="en-US" dirty="0"/>
              </a:p>
            </p:txBody>
          </p:sp>
          <p:sp>
            <p:nvSpPr>
              <p:cNvPr id="10" name="Rectangle 9"/>
              <p:cNvSpPr>
                <a:spLocks noChangeArrowheads="1"/>
              </p:cNvSpPr>
              <p:nvPr/>
            </p:nvSpPr>
            <p:spPr bwMode="auto">
              <a:xfrm>
                <a:off x="0" y="5943600"/>
                <a:ext cx="9144000" cy="152400"/>
              </a:xfrm>
              <a:prstGeom prst="rect">
                <a:avLst/>
              </a:prstGeom>
              <a:solidFill>
                <a:schemeClr val="hlink">
                  <a:alpha val="49001"/>
                </a:schemeClr>
              </a:solidFill>
              <a:ln w="9525">
                <a:noFill/>
                <a:miter lim="800000"/>
                <a:headEnd/>
                <a:tailEnd/>
              </a:ln>
              <a:effectLst/>
            </p:spPr>
            <p:txBody>
              <a:bodyPr wrap="none" anchor="ctr"/>
              <a:lstStyle/>
              <a:p>
                <a:pPr>
                  <a:defRPr/>
                </a:pPr>
                <a:endParaRPr lang="en-US" dirty="0"/>
              </a:p>
            </p:txBody>
          </p:sp>
          <p:sp>
            <p:nvSpPr>
              <p:cNvPr id="11" name="Rectangle 14"/>
              <p:cNvSpPr>
                <a:spLocks noChangeArrowheads="1"/>
              </p:cNvSpPr>
              <p:nvPr/>
            </p:nvSpPr>
            <p:spPr bwMode="auto">
              <a:xfrm>
                <a:off x="0" y="5638800"/>
                <a:ext cx="9144000" cy="152400"/>
              </a:xfrm>
              <a:prstGeom prst="rect">
                <a:avLst/>
              </a:prstGeom>
              <a:solidFill>
                <a:schemeClr val="hlink">
                  <a:alpha val="49001"/>
                </a:schemeClr>
              </a:solidFill>
              <a:ln w="9525">
                <a:noFill/>
                <a:miter lim="800000"/>
                <a:headEnd/>
                <a:tailEnd/>
              </a:ln>
              <a:effectLst/>
            </p:spPr>
            <p:txBody>
              <a:bodyPr wrap="none" anchor="ctr"/>
              <a:lstStyle/>
              <a:p>
                <a:pPr>
                  <a:defRPr/>
                </a:pPr>
                <a:endParaRPr lang="en-US" dirty="0"/>
              </a:p>
            </p:txBody>
          </p:sp>
        </p:grpSp>
        <p:pic>
          <p:nvPicPr>
            <p:cNvPr id="6" name="Picture 8" descr="HHS Logo"/>
            <p:cNvPicPr>
              <a:picLocks noChangeAspect="1" noChangeArrowheads="1"/>
            </p:cNvPicPr>
            <p:nvPr/>
          </p:nvPicPr>
          <p:blipFill>
            <a:blip r:embed="rId2" cstate="print"/>
            <a:srcRect r="79105"/>
            <a:stretch>
              <a:fillRect/>
            </a:stretch>
          </p:blipFill>
          <p:spPr bwMode="auto">
            <a:xfrm>
              <a:off x="457200" y="5715000"/>
              <a:ext cx="995363" cy="866775"/>
            </a:xfrm>
            <a:prstGeom prst="rect">
              <a:avLst/>
            </a:prstGeom>
            <a:noFill/>
            <a:ln w="9525">
              <a:noFill/>
              <a:miter lim="800000"/>
              <a:headEnd/>
              <a:tailEnd/>
            </a:ln>
          </p:spPr>
        </p:pic>
        <p:pic>
          <p:nvPicPr>
            <p:cNvPr id="7" name="Picture 13" descr="HRSA logo"/>
            <p:cNvPicPr>
              <a:picLocks noChangeAspect="1" noChangeArrowheads="1"/>
            </p:cNvPicPr>
            <p:nvPr/>
          </p:nvPicPr>
          <p:blipFill>
            <a:blip r:embed="rId3" cstate="print"/>
            <a:srcRect/>
            <a:stretch>
              <a:fillRect/>
            </a:stretch>
          </p:blipFill>
          <p:spPr bwMode="auto">
            <a:xfrm>
              <a:off x="6629400" y="5865813"/>
              <a:ext cx="1981200" cy="611187"/>
            </a:xfrm>
            <a:prstGeom prst="rect">
              <a:avLst/>
            </a:prstGeom>
            <a:noFill/>
            <a:ln w="9525">
              <a:noFill/>
              <a:miter lim="800000"/>
              <a:headEnd/>
              <a:tailEnd/>
            </a:ln>
          </p:spPr>
        </p:pic>
      </p:grpSp>
      <p:sp>
        <p:nvSpPr>
          <p:cNvPr id="90114" name="Rectangle 2"/>
          <p:cNvSpPr>
            <a:spLocks noGrp="1" noChangeArrowheads="1"/>
          </p:cNvSpPr>
          <p:nvPr>
            <p:ph type="ctrTitle"/>
          </p:nvPr>
        </p:nvSpPr>
        <p:spPr>
          <a:xfrm>
            <a:off x="685800" y="2130425"/>
            <a:ext cx="7772400" cy="1470025"/>
          </a:xfrm>
        </p:spPr>
        <p:txBody>
          <a:bodyPr/>
          <a:lstStyle>
            <a:lvl1pPr>
              <a:defRPr>
                <a:solidFill>
                  <a:schemeClr val="accent1"/>
                </a:solidFill>
              </a:defRPr>
            </a:lvl1pPr>
          </a:lstStyle>
          <a:p>
            <a:r>
              <a:rPr lang="en-US" smtClean="0"/>
              <a:t>Click to edit Master title style</a:t>
            </a:r>
            <a:endParaRPr lang="en-US"/>
          </a:p>
        </p:txBody>
      </p:sp>
      <p:sp>
        <p:nvSpPr>
          <p:cNvPr id="90115" name="Rectangle 3"/>
          <p:cNvSpPr>
            <a:spLocks noGrp="1" noChangeArrowheads="1"/>
          </p:cNvSpPr>
          <p:nvPr>
            <p:ph type="subTitle" idx="1"/>
          </p:nvPr>
        </p:nvSpPr>
        <p:spPr>
          <a:xfrm>
            <a:off x="1295400" y="3886200"/>
            <a:ext cx="6400800" cy="1752600"/>
          </a:xfrm>
        </p:spPr>
        <p:txBody>
          <a:bodyPr/>
          <a:lstStyle>
            <a:lvl1pPr marL="0" indent="0" algn="ctr">
              <a:buFontTx/>
              <a:buNone/>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546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546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Font typeface="Arial" pitchFamily="34" charset="0"/>
              <a:buChar char="•"/>
              <a:defRPr/>
            </a:lvl1pPr>
            <a:lvl2pPr>
              <a:buFont typeface="Arial" pitchFamily="34" charset="0"/>
              <a:buChar char="•"/>
              <a:defRPr/>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56594"/>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954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28" name="Group 8" descr="HHS and HRSA logos on blue and greed striped background."/>
          <p:cNvGrpSpPr>
            <a:grpSpLocks/>
          </p:cNvGrpSpPr>
          <p:nvPr/>
        </p:nvGrpSpPr>
        <p:grpSpPr bwMode="auto">
          <a:xfrm>
            <a:off x="0" y="5943600"/>
            <a:ext cx="9144000" cy="762000"/>
            <a:chOff x="0" y="5943600"/>
            <a:chExt cx="9144000" cy="762000"/>
          </a:xfrm>
        </p:grpSpPr>
        <p:sp>
          <p:nvSpPr>
            <p:cNvPr id="1056" name="Rectangle 32"/>
            <p:cNvSpPr>
              <a:spLocks noChangeArrowheads="1"/>
            </p:cNvSpPr>
            <p:nvPr/>
          </p:nvSpPr>
          <p:spPr bwMode="auto">
            <a:xfrm>
              <a:off x="0" y="6248400"/>
              <a:ext cx="9144000" cy="152400"/>
            </a:xfrm>
            <a:prstGeom prst="rect">
              <a:avLst/>
            </a:prstGeom>
            <a:solidFill>
              <a:schemeClr val="hlink">
                <a:alpha val="49001"/>
              </a:schemeClr>
            </a:solidFill>
            <a:ln w="9525">
              <a:noFill/>
              <a:miter lim="800000"/>
              <a:headEnd/>
              <a:tailEnd/>
            </a:ln>
            <a:effectLst/>
          </p:spPr>
          <p:txBody>
            <a:bodyPr wrap="none" anchor="ctr"/>
            <a:lstStyle/>
            <a:p>
              <a:pPr>
                <a:defRPr/>
              </a:pPr>
              <a:endParaRPr lang="en-US" dirty="0"/>
            </a:p>
          </p:txBody>
        </p:sp>
        <p:sp>
          <p:nvSpPr>
            <p:cNvPr id="1055" name="Rectangle 31"/>
            <p:cNvSpPr>
              <a:spLocks noChangeArrowheads="1"/>
            </p:cNvSpPr>
            <p:nvPr/>
          </p:nvSpPr>
          <p:spPr bwMode="auto">
            <a:xfrm>
              <a:off x="0" y="5943600"/>
              <a:ext cx="9144000" cy="152400"/>
            </a:xfrm>
            <a:prstGeom prst="rect">
              <a:avLst/>
            </a:prstGeom>
            <a:solidFill>
              <a:schemeClr val="hlink">
                <a:alpha val="49001"/>
              </a:schemeClr>
            </a:solidFill>
            <a:ln w="9525">
              <a:noFill/>
              <a:miter lim="800000"/>
              <a:headEnd/>
              <a:tailEnd/>
            </a:ln>
            <a:effectLst/>
          </p:spPr>
          <p:txBody>
            <a:bodyPr wrap="none" anchor="ctr"/>
            <a:lstStyle/>
            <a:p>
              <a:pPr>
                <a:defRPr/>
              </a:pPr>
              <a:endParaRPr lang="en-US" dirty="0"/>
            </a:p>
          </p:txBody>
        </p:sp>
        <p:sp>
          <p:nvSpPr>
            <p:cNvPr id="1057" name="Rectangle 33"/>
            <p:cNvSpPr>
              <a:spLocks noChangeArrowheads="1"/>
            </p:cNvSpPr>
            <p:nvPr/>
          </p:nvSpPr>
          <p:spPr bwMode="auto">
            <a:xfrm>
              <a:off x="0" y="6553200"/>
              <a:ext cx="9144000" cy="152400"/>
            </a:xfrm>
            <a:prstGeom prst="rect">
              <a:avLst/>
            </a:prstGeom>
            <a:solidFill>
              <a:schemeClr val="hlink">
                <a:alpha val="49001"/>
              </a:schemeClr>
            </a:solidFill>
            <a:ln w="9525">
              <a:noFill/>
              <a:miter lim="800000"/>
              <a:headEnd/>
              <a:tailEnd/>
            </a:ln>
            <a:effectLst/>
          </p:spPr>
          <p:txBody>
            <a:bodyPr wrap="none" anchor="ctr"/>
            <a:lstStyle/>
            <a:p>
              <a:pPr>
                <a:defRPr/>
              </a:pPr>
              <a:endParaRPr lang="en-US" dirty="0"/>
            </a:p>
          </p:txBody>
        </p:sp>
        <p:pic>
          <p:nvPicPr>
            <p:cNvPr id="1032" name="Picture 14" descr="Department of Health and Human Services"/>
            <p:cNvPicPr>
              <a:picLocks noChangeAspect="1" noChangeArrowheads="1"/>
            </p:cNvPicPr>
            <p:nvPr/>
          </p:nvPicPr>
          <p:blipFill>
            <a:blip r:embed="rId14" cstate="print"/>
            <a:srcRect r="79105"/>
            <a:stretch>
              <a:fillRect/>
            </a:stretch>
          </p:blipFill>
          <p:spPr bwMode="auto">
            <a:xfrm>
              <a:off x="457200" y="5976938"/>
              <a:ext cx="762000" cy="663575"/>
            </a:xfrm>
            <a:prstGeom prst="rect">
              <a:avLst/>
            </a:prstGeom>
            <a:noFill/>
            <a:ln w="9525">
              <a:noFill/>
              <a:miter lim="800000"/>
              <a:headEnd/>
              <a:tailEnd/>
            </a:ln>
          </p:spPr>
        </p:pic>
        <p:pic>
          <p:nvPicPr>
            <p:cNvPr id="1033" name="Picture 30" descr="Health Resources and Services Administration"/>
            <p:cNvPicPr>
              <a:picLocks noChangeAspect="1" noChangeArrowheads="1"/>
            </p:cNvPicPr>
            <p:nvPr/>
          </p:nvPicPr>
          <p:blipFill>
            <a:blip r:embed="rId15" cstate="print"/>
            <a:srcRect/>
            <a:stretch>
              <a:fillRect/>
            </a:stretch>
          </p:blipFill>
          <p:spPr bwMode="auto">
            <a:xfrm>
              <a:off x="6934200" y="6011863"/>
              <a:ext cx="1752600" cy="541337"/>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684"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txStyles>
    <p:titleStyle>
      <a:lvl1pPr algn="ctr" rtl="0" eaLnBrk="0" fontAlgn="base" hangingPunct="0">
        <a:spcBef>
          <a:spcPct val="0"/>
        </a:spcBef>
        <a:spcAft>
          <a:spcPct val="0"/>
        </a:spcAft>
        <a:defRPr sz="4400" b="1">
          <a:solidFill>
            <a:schemeClr val="bg1"/>
          </a:solidFill>
          <a:latin typeface="+mj-lt"/>
          <a:ea typeface="+mj-ea"/>
          <a:cs typeface="+mj-cs"/>
        </a:defRPr>
      </a:lvl1pPr>
      <a:lvl2pPr algn="ctr" rtl="0" eaLnBrk="0" fontAlgn="base" hangingPunct="0">
        <a:spcBef>
          <a:spcPct val="0"/>
        </a:spcBef>
        <a:spcAft>
          <a:spcPct val="0"/>
        </a:spcAft>
        <a:defRPr sz="4400" b="1">
          <a:solidFill>
            <a:schemeClr val="bg1"/>
          </a:solidFill>
          <a:latin typeface="Arial Unicode MS" pitchFamily="34" charset="-128"/>
        </a:defRPr>
      </a:lvl2pPr>
      <a:lvl3pPr algn="ctr" rtl="0" eaLnBrk="0" fontAlgn="base" hangingPunct="0">
        <a:spcBef>
          <a:spcPct val="0"/>
        </a:spcBef>
        <a:spcAft>
          <a:spcPct val="0"/>
        </a:spcAft>
        <a:defRPr sz="4400" b="1">
          <a:solidFill>
            <a:schemeClr val="bg1"/>
          </a:solidFill>
          <a:latin typeface="Arial Unicode MS" pitchFamily="34" charset="-128"/>
        </a:defRPr>
      </a:lvl3pPr>
      <a:lvl4pPr algn="ctr" rtl="0" eaLnBrk="0" fontAlgn="base" hangingPunct="0">
        <a:spcBef>
          <a:spcPct val="0"/>
        </a:spcBef>
        <a:spcAft>
          <a:spcPct val="0"/>
        </a:spcAft>
        <a:defRPr sz="4400" b="1">
          <a:solidFill>
            <a:schemeClr val="bg1"/>
          </a:solidFill>
          <a:latin typeface="Arial Unicode MS" pitchFamily="34" charset="-128"/>
        </a:defRPr>
      </a:lvl4pPr>
      <a:lvl5pPr algn="ctr" rtl="0" eaLnBrk="0" fontAlgn="base" hangingPunct="0">
        <a:spcBef>
          <a:spcPct val="0"/>
        </a:spcBef>
        <a:spcAft>
          <a:spcPct val="0"/>
        </a:spcAft>
        <a:defRPr sz="4400" b="1">
          <a:solidFill>
            <a:schemeClr val="bg1"/>
          </a:solidFill>
          <a:latin typeface="Arial Unicode MS" pitchFamily="34" charset="-128"/>
        </a:defRPr>
      </a:lvl5pPr>
      <a:lvl6pPr marL="457200" algn="ctr" rtl="0" eaLnBrk="1" fontAlgn="base" hangingPunct="1">
        <a:spcBef>
          <a:spcPct val="0"/>
        </a:spcBef>
        <a:spcAft>
          <a:spcPct val="0"/>
        </a:spcAft>
        <a:defRPr sz="4400" b="1">
          <a:solidFill>
            <a:schemeClr val="bg1"/>
          </a:solidFill>
          <a:latin typeface="Arial Unicode MS" pitchFamily="34" charset="-128"/>
        </a:defRPr>
      </a:lvl6pPr>
      <a:lvl7pPr marL="914400" algn="ctr" rtl="0" eaLnBrk="1" fontAlgn="base" hangingPunct="1">
        <a:spcBef>
          <a:spcPct val="0"/>
        </a:spcBef>
        <a:spcAft>
          <a:spcPct val="0"/>
        </a:spcAft>
        <a:defRPr sz="4400" b="1">
          <a:solidFill>
            <a:schemeClr val="bg1"/>
          </a:solidFill>
          <a:latin typeface="Arial Unicode MS" pitchFamily="34" charset="-128"/>
        </a:defRPr>
      </a:lvl7pPr>
      <a:lvl8pPr marL="1371600" algn="ctr" rtl="0" eaLnBrk="1" fontAlgn="base" hangingPunct="1">
        <a:spcBef>
          <a:spcPct val="0"/>
        </a:spcBef>
        <a:spcAft>
          <a:spcPct val="0"/>
        </a:spcAft>
        <a:defRPr sz="4400" b="1">
          <a:solidFill>
            <a:schemeClr val="bg1"/>
          </a:solidFill>
          <a:latin typeface="Arial Unicode MS" pitchFamily="34" charset="-128"/>
        </a:defRPr>
      </a:lvl8pPr>
      <a:lvl9pPr marL="1828800" algn="ctr" rtl="0" eaLnBrk="1" fontAlgn="base" hangingPunct="1">
        <a:spcBef>
          <a:spcPct val="0"/>
        </a:spcBef>
        <a:spcAft>
          <a:spcPct val="0"/>
        </a:spcAft>
        <a:defRPr sz="4400" b="1">
          <a:solidFill>
            <a:schemeClr val="bg1"/>
          </a:solidFill>
          <a:latin typeface="Arial Unicode MS" pitchFamily="34" charset="-128"/>
        </a:defRPr>
      </a:lvl9pPr>
    </p:titleStyle>
    <p:bodyStyle>
      <a:lvl1pPr marL="342900" indent="-342900" algn="l" rtl="0" eaLnBrk="0" fontAlgn="base" hangingPunct="0">
        <a:spcBef>
          <a:spcPct val="20000"/>
        </a:spcBef>
        <a:spcAft>
          <a:spcPct val="0"/>
        </a:spcAft>
        <a:buFont typeface="Arial" charset="0"/>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bg1"/>
          </a:solidFill>
          <a:latin typeface="+mn-lt"/>
        </a:defRPr>
      </a:lvl2pPr>
      <a:lvl3pPr marL="1143000" indent="-228600" algn="l" rtl="0" eaLnBrk="0" fontAlgn="base" hangingPunct="0">
        <a:spcBef>
          <a:spcPct val="20000"/>
        </a:spcBef>
        <a:spcAft>
          <a:spcPct val="0"/>
        </a:spcAft>
        <a:buFont typeface="Arial" charset="0"/>
        <a:buChar char="•"/>
        <a:defRPr sz="2400">
          <a:solidFill>
            <a:schemeClr val="bg1"/>
          </a:solidFill>
          <a:latin typeface="+mn-lt"/>
        </a:defRPr>
      </a:lvl3pPr>
      <a:lvl4pPr marL="1600200" indent="-228600" algn="l" rtl="0" eaLnBrk="0" fontAlgn="base" hangingPunct="0">
        <a:spcBef>
          <a:spcPct val="20000"/>
        </a:spcBef>
        <a:spcAft>
          <a:spcPct val="0"/>
        </a:spcAft>
        <a:buFont typeface="Arial" charset="0"/>
        <a:buChar char="•"/>
        <a:defRPr sz="2000">
          <a:solidFill>
            <a:schemeClr val="bg1"/>
          </a:solidFill>
          <a:latin typeface="+mn-lt"/>
        </a:defRPr>
      </a:lvl4pPr>
      <a:lvl5pPr marL="2057400" indent="-228600" algn="l" rtl="0" eaLnBrk="0" fontAlgn="base" hangingPunct="0">
        <a:spcBef>
          <a:spcPct val="20000"/>
        </a:spcBef>
        <a:spcAft>
          <a:spcPct val="0"/>
        </a:spcAft>
        <a:buFont typeface="Arial" charset="0"/>
        <a:buChar char="•"/>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hrsa.gov/grants/manage/awardmanagement/index.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mailto:pmssupport@psc.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hrsa.gov/grants/manage/technicalassistance/federalfinancialreport/ffrquickguide.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685800" y="762000"/>
            <a:ext cx="7772400" cy="2838450"/>
          </a:xfrm>
        </p:spPr>
        <p:txBody>
          <a:bodyPr/>
          <a:lstStyle/>
          <a:p>
            <a:pPr eaLnBrk="1" hangingPunct="1"/>
            <a:r>
              <a:rPr lang="en-US" b="0" dirty="0" smtClean="0">
                <a:latin typeface="Tahoma" pitchFamily="34" charset="0"/>
              </a:rPr>
              <a:t>ADMINISTRATIVE MANAGEMENT OF HRSA GRANTS</a:t>
            </a:r>
          </a:p>
        </p:txBody>
      </p:sp>
      <p:sp>
        <p:nvSpPr>
          <p:cNvPr id="3075" name="Rectangle 3"/>
          <p:cNvSpPr>
            <a:spLocks noGrp="1" noChangeArrowheads="1"/>
          </p:cNvSpPr>
          <p:nvPr>
            <p:ph type="subTitle" idx="4294967295"/>
          </p:nvPr>
        </p:nvSpPr>
        <p:spPr>
          <a:xfrm>
            <a:off x="1295400" y="3886200"/>
            <a:ext cx="6400800" cy="1752600"/>
          </a:xfrm>
        </p:spPr>
        <p:txBody>
          <a:bodyPr/>
          <a:lstStyle/>
          <a:p>
            <a:pPr marL="0" indent="0" algn="ctr" eaLnBrk="1" hangingPunct="1">
              <a:lnSpc>
                <a:spcPct val="80000"/>
              </a:lnSpc>
              <a:buFontTx/>
              <a:buNone/>
            </a:pPr>
            <a:r>
              <a:rPr lang="en-US" sz="2000" b="1" dirty="0" smtClean="0"/>
              <a:t>Nancy  Gaines and Josephine Lyght</a:t>
            </a:r>
          </a:p>
          <a:p>
            <a:pPr marL="0" indent="0" algn="ctr" eaLnBrk="1" hangingPunct="1">
              <a:lnSpc>
                <a:spcPct val="80000"/>
              </a:lnSpc>
              <a:buFontTx/>
              <a:buNone/>
            </a:pPr>
            <a:r>
              <a:rPr lang="en-US" sz="2000" b="1" dirty="0" smtClean="0"/>
              <a:t>Grants Management Specialists</a:t>
            </a:r>
          </a:p>
          <a:p>
            <a:pPr marL="0" indent="0" algn="ctr" eaLnBrk="1" hangingPunct="1">
              <a:lnSpc>
                <a:spcPct val="80000"/>
              </a:lnSpc>
              <a:buFontTx/>
              <a:buNone/>
            </a:pPr>
            <a:r>
              <a:rPr lang="en-US" sz="2000" b="1" dirty="0" smtClean="0"/>
              <a:t>DHHS, HRSA</a:t>
            </a:r>
          </a:p>
          <a:p>
            <a:pPr marL="0" indent="0" algn="ctr" eaLnBrk="1" hangingPunct="1">
              <a:lnSpc>
                <a:spcPct val="80000"/>
              </a:lnSpc>
              <a:buFontTx/>
              <a:buNone/>
            </a:pPr>
            <a:r>
              <a:rPr lang="en-US" sz="2000" b="1" dirty="0" smtClean="0"/>
              <a:t>Office of Federal Assistance Management</a:t>
            </a:r>
          </a:p>
          <a:p>
            <a:pPr marL="0" indent="0" algn="ctr" eaLnBrk="1" hangingPunct="1">
              <a:lnSpc>
                <a:spcPct val="80000"/>
              </a:lnSpc>
              <a:buFontTx/>
              <a:buNone/>
            </a:pPr>
            <a:r>
              <a:rPr lang="en-US" sz="2000" b="1" dirty="0" smtClean="0"/>
              <a:t>Division of Grants Management Operations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z="4000" dirty="0" smtClean="0">
                <a:latin typeface="Tahoma" pitchFamily="34" charset="0"/>
              </a:rPr>
              <a:t>Grant Terms and Conditions </a:t>
            </a:r>
          </a:p>
        </p:txBody>
      </p:sp>
      <p:sp>
        <p:nvSpPr>
          <p:cNvPr id="23555" name="Rectangle 3"/>
          <p:cNvSpPr>
            <a:spLocks noGrp="1" noChangeArrowheads="1"/>
          </p:cNvSpPr>
          <p:nvPr>
            <p:ph type="body" idx="1"/>
          </p:nvPr>
        </p:nvSpPr>
        <p:spPr/>
        <p:txBody>
          <a:bodyPr/>
          <a:lstStyle/>
          <a:p>
            <a:pPr>
              <a:lnSpc>
                <a:spcPct val="90000"/>
              </a:lnSpc>
              <a:buNone/>
            </a:pPr>
            <a:r>
              <a:rPr lang="en-US" dirty="0" smtClean="0"/>
              <a:t>Award-specific terms and conditions</a:t>
            </a:r>
          </a:p>
          <a:p>
            <a:pPr>
              <a:lnSpc>
                <a:spcPct val="90000"/>
              </a:lnSpc>
              <a:buNone/>
            </a:pPr>
            <a:endParaRPr lang="en-US" dirty="0" smtClean="0"/>
          </a:p>
          <a:p>
            <a:pPr lvl="2">
              <a:lnSpc>
                <a:spcPct val="90000"/>
              </a:lnSpc>
              <a:buFont typeface="Arial" charset="0"/>
              <a:buChar char="•"/>
            </a:pPr>
            <a:r>
              <a:rPr lang="en-US" dirty="0" smtClean="0"/>
              <a:t>HRSA may include terms or conditions on the NoA that address concerns applicable to that recipient only or all funded under a specific program</a:t>
            </a:r>
          </a:p>
          <a:p>
            <a:pPr lvl="2">
              <a:lnSpc>
                <a:spcPct val="90000"/>
              </a:lnSpc>
              <a:buNone/>
            </a:pPr>
            <a:endParaRPr lang="en-US" dirty="0" smtClean="0"/>
          </a:p>
          <a:p>
            <a:pPr lvl="2">
              <a:lnSpc>
                <a:spcPct val="90000"/>
              </a:lnSpc>
              <a:buFont typeface="Arial" charset="0"/>
              <a:buChar char="•"/>
            </a:pPr>
            <a:r>
              <a:rPr lang="en-US" dirty="0" smtClean="0"/>
              <a:t>Conditions have specific due dates and deliverables and submission is through the EHB; terms may or may not require a response and can be informational only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HRSA Reporting Requirements</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	HRSA requires that recipients periodically submit financial reports - Federal Financial Report (FFR) SF 425, and programmatic progress reports.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HRSA Financial Reporting Requirements</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pPr>
              <a:buNone/>
            </a:pPr>
            <a:r>
              <a:rPr lang="en-US" dirty="0" smtClean="0"/>
              <a:t>	</a:t>
            </a:r>
          </a:p>
          <a:p>
            <a:pPr>
              <a:buNone/>
            </a:pPr>
            <a:r>
              <a:rPr lang="en-US" dirty="0" smtClean="0"/>
              <a:t>	HRSA recipients will use the Federal Financial Report  (FFR) SF-425 to:</a:t>
            </a:r>
          </a:p>
          <a:p>
            <a:pPr>
              <a:buNone/>
            </a:pPr>
            <a:endParaRPr lang="en-US" dirty="0" smtClean="0"/>
          </a:p>
          <a:p>
            <a:r>
              <a:rPr lang="en-US" dirty="0" smtClean="0"/>
              <a:t>Report Federal Cash Transactions to PMS on a quarterly basis, using the Top portion: sections 10.a, 10.b and 10.c are reported to PMS</a:t>
            </a:r>
          </a:p>
          <a:p>
            <a:pPr>
              <a:buNone/>
            </a:pPr>
            <a:endParaRPr lang="en-US" dirty="0" smtClean="0"/>
          </a:p>
          <a:p>
            <a:r>
              <a:rPr lang="en-US" dirty="0" smtClean="0"/>
              <a:t>Report Expenditures to HRSA as per the grant-specific reporting requirement reflected on the NoA using the Lower portion: sections 10.d through 10.o are reported to HRSA </a:t>
            </a:r>
          </a:p>
          <a:p>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HRSA Financial Reporting Requirements</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r>
              <a:rPr lang="en-US" dirty="0" smtClean="0"/>
              <a:t>HRSA requires annual submission of the FFR, with the due date being reflected on the NoA Reporting Requirement(s).  </a:t>
            </a:r>
          </a:p>
          <a:p>
            <a:endParaRPr lang="en-US" dirty="0" smtClean="0"/>
          </a:p>
          <a:p>
            <a:r>
              <a:rPr lang="en-US" dirty="0" smtClean="0"/>
              <a:t>The FFR is a cumulative report for all expenditures over the document project period. </a:t>
            </a:r>
          </a:p>
          <a:p>
            <a:pPr>
              <a:buNone/>
            </a:pPr>
            <a:endParaRPr lang="en-US" dirty="0" smtClean="0"/>
          </a:p>
          <a:p>
            <a:r>
              <a:rPr lang="en-US" dirty="0" smtClean="0"/>
              <a:t>All FFRs are to be submitted through EHB by the financial official or other designee determined by recipient.</a:t>
            </a:r>
          </a:p>
          <a:p>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HRSA Financial Reporting Requirements</a:t>
            </a:r>
            <a:endParaRPr lang="en-US" sz="3200"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To submit the FFR to HRSA </a:t>
            </a:r>
          </a:p>
          <a:p>
            <a:r>
              <a:rPr lang="en-US" dirty="0" smtClean="0"/>
              <a:t>The designated individual must register as the Financial Reporting Administrator (FRA) in the EHBs. </a:t>
            </a:r>
          </a:p>
          <a:p>
            <a:r>
              <a:rPr lang="en-US" dirty="0" smtClean="0"/>
              <a:t>You will need your organizations PIN from the Payment Management System (PMS) to verify your identity as the FRA.</a:t>
            </a:r>
          </a:p>
          <a:p>
            <a:r>
              <a:rPr lang="en-US" dirty="0" smtClean="0"/>
              <a:t>All other members of the grantee organization, who will need to view, edit or submit the FFR will need to request privileges from the FRA.  </a:t>
            </a:r>
          </a:p>
          <a:p>
            <a:r>
              <a:rPr lang="en-US" dirty="0" smtClean="0"/>
              <a:t>The FFR deadline will be displayed in the FFR status table in the EHB’s financial reports list.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Procurement</a:t>
            </a:r>
            <a:endParaRPr lang="en-US" dirty="0"/>
          </a:p>
        </p:txBody>
      </p:sp>
      <p:sp>
        <p:nvSpPr>
          <p:cNvPr id="3" name="Content Placeholder 2"/>
          <p:cNvSpPr>
            <a:spLocks noGrp="1"/>
          </p:cNvSpPr>
          <p:nvPr>
            <p:ph idx="1"/>
          </p:nvPr>
        </p:nvSpPr>
        <p:spPr/>
        <p:txBody>
          <a:bodyPr>
            <a:normAutofit fontScale="85000" lnSpcReduction="10000"/>
          </a:bodyPr>
          <a:lstStyle/>
          <a:p>
            <a:pPr>
              <a:buNone/>
            </a:pPr>
            <a:endParaRPr lang="en-US" dirty="0" smtClean="0"/>
          </a:p>
          <a:p>
            <a:pPr>
              <a:buNone/>
            </a:pPr>
            <a:r>
              <a:rPr lang="en-US" dirty="0" smtClean="0"/>
              <a:t>	A recipient may acquire a variety of commercially available goods or services in connection with a HRSA-supported project or program.  </a:t>
            </a:r>
          </a:p>
          <a:p>
            <a:pPr>
              <a:buNone/>
            </a:pPr>
            <a:endParaRPr lang="en-US" dirty="0" smtClean="0"/>
          </a:p>
          <a:p>
            <a:pPr>
              <a:buNone/>
            </a:pPr>
            <a:r>
              <a:rPr lang="en-US" dirty="0" smtClean="0"/>
              <a:t>	Recipients should have their own procurement procedures in place that reflect applicable state and local laws and regulations, as long as those procedures conform to the applicable HHS regulations (45 CFR § 74.40 through § 74.48 or 45 CFR Part 92).</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lstStyle/>
          <a:p>
            <a:r>
              <a:rPr lang="en-US" dirty="0" smtClean="0"/>
              <a:t>Procurement</a:t>
            </a:r>
            <a:endParaRPr lang="en-US" dirty="0"/>
          </a:p>
        </p:txBody>
      </p:sp>
      <p:sp>
        <p:nvSpPr>
          <p:cNvPr id="3" name="Content Placeholder 2"/>
          <p:cNvSpPr>
            <a:spLocks noGrp="1"/>
          </p:cNvSpPr>
          <p:nvPr>
            <p:ph idx="1"/>
          </p:nvPr>
        </p:nvSpPr>
        <p:spPr/>
        <p:txBody>
          <a:bodyPr>
            <a:normAutofit fontScale="92500" lnSpcReduction="20000"/>
          </a:bodyPr>
          <a:lstStyle/>
          <a:p>
            <a:pPr>
              <a:buNone/>
            </a:pPr>
            <a:endParaRPr lang="en-US" dirty="0" smtClean="0"/>
          </a:p>
          <a:p>
            <a:r>
              <a:rPr lang="en-US" dirty="0" smtClean="0"/>
              <a:t>Recipients are responsible for the settlement and satisfaction of all contractual and administrative issues related to contracts entered into in support of an award.  This includes: </a:t>
            </a:r>
          </a:p>
          <a:p>
            <a:pPr lvl="1"/>
            <a:r>
              <a:rPr lang="en-US" dirty="0" smtClean="0"/>
              <a:t>disputes</a:t>
            </a:r>
          </a:p>
          <a:p>
            <a:pPr lvl="1"/>
            <a:r>
              <a:rPr lang="en-US" dirty="0" smtClean="0"/>
              <a:t>claims</a:t>
            </a:r>
          </a:p>
          <a:p>
            <a:pPr lvl="1"/>
            <a:r>
              <a:rPr lang="en-US" dirty="0" smtClean="0"/>
              <a:t>protests of award</a:t>
            </a:r>
          </a:p>
          <a:p>
            <a:pPr lvl="1"/>
            <a:r>
              <a:rPr lang="en-US" dirty="0" smtClean="0"/>
              <a:t>source evaluation </a:t>
            </a:r>
          </a:p>
          <a:p>
            <a:pPr lvl="1"/>
            <a:r>
              <a:rPr lang="en-US" dirty="0" smtClean="0"/>
              <a:t>other matters of a contractual nature</a:t>
            </a:r>
          </a:p>
          <a:p>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Award Changes</a:t>
            </a:r>
            <a:endParaRPr lang="en-US" dirty="0"/>
          </a:p>
        </p:txBody>
      </p:sp>
      <p:sp>
        <p:nvSpPr>
          <p:cNvPr id="3" name="Content Placeholder 2"/>
          <p:cNvSpPr>
            <a:spLocks noGrp="1"/>
          </p:cNvSpPr>
          <p:nvPr>
            <p:ph idx="1"/>
          </p:nvPr>
        </p:nvSpPr>
        <p:spPr/>
        <p:txBody>
          <a:bodyPr/>
          <a:lstStyle/>
          <a:p>
            <a:endParaRPr lang="en-US" dirty="0" smtClean="0"/>
          </a:p>
          <a:p>
            <a:pPr>
              <a:buNone/>
            </a:pPr>
            <a:r>
              <a:rPr lang="en-US" dirty="0" smtClean="0"/>
              <a:t>	Unless otherwise restricted by the terms and/or conditions of the NoA, recipients are allowed to make post award programmatic and budget revisions within and between approved budget categories up to 25% without prior approval from HRSA.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
            </a:r>
            <a:br>
              <a:rPr lang="en-US" sz="4000" dirty="0" smtClean="0"/>
            </a:br>
            <a:r>
              <a:rPr lang="en-US" sz="4000" dirty="0" smtClean="0"/>
              <a:t>Programmatic Non Prior Approval</a:t>
            </a:r>
            <a:br>
              <a:rPr lang="en-US" sz="4000" dirty="0" smtClean="0"/>
            </a:br>
            <a:r>
              <a:rPr lang="en-US" sz="4000" dirty="0" smtClean="0"/>
              <a:t>Post Award Changes</a:t>
            </a:r>
            <a:br>
              <a:rPr lang="en-US" sz="4000" dirty="0" smtClean="0"/>
            </a:br>
            <a:endParaRPr lang="en-US" sz="4000" dirty="0"/>
          </a:p>
        </p:txBody>
      </p:sp>
      <p:sp>
        <p:nvSpPr>
          <p:cNvPr id="3" name="Content Placeholder 2"/>
          <p:cNvSpPr>
            <a:spLocks noGrp="1"/>
          </p:cNvSpPr>
          <p:nvPr>
            <p:ph idx="1"/>
          </p:nvPr>
        </p:nvSpPr>
        <p:spPr/>
        <p:txBody>
          <a:bodyPr>
            <a:normAutofit fontScale="85000" lnSpcReduction="20000"/>
          </a:bodyPr>
          <a:lstStyle/>
          <a:p>
            <a:endParaRPr lang="en-US" dirty="0" smtClean="0"/>
          </a:p>
          <a:p>
            <a:pPr>
              <a:buNone/>
            </a:pPr>
            <a:r>
              <a:rPr lang="en-US" dirty="0" smtClean="0"/>
              <a:t>	Minor unanticipated post award programmatic changes are permitted, but changes to the approved scope of work are unallowable under this policy.  Examples:</a:t>
            </a:r>
          </a:p>
          <a:p>
            <a:pPr>
              <a:buNone/>
            </a:pPr>
            <a:endParaRPr lang="en-US" dirty="0" smtClean="0"/>
          </a:p>
          <a:p>
            <a:r>
              <a:rPr lang="en-US" dirty="0" smtClean="0"/>
              <a:t>FTE Adjustments that stay within the 25% budget revision cap</a:t>
            </a:r>
          </a:p>
          <a:p>
            <a:r>
              <a:rPr lang="en-US" dirty="0" smtClean="0"/>
              <a:t>Changes in staff for approved positions other than the Project Director</a:t>
            </a:r>
          </a:p>
          <a:p>
            <a:r>
              <a:rPr lang="en-US" dirty="0" smtClean="0"/>
              <a:t>Brands of approved Supplies and Equipment costs</a:t>
            </a:r>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Budgetary Non Prior Approval</a:t>
            </a:r>
            <a:br>
              <a:rPr lang="en-US" dirty="0" smtClean="0"/>
            </a:br>
            <a:r>
              <a:rPr lang="en-US" dirty="0" smtClean="0"/>
              <a:t>Post Award Changes</a:t>
            </a:r>
            <a:endParaRPr lang="en-US" dirty="0"/>
          </a:p>
        </p:txBody>
      </p:sp>
      <p:sp>
        <p:nvSpPr>
          <p:cNvPr id="3" name="Content Placeholder 2"/>
          <p:cNvSpPr>
            <a:spLocks noGrp="1"/>
          </p:cNvSpPr>
          <p:nvPr>
            <p:ph idx="1"/>
          </p:nvPr>
        </p:nvSpPr>
        <p:spPr/>
        <p:txBody>
          <a:bodyPr>
            <a:normAutofit fontScale="85000" lnSpcReduction="10000"/>
          </a:bodyPr>
          <a:lstStyle/>
          <a:p>
            <a:endParaRPr lang="en-US" dirty="0" smtClean="0"/>
          </a:p>
          <a:p>
            <a:pPr>
              <a:buNone/>
            </a:pPr>
            <a:r>
              <a:rPr lang="en-US" dirty="0" smtClean="0"/>
              <a:t>	Re-budgeting costs </a:t>
            </a:r>
            <a:r>
              <a:rPr lang="en-US" u="sng" dirty="0" smtClean="0"/>
              <a:t>between</a:t>
            </a:r>
            <a:r>
              <a:rPr lang="en-US" dirty="0" smtClean="0"/>
              <a:t> approved budget categories : </a:t>
            </a:r>
          </a:p>
          <a:p>
            <a:pPr>
              <a:buNone/>
            </a:pPr>
            <a:endParaRPr lang="en-US" dirty="0" smtClean="0"/>
          </a:p>
          <a:p>
            <a:pPr>
              <a:buNone/>
            </a:pPr>
            <a:r>
              <a:rPr lang="en-US" dirty="0" smtClean="0"/>
              <a:t>	Unless restricted by the NoA, up to 25% of the Total Approved Project costs may be re-budgeted between currently approved budget categories.  </a:t>
            </a:r>
          </a:p>
          <a:p>
            <a:endParaRPr lang="en-US" dirty="0" smtClean="0"/>
          </a:p>
          <a:p>
            <a:pPr>
              <a:buNone/>
            </a:pPr>
            <a:r>
              <a:rPr lang="en-US" dirty="0" smtClean="0"/>
              <a:t>	Note:  No new items of cost, nor new budget categories, may be initiated under this rule.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b="0" dirty="0" smtClean="0">
                <a:latin typeface="Tahoma" pitchFamily="34" charset="0"/>
              </a:rPr>
              <a:t>Objectives</a:t>
            </a:r>
          </a:p>
        </p:txBody>
      </p:sp>
      <p:sp>
        <p:nvSpPr>
          <p:cNvPr id="4099" name="Rectangle 3"/>
          <p:cNvSpPr>
            <a:spLocks noGrp="1" noChangeArrowheads="1"/>
          </p:cNvSpPr>
          <p:nvPr>
            <p:ph type="body" sz="half" idx="1"/>
          </p:nvPr>
        </p:nvSpPr>
        <p:spPr/>
        <p:txBody>
          <a:bodyPr/>
          <a:lstStyle/>
          <a:p>
            <a:pPr eaLnBrk="1" hangingPunct="1">
              <a:buFontTx/>
              <a:buNone/>
            </a:pPr>
            <a:endParaRPr lang="en-US" dirty="0" smtClean="0"/>
          </a:p>
          <a:p>
            <a:pPr eaLnBrk="1" hangingPunct="1"/>
            <a:endParaRPr lang="en-US" dirty="0" smtClean="0"/>
          </a:p>
        </p:txBody>
      </p:sp>
      <p:sp>
        <p:nvSpPr>
          <p:cNvPr id="4100" name="Rectangle 4"/>
          <p:cNvSpPr>
            <a:spLocks noGrp="1" noChangeArrowheads="1"/>
          </p:cNvSpPr>
          <p:nvPr>
            <p:ph type="body" sz="half" idx="2"/>
          </p:nvPr>
        </p:nvSpPr>
        <p:spPr>
          <a:xfrm>
            <a:off x="533400" y="1524000"/>
            <a:ext cx="7772400" cy="4297363"/>
          </a:xfrm>
        </p:spPr>
        <p:txBody>
          <a:bodyPr/>
          <a:lstStyle/>
          <a:p>
            <a:pPr lvl="1"/>
            <a:r>
              <a:rPr lang="en-US" sz="3600" b="1" dirty="0" smtClean="0"/>
              <a:t>Roles and Responsibilities</a:t>
            </a:r>
          </a:p>
          <a:p>
            <a:pPr lvl="1"/>
            <a:r>
              <a:rPr lang="en-US" sz="3600" b="1" dirty="0" smtClean="0"/>
              <a:t>Prior approval requests</a:t>
            </a:r>
            <a:endParaRPr lang="en-US" sz="3600" dirty="0" smtClean="0"/>
          </a:p>
          <a:p>
            <a:pPr lvl="1"/>
            <a:r>
              <a:rPr lang="en-US" sz="3600" b="1" dirty="0" smtClean="0"/>
              <a:t>Response to grant conditions and/or terms</a:t>
            </a:r>
            <a:r>
              <a:rPr lang="en-US" sz="3600"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Award Changes</a:t>
            </a:r>
            <a:endParaRPr lang="en-US" dirty="0"/>
          </a:p>
        </p:txBody>
      </p:sp>
      <p:sp>
        <p:nvSpPr>
          <p:cNvPr id="3" name="Content Placeholder 2"/>
          <p:cNvSpPr>
            <a:spLocks noGrp="1"/>
          </p:cNvSpPr>
          <p:nvPr>
            <p:ph idx="1"/>
          </p:nvPr>
        </p:nvSpPr>
        <p:spPr/>
        <p:txBody>
          <a:bodyPr/>
          <a:lstStyle/>
          <a:p>
            <a:endParaRPr lang="en-US" dirty="0" smtClean="0"/>
          </a:p>
          <a:p>
            <a:pPr>
              <a:buNone/>
            </a:pPr>
            <a:r>
              <a:rPr lang="en-US" dirty="0" smtClean="0"/>
              <a:t>	It is highly recommended that when considering or making non-prior approval changes to your grant project, that an email is sent to keep both your GMS and PO informed of any changes to your project.</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p:txBody>
          <a:bodyPr>
            <a:normAutofit lnSpcReduction="10000"/>
          </a:bodyPr>
          <a:lstStyle/>
          <a:p>
            <a:pPr lvl="1">
              <a:lnSpc>
                <a:spcPct val="90000"/>
              </a:lnSpc>
              <a:buFont typeface="Arial" charset="0"/>
              <a:buChar char="•"/>
            </a:pPr>
            <a:r>
              <a:rPr lang="en-US" sz="2400" b="1" dirty="0" smtClean="0"/>
              <a:t>Change in scope</a:t>
            </a:r>
          </a:p>
          <a:p>
            <a:pPr lvl="1">
              <a:lnSpc>
                <a:spcPct val="90000"/>
              </a:lnSpc>
              <a:buFont typeface="Arial" charset="0"/>
              <a:buChar char="•"/>
            </a:pPr>
            <a:r>
              <a:rPr lang="en-US" sz="2400" b="1" dirty="0" smtClean="0"/>
              <a:t>Carryover of unobligated balance</a:t>
            </a:r>
          </a:p>
          <a:p>
            <a:pPr lvl="1">
              <a:lnSpc>
                <a:spcPct val="90000"/>
              </a:lnSpc>
              <a:buFont typeface="Arial" charset="0"/>
              <a:buChar char="•"/>
            </a:pPr>
            <a:r>
              <a:rPr lang="en-US" sz="2400" b="1" dirty="0" smtClean="0"/>
              <a:t>Significant budget revisions</a:t>
            </a:r>
            <a:endParaRPr lang="en-US" sz="2400" dirty="0" smtClean="0"/>
          </a:p>
          <a:p>
            <a:pPr lvl="1">
              <a:lnSpc>
                <a:spcPct val="90000"/>
              </a:lnSpc>
              <a:buFont typeface="Arial" charset="0"/>
              <a:buChar char="•"/>
            </a:pPr>
            <a:r>
              <a:rPr lang="en-US" sz="2400" b="1" dirty="0" smtClean="0"/>
              <a:t>Inclusion of costs that require prior approval</a:t>
            </a:r>
            <a:endParaRPr lang="en-US" sz="2400" dirty="0" smtClean="0"/>
          </a:p>
          <a:p>
            <a:pPr lvl="1">
              <a:lnSpc>
                <a:spcPct val="90000"/>
              </a:lnSpc>
              <a:buFont typeface="Arial" charset="0"/>
              <a:buChar char="•"/>
            </a:pPr>
            <a:r>
              <a:rPr lang="en-US" sz="2400" b="1" dirty="0" smtClean="0"/>
              <a:t>Equipment, foreign travel, training stipends </a:t>
            </a:r>
            <a:endParaRPr lang="en-US" sz="2400" dirty="0" smtClean="0"/>
          </a:p>
          <a:p>
            <a:pPr lvl="1">
              <a:lnSpc>
                <a:spcPct val="90000"/>
              </a:lnSpc>
              <a:buFont typeface="Arial" charset="0"/>
              <a:buChar char="•"/>
            </a:pPr>
            <a:r>
              <a:rPr lang="en-US" sz="2400" b="1" dirty="0" smtClean="0"/>
              <a:t>Contracting for substantive programmatic work</a:t>
            </a:r>
            <a:endParaRPr lang="en-US" sz="2400" dirty="0" smtClean="0"/>
          </a:p>
          <a:p>
            <a:pPr lvl="1">
              <a:lnSpc>
                <a:spcPct val="90000"/>
              </a:lnSpc>
              <a:buFont typeface="Arial" charset="0"/>
              <a:buChar char="•"/>
            </a:pPr>
            <a:r>
              <a:rPr lang="en-US" sz="2400" b="1" dirty="0" smtClean="0"/>
              <a:t>Transfer of funds allotted to training</a:t>
            </a:r>
            <a:endParaRPr lang="en-US" sz="2400" dirty="0" smtClean="0"/>
          </a:p>
          <a:p>
            <a:pPr lvl="1">
              <a:lnSpc>
                <a:spcPct val="90000"/>
              </a:lnSpc>
              <a:buFont typeface="Arial" charset="0"/>
              <a:buChar char="•"/>
            </a:pPr>
            <a:r>
              <a:rPr lang="en-US" sz="2400" b="1" dirty="0" smtClean="0"/>
              <a:t>Absence of project director for more than 3 months or a 25% reduction in time devoted</a:t>
            </a:r>
            <a:endParaRPr lang="en-US" sz="2400" dirty="0" smtClean="0"/>
          </a:p>
          <a:p>
            <a:pPr lvl="1">
              <a:lnSpc>
                <a:spcPct val="90000"/>
              </a:lnSpc>
              <a:buFont typeface="Arial" charset="0"/>
              <a:buChar char="•"/>
            </a:pPr>
            <a:r>
              <a:rPr lang="en-US" sz="2400" b="1" dirty="0" smtClean="0"/>
              <a:t>Need for additional Federal funds</a:t>
            </a:r>
            <a:endParaRPr lang="en-US" sz="2400" dirty="0" smtClean="0"/>
          </a:p>
          <a:p>
            <a:pPr lvl="1">
              <a:lnSpc>
                <a:spcPct val="90000"/>
              </a:lnSpc>
              <a:buFont typeface="Arial" charset="0"/>
              <a:buChar char="•"/>
            </a:pPr>
            <a:r>
              <a:rPr lang="en-US" sz="2400" b="1" dirty="0" smtClean="0"/>
              <a:t>Change of grantee organization</a:t>
            </a:r>
            <a:endParaRPr lang="en-US" sz="2400" dirty="0" smtClean="0"/>
          </a:p>
          <a:p>
            <a:pPr lvl="1">
              <a:lnSpc>
                <a:spcPct val="90000"/>
              </a:lnSpc>
              <a:buFont typeface="Arial" charset="0"/>
              <a:buChar char="•"/>
            </a:pPr>
            <a:r>
              <a:rPr lang="en-US" sz="2400" b="1" dirty="0" smtClean="0"/>
              <a:t>Pre-award costs</a:t>
            </a:r>
            <a:r>
              <a:rPr lang="en-US" sz="2400" dirty="0" smtClean="0"/>
              <a:t> </a:t>
            </a:r>
          </a:p>
          <a:p>
            <a:pPr lvl="1">
              <a:lnSpc>
                <a:spcPct val="90000"/>
              </a:lnSpc>
              <a:buNone/>
            </a:pPr>
            <a:endParaRPr lang="en-US" sz="2400" b="1" dirty="0" smtClean="0"/>
          </a:p>
        </p:txBody>
      </p:sp>
      <p:sp>
        <p:nvSpPr>
          <p:cNvPr id="26628" name="Rectangle 4"/>
          <p:cNvSpPr>
            <a:spLocks noGrp="1" noChangeArrowheads="1"/>
          </p:cNvSpPr>
          <p:nvPr>
            <p:ph type="title"/>
          </p:nvPr>
        </p:nvSpPr>
        <p:spPr>
          <a:xfrm>
            <a:off x="457200" y="228600"/>
            <a:ext cx="8229600" cy="1143000"/>
          </a:xfrm>
          <a:noFill/>
          <a:ln/>
        </p:spPr>
        <p:txBody>
          <a:bodyPr/>
          <a:lstStyle/>
          <a:p>
            <a:r>
              <a:rPr lang="en-US" sz="3200" dirty="0" smtClean="0">
                <a:latin typeface="Tahoma" pitchFamily="34" charset="0"/>
              </a:rPr>
              <a:t>Actions Requiring HRSA Prior Approval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r>
              <a:rPr lang="en-US" dirty="0" smtClean="0"/>
              <a:t>Common Prior Approval Request</a:t>
            </a:r>
            <a:endParaRPr lang="en-US" dirty="0" smtClean="0">
              <a:latin typeface="Tahoma" pitchFamily="34" charset="0"/>
            </a:endParaRPr>
          </a:p>
        </p:txBody>
      </p:sp>
      <p:sp>
        <p:nvSpPr>
          <p:cNvPr id="27651" name="Rectangle 3"/>
          <p:cNvSpPr>
            <a:spLocks noGrp="1" noChangeArrowheads="1"/>
          </p:cNvSpPr>
          <p:nvPr>
            <p:ph type="body" idx="1"/>
          </p:nvPr>
        </p:nvSpPr>
        <p:spPr/>
        <p:txBody>
          <a:bodyPr>
            <a:normAutofit/>
          </a:bodyPr>
          <a:lstStyle/>
          <a:p>
            <a:pPr lvl="1">
              <a:buFont typeface="Arial" charset="0"/>
              <a:buChar char="•"/>
            </a:pPr>
            <a:endParaRPr lang="en-US" sz="2400" b="1" dirty="0" smtClean="0"/>
          </a:p>
          <a:p>
            <a:pPr lvl="1">
              <a:buFont typeface="Arial" charset="0"/>
              <a:buChar char="•"/>
            </a:pPr>
            <a:r>
              <a:rPr lang="en-US" sz="2400" b="1" dirty="0" smtClean="0"/>
              <a:t>Change in Project Director (PD) – Position is vacant,  project director is absent for more than 3 months or a 25% reduction in time devoted</a:t>
            </a:r>
          </a:p>
          <a:p>
            <a:pPr lvl="1">
              <a:buNone/>
            </a:pPr>
            <a:endParaRPr lang="en-US" sz="2400" dirty="0" smtClean="0"/>
          </a:p>
          <a:p>
            <a:pPr lvl="2">
              <a:buFont typeface="Arial" charset="0"/>
              <a:buChar char="•"/>
            </a:pPr>
            <a:r>
              <a:rPr lang="en-US" sz="2200" b="1" dirty="0" smtClean="0"/>
              <a:t>Requires request from Authorized Representative </a:t>
            </a:r>
          </a:p>
          <a:p>
            <a:pPr lvl="2">
              <a:buFont typeface="Arial" charset="0"/>
              <a:buChar char="•"/>
            </a:pPr>
            <a:r>
              <a:rPr lang="en-US" sz="2200" b="1" dirty="0" smtClean="0"/>
              <a:t>Resume/CV for proposed staff</a:t>
            </a:r>
          </a:p>
          <a:p>
            <a:pPr lvl="2">
              <a:buFont typeface="Arial" charset="0"/>
              <a:buChar char="•"/>
            </a:pPr>
            <a:r>
              <a:rPr lang="en-US" sz="2200" b="1" dirty="0" smtClean="0"/>
              <a:t>Contact information, e.g. email, current  address and telephone number</a:t>
            </a:r>
          </a:p>
          <a:p>
            <a:pPr lvl="2">
              <a:buNone/>
            </a:pPr>
            <a:endParaRPr lang="en-US" sz="2200" b="1"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r>
              <a:rPr lang="en-US" dirty="0" smtClean="0"/>
              <a:t>Common Prior Approval Request</a:t>
            </a:r>
            <a:endParaRPr lang="en-US" dirty="0" smtClean="0">
              <a:latin typeface="Tahoma" pitchFamily="34" charset="0"/>
            </a:endParaRPr>
          </a:p>
        </p:txBody>
      </p:sp>
      <p:sp>
        <p:nvSpPr>
          <p:cNvPr id="27651" name="Rectangle 3"/>
          <p:cNvSpPr>
            <a:spLocks noGrp="1" noChangeArrowheads="1"/>
          </p:cNvSpPr>
          <p:nvPr>
            <p:ph type="body" idx="1"/>
          </p:nvPr>
        </p:nvSpPr>
        <p:spPr/>
        <p:txBody>
          <a:bodyPr>
            <a:normAutofit/>
          </a:bodyPr>
          <a:lstStyle/>
          <a:p>
            <a:pPr lvl="1">
              <a:buFont typeface="Arial" charset="0"/>
              <a:buChar char="•"/>
            </a:pPr>
            <a:endParaRPr lang="en-US" sz="2400" b="1" dirty="0" smtClean="0"/>
          </a:p>
          <a:p>
            <a:pPr lvl="1">
              <a:buFont typeface="Arial" charset="0"/>
              <a:buChar char="•"/>
            </a:pPr>
            <a:r>
              <a:rPr lang="en-US" sz="2400" b="1" dirty="0" smtClean="0"/>
              <a:t>Budget Revisions - </a:t>
            </a:r>
            <a:r>
              <a:rPr lang="en-US" sz="2200" b="1" dirty="0" smtClean="0"/>
              <a:t>For budget changes of more than 25% of total budget</a:t>
            </a:r>
          </a:p>
          <a:p>
            <a:pPr lvl="1">
              <a:buFont typeface="Arial" charset="0"/>
              <a:buChar char="•"/>
            </a:pPr>
            <a:endParaRPr lang="en-US" sz="2200" dirty="0" smtClean="0"/>
          </a:p>
          <a:p>
            <a:pPr lvl="2">
              <a:buFont typeface="Arial" charset="0"/>
              <a:buChar char="•"/>
            </a:pPr>
            <a:r>
              <a:rPr lang="en-US" sz="2200" b="1" dirty="0" smtClean="0"/>
              <a:t>Cover letter explaining the need for the budget revision</a:t>
            </a:r>
          </a:p>
          <a:p>
            <a:pPr lvl="2">
              <a:buFont typeface="Arial" charset="0"/>
              <a:buChar char="•"/>
            </a:pPr>
            <a:r>
              <a:rPr lang="en-US" sz="2200" b="1" dirty="0" smtClean="0"/>
              <a:t>Requires SF424-A, reflecting the revised line item budget and narrative justification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z="3200" dirty="0" smtClean="0"/>
              <a:t>Common Prior Approval Request</a:t>
            </a:r>
            <a:r>
              <a:rPr lang="en-US" sz="3200" dirty="0" smtClean="0">
                <a:latin typeface="Tahoma" pitchFamily="34" charset="0"/>
              </a:rPr>
              <a:t> </a:t>
            </a:r>
          </a:p>
        </p:txBody>
      </p:sp>
      <p:sp>
        <p:nvSpPr>
          <p:cNvPr id="29699" name="Rectangle 3"/>
          <p:cNvSpPr>
            <a:spLocks noGrp="1" noChangeArrowheads="1"/>
          </p:cNvSpPr>
          <p:nvPr>
            <p:ph type="body" idx="1"/>
          </p:nvPr>
        </p:nvSpPr>
        <p:spPr>
          <a:xfrm>
            <a:off x="381000" y="1676400"/>
            <a:ext cx="8229600" cy="4267200"/>
          </a:xfrm>
        </p:spPr>
        <p:txBody>
          <a:bodyPr>
            <a:normAutofit fontScale="85000" lnSpcReduction="10000"/>
          </a:bodyPr>
          <a:lstStyle/>
          <a:p>
            <a:pPr>
              <a:lnSpc>
                <a:spcPct val="80000"/>
              </a:lnSpc>
              <a:buFont typeface="Arial" charset="0"/>
              <a:buChar char="•"/>
            </a:pPr>
            <a:r>
              <a:rPr lang="en-US" sz="2800" b="1" dirty="0" smtClean="0"/>
              <a:t>Carryover – A request to transfer unobligated funds from the prior budget period into the current funding period  </a:t>
            </a:r>
          </a:p>
          <a:p>
            <a:pPr>
              <a:lnSpc>
                <a:spcPct val="80000"/>
              </a:lnSpc>
              <a:buFont typeface="Arial" charset="0"/>
              <a:buChar char="•"/>
            </a:pPr>
            <a:endParaRPr lang="en-US" sz="2800" dirty="0" smtClean="0"/>
          </a:p>
          <a:p>
            <a:pPr lvl="1">
              <a:lnSpc>
                <a:spcPct val="80000"/>
              </a:lnSpc>
              <a:buFont typeface="Arial" charset="0"/>
              <a:buChar char="•"/>
            </a:pPr>
            <a:r>
              <a:rPr lang="en-US" sz="2600" b="1" dirty="0" smtClean="0"/>
              <a:t>The SF-425 Federal Financial Report (FFR) for the appropriate budget period must be submitted and accepted</a:t>
            </a:r>
          </a:p>
          <a:p>
            <a:pPr lvl="1">
              <a:lnSpc>
                <a:spcPct val="80000"/>
              </a:lnSpc>
              <a:buFont typeface="Arial" charset="0"/>
              <a:buChar char="•"/>
            </a:pPr>
            <a:endParaRPr lang="en-US" sz="2600" b="1" dirty="0" smtClean="0"/>
          </a:p>
          <a:p>
            <a:pPr lvl="1">
              <a:lnSpc>
                <a:spcPct val="80000"/>
              </a:lnSpc>
              <a:buFont typeface="Arial" charset="0"/>
              <a:buChar char="•"/>
            </a:pPr>
            <a:r>
              <a:rPr lang="en-US" sz="2600" b="1" dirty="0" smtClean="0"/>
              <a:t>Cover letter should include a brief explanation of excess of funds as to how the carryover will be used to complete the previously approved goals and objectives of the program  </a:t>
            </a:r>
          </a:p>
          <a:p>
            <a:pPr lvl="1">
              <a:lnSpc>
                <a:spcPct val="80000"/>
              </a:lnSpc>
              <a:buNone/>
            </a:pPr>
            <a:endParaRPr lang="en-US" sz="2600" dirty="0" smtClean="0"/>
          </a:p>
          <a:p>
            <a:pPr lvl="1">
              <a:lnSpc>
                <a:spcPct val="80000"/>
              </a:lnSpc>
              <a:buFont typeface="Arial" charset="0"/>
              <a:buChar char="•"/>
            </a:pPr>
            <a:r>
              <a:rPr lang="en-US" sz="2600" b="1" dirty="0" smtClean="0"/>
              <a:t>Complete and attach the SF424-A, line item budget, and budget narrative (only for the amount of unobligated funds being requested), reflecting how the line item costs were derived.</a:t>
            </a:r>
            <a:endParaRPr lang="en-US" sz="2600" dirty="0" smtClean="0"/>
          </a:p>
          <a:p>
            <a:pPr lvl="1">
              <a:lnSpc>
                <a:spcPct val="80000"/>
              </a:lnSpc>
              <a:buNone/>
            </a:pPr>
            <a:endParaRPr lang="en-US" sz="24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z="3200" dirty="0" smtClean="0"/>
              <a:t>Common Prior Approval Request</a:t>
            </a:r>
            <a:r>
              <a:rPr lang="en-US" sz="3200" dirty="0" smtClean="0">
                <a:latin typeface="Tahoma" pitchFamily="34" charset="0"/>
              </a:rPr>
              <a:t> </a:t>
            </a:r>
          </a:p>
        </p:txBody>
      </p:sp>
      <p:sp>
        <p:nvSpPr>
          <p:cNvPr id="29699" name="Rectangle 3"/>
          <p:cNvSpPr>
            <a:spLocks noGrp="1" noChangeArrowheads="1"/>
          </p:cNvSpPr>
          <p:nvPr>
            <p:ph type="body" idx="1"/>
          </p:nvPr>
        </p:nvSpPr>
        <p:spPr>
          <a:xfrm>
            <a:off x="381000" y="1676400"/>
            <a:ext cx="8229600" cy="4267200"/>
          </a:xfrm>
        </p:spPr>
        <p:txBody>
          <a:bodyPr>
            <a:normAutofit/>
          </a:bodyPr>
          <a:lstStyle/>
          <a:p>
            <a:pPr>
              <a:lnSpc>
                <a:spcPct val="80000"/>
              </a:lnSpc>
              <a:buFont typeface="Arial" charset="0"/>
              <a:buChar char="•"/>
            </a:pPr>
            <a:r>
              <a:rPr lang="en-US" sz="2800" b="1" dirty="0" smtClean="0"/>
              <a:t>Carryover:</a:t>
            </a:r>
          </a:p>
          <a:p>
            <a:pPr lvl="1">
              <a:lnSpc>
                <a:spcPct val="80000"/>
              </a:lnSpc>
              <a:buFont typeface="Arial" charset="0"/>
              <a:buChar char="•"/>
            </a:pPr>
            <a:endParaRPr lang="en-US" sz="2400" dirty="0" smtClean="0"/>
          </a:p>
          <a:p>
            <a:pPr lvl="1">
              <a:lnSpc>
                <a:spcPct val="80000"/>
              </a:lnSpc>
              <a:buFont typeface="Arial" charset="0"/>
              <a:buChar char="•"/>
            </a:pPr>
            <a:r>
              <a:rPr lang="en-US" sz="2400" b="1" dirty="0" smtClean="0"/>
              <a:t>It is recommended that carryover  requests be submitted at the same time as the 	SF-425 FFR</a:t>
            </a:r>
          </a:p>
          <a:p>
            <a:pPr lvl="1">
              <a:lnSpc>
                <a:spcPct val="80000"/>
              </a:lnSpc>
              <a:buNone/>
            </a:pPr>
            <a:endParaRPr lang="en-US" sz="2400" b="1" dirty="0" smtClean="0"/>
          </a:p>
          <a:p>
            <a:pPr lvl="1">
              <a:lnSpc>
                <a:spcPct val="80000"/>
              </a:lnSpc>
            </a:pPr>
            <a:r>
              <a:rPr lang="en-US" sz="2400" b="1" dirty="0" smtClean="0"/>
              <a:t>A carryover should not be requested solely in order to spend down available unobligated funds  </a:t>
            </a:r>
          </a:p>
          <a:p>
            <a:pPr lvl="1">
              <a:lnSpc>
                <a:spcPct val="80000"/>
              </a:lnSpc>
              <a:buNone/>
            </a:pPr>
            <a:endParaRPr lang="en-US" sz="2400" b="1" dirty="0" smtClean="0"/>
          </a:p>
          <a:p>
            <a:pPr lvl="1">
              <a:lnSpc>
                <a:spcPct val="80000"/>
              </a:lnSpc>
              <a:buFont typeface="Arial" charset="0"/>
              <a:buChar char="•"/>
            </a:pPr>
            <a:r>
              <a:rPr lang="en-US" sz="2400" b="1" dirty="0" smtClean="0"/>
              <a:t>A carryover is not guaranteed</a:t>
            </a:r>
            <a:r>
              <a:rPr lang="en-US" sz="2400" dirty="0" smtClean="0"/>
              <a:t> </a:t>
            </a:r>
          </a:p>
          <a:p>
            <a:pPr lvl="1">
              <a:lnSpc>
                <a:spcPct val="80000"/>
              </a:lnSpc>
              <a:buFont typeface="Arial" charset="0"/>
              <a:buChar char="•"/>
            </a:pPr>
            <a:endParaRPr lang="en-US" sz="2400" dirty="0" smtClean="0"/>
          </a:p>
          <a:p>
            <a:pPr lvl="1">
              <a:lnSpc>
                <a:spcPct val="80000"/>
              </a:lnSpc>
              <a:buFont typeface="Arial" charset="0"/>
              <a:buChar char="•"/>
            </a:pPr>
            <a:endParaRPr lang="en-US" sz="24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p:txBody>
          <a:bodyPr/>
          <a:lstStyle/>
          <a:p>
            <a:pPr>
              <a:buFont typeface="Arial" charset="0"/>
              <a:buChar char="•"/>
            </a:pPr>
            <a:endParaRPr lang="en-US" sz="2800" b="1" dirty="0" smtClean="0"/>
          </a:p>
          <a:p>
            <a:pPr>
              <a:buNone/>
            </a:pPr>
            <a:r>
              <a:rPr lang="en-US" sz="2800" b="1" dirty="0" smtClean="0"/>
              <a:t>Prior approval requests must be submitted through </a:t>
            </a:r>
          </a:p>
          <a:p>
            <a:pPr>
              <a:buNone/>
            </a:pPr>
            <a:r>
              <a:rPr lang="en-US" sz="2800" b="1" dirty="0" smtClean="0"/>
              <a:t>the EHB Prior Approval area</a:t>
            </a:r>
          </a:p>
          <a:p>
            <a:pPr>
              <a:buNone/>
            </a:pPr>
            <a:endParaRPr lang="en-US" sz="2800" b="1" dirty="0" smtClean="0"/>
          </a:p>
          <a:p>
            <a:pPr>
              <a:buNone/>
            </a:pPr>
            <a:r>
              <a:rPr lang="en-US" sz="2800" dirty="0" smtClean="0"/>
              <a:t>After review by the PO and GMS, approval is </a:t>
            </a:r>
          </a:p>
          <a:p>
            <a:pPr>
              <a:buNone/>
            </a:pPr>
            <a:r>
              <a:rPr lang="en-US" sz="2800" dirty="0" smtClean="0"/>
              <a:t>official only when a revised Notice of Grant Award </a:t>
            </a:r>
          </a:p>
          <a:p>
            <a:pPr>
              <a:buNone/>
            </a:pPr>
            <a:r>
              <a:rPr lang="en-US" sz="2800" dirty="0" smtClean="0"/>
              <a:t>is issued reflecting the authorization of the GMO</a:t>
            </a:r>
          </a:p>
        </p:txBody>
      </p:sp>
      <p:sp>
        <p:nvSpPr>
          <p:cNvPr id="25604" name="Rectangle 4"/>
          <p:cNvSpPr>
            <a:spLocks noGrp="1" noChangeArrowheads="1"/>
          </p:cNvSpPr>
          <p:nvPr>
            <p:ph type="title"/>
          </p:nvPr>
        </p:nvSpPr>
        <p:spPr>
          <a:noFill/>
          <a:ln/>
        </p:spPr>
        <p:txBody>
          <a:bodyPr/>
          <a:lstStyle/>
          <a:p>
            <a:r>
              <a:rPr lang="en-US" dirty="0" smtClean="0">
                <a:latin typeface="Tahoma" pitchFamily="34" charset="0"/>
              </a:rPr>
              <a:t>Prior Approval Procedures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 Your Grant</a:t>
            </a:r>
            <a:endParaRPr lang="en-US" dirty="0"/>
          </a:p>
        </p:txBody>
      </p:sp>
      <p:sp>
        <p:nvSpPr>
          <p:cNvPr id="3" name="Content Placeholder 2"/>
          <p:cNvSpPr>
            <a:spLocks noGrp="1"/>
          </p:cNvSpPr>
          <p:nvPr>
            <p:ph idx="1"/>
          </p:nvPr>
        </p:nvSpPr>
        <p:spPr/>
        <p:txBody>
          <a:bodyPr/>
          <a:lstStyle/>
          <a:p>
            <a:pPr>
              <a:buNone/>
            </a:pPr>
            <a:r>
              <a:rPr lang="en-US" dirty="0" smtClean="0"/>
              <a:t>The HRSA website (www. hrsa.gov) provides valuable information to assist you in managing your grant.  </a:t>
            </a:r>
          </a:p>
          <a:p>
            <a:endParaRPr lang="en-US" dirty="0" smtClean="0"/>
          </a:p>
          <a:p>
            <a:r>
              <a:rPr lang="en-US" dirty="0" smtClean="0"/>
              <a:t>The Award Management Tutorial can be accessed at: </a:t>
            </a:r>
            <a:r>
              <a:rPr lang="en-US" dirty="0" smtClean="0">
                <a:hlinkClick r:id="rId2"/>
              </a:rPr>
              <a:t>http://www.hrsa.gov/grants/manage/awardmanagement/index.html</a:t>
            </a:r>
            <a:endParaRPr lang="en-US" dirty="0" smtClean="0"/>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HRSA Contact Center</a:t>
            </a:r>
            <a:endParaRPr lang="en-US" dirty="0"/>
          </a:p>
        </p:txBody>
      </p:sp>
      <p:sp>
        <p:nvSpPr>
          <p:cNvPr id="3" name="Content Placeholder 2"/>
          <p:cNvSpPr>
            <a:spLocks noGrp="1"/>
          </p:cNvSpPr>
          <p:nvPr>
            <p:ph idx="1"/>
          </p:nvPr>
        </p:nvSpPr>
        <p:spPr/>
        <p:txBody>
          <a:bodyPr/>
          <a:lstStyle/>
          <a:p>
            <a:pPr algn="ctr" eaLnBrk="1" hangingPunct="1">
              <a:buFontTx/>
              <a:buNone/>
            </a:pPr>
            <a:endParaRPr lang="en-US" dirty="0" smtClean="0">
              <a:solidFill>
                <a:schemeClr val="tx1"/>
              </a:solidFill>
            </a:endParaRPr>
          </a:p>
          <a:p>
            <a:pPr algn="ctr" eaLnBrk="1" hangingPunct="1">
              <a:buFontTx/>
              <a:buNone/>
            </a:pPr>
            <a:endParaRPr lang="en-US" dirty="0" smtClean="0">
              <a:solidFill>
                <a:schemeClr val="tx1"/>
              </a:solidFill>
            </a:endParaRPr>
          </a:p>
          <a:p>
            <a:pPr algn="ctr" eaLnBrk="1" hangingPunct="1">
              <a:buFontTx/>
              <a:buNone/>
            </a:pPr>
            <a:r>
              <a:rPr lang="en-US" dirty="0" smtClean="0"/>
              <a:t>HRSA Contact Center</a:t>
            </a:r>
          </a:p>
          <a:p>
            <a:pPr algn="ctr" eaLnBrk="1" hangingPunct="1">
              <a:buFontTx/>
              <a:buNone/>
            </a:pPr>
            <a:r>
              <a:rPr lang="en-US" dirty="0" smtClean="0"/>
              <a:t>Monday – Friday 9:00am – 5:30pm EST </a:t>
            </a:r>
          </a:p>
          <a:p>
            <a:pPr algn="ctr" eaLnBrk="1" hangingPunct="1">
              <a:buFontTx/>
              <a:buNone/>
            </a:pPr>
            <a:r>
              <a:rPr lang="en-US" dirty="0" smtClean="0"/>
              <a:t>(877) 464-4772</a:t>
            </a:r>
          </a:p>
          <a:p>
            <a:pPr algn="ctr" eaLnBrk="1" hangingPunct="1">
              <a:buFontTx/>
              <a:buNone/>
            </a:pPr>
            <a:r>
              <a:rPr lang="en-US" dirty="0" smtClean="0"/>
              <a:t>Callcenter@hrsa.gov</a:t>
            </a:r>
          </a:p>
          <a:p>
            <a:pPr>
              <a:buNone/>
            </a:pP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smtClean="0"/>
              <a:t>PMS Contact Information</a:t>
            </a:r>
          </a:p>
        </p:txBody>
      </p:sp>
      <p:sp>
        <p:nvSpPr>
          <p:cNvPr id="5123" name="Rectangle 3"/>
          <p:cNvSpPr>
            <a:spLocks noGrp="1" noChangeArrowheads="1"/>
          </p:cNvSpPr>
          <p:nvPr>
            <p:ph type="body" idx="1"/>
          </p:nvPr>
        </p:nvSpPr>
        <p:spPr>
          <a:xfrm>
            <a:off x="533400" y="2133600"/>
            <a:ext cx="8229600" cy="3200400"/>
          </a:xfrm>
        </p:spPr>
        <p:txBody>
          <a:bodyPr>
            <a:normAutofit fontScale="92500" lnSpcReduction="20000"/>
          </a:bodyPr>
          <a:lstStyle/>
          <a:p>
            <a:pPr>
              <a:buNone/>
            </a:pPr>
            <a:r>
              <a:rPr lang="en-US" b="1" dirty="0" smtClean="0"/>
              <a:t>	The ONE-DHHS Help Desk for PMS Support is now available Monday – Friday from 7 a.m. to 9 p.m. EST (except Federal Holidays)</a:t>
            </a:r>
            <a:br>
              <a:rPr lang="en-US" b="1" dirty="0" smtClean="0"/>
            </a:br>
            <a:r>
              <a:rPr lang="en-US" b="1" dirty="0" smtClean="0"/>
              <a:t/>
            </a:r>
            <a:br>
              <a:rPr lang="en-US" b="1" dirty="0" smtClean="0"/>
            </a:br>
            <a:r>
              <a:rPr lang="en-US" b="1" dirty="0" smtClean="0"/>
              <a:t>Phone (877) 614-5533 </a:t>
            </a:r>
          </a:p>
          <a:p>
            <a:pPr marL="0" indent="0">
              <a:buNone/>
            </a:pPr>
            <a:r>
              <a:rPr lang="en-US" b="1" dirty="0" smtClean="0"/>
              <a:t>   Email </a:t>
            </a:r>
            <a:r>
              <a:rPr lang="en-US" b="1" u="sng" dirty="0" smtClean="0">
                <a:hlinkClick r:id="rId2"/>
              </a:rPr>
              <a:t>PMSSupport@psc.gov</a:t>
            </a:r>
            <a:r>
              <a:rPr lang="en-US" b="1" dirty="0" smtClean="0"/>
              <a:t> </a:t>
            </a:r>
          </a:p>
          <a:p>
            <a:pPr marL="0" indent="0">
              <a:buNone/>
            </a:pPr>
            <a:r>
              <a:rPr lang="en-US" dirty="0" smtClean="0"/>
              <a:t/>
            </a:r>
            <a:br>
              <a:rPr lang="en-US" dirty="0" smtClean="0"/>
            </a:b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and Responsibilities</a:t>
            </a:r>
            <a:endParaRPr lang="en-US" dirty="0"/>
          </a:p>
        </p:txBody>
      </p:sp>
      <p:sp>
        <p:nvSpPr>
          <p:cNvPr id="3" name="Content Placeholder 2"/>
          <p:cNvSpPr>
            <a:spLocks noGrp="1"/>
          </p:cNvSpPr>
          <p:nvPr>
            <p:ph idx="1"/>
          </p:nvPr>
        </p:nvSpPr>
        <p:spPr/>
        <p:txBody>
          <a:bodyPr/>
          <a:lstStyle/>
          <a:p>
            <a:pPr lvl="0"/>
            <a:r>
              <a:rPr lang="en-US" dirty="0" smtClean="0"/>
              <a:t>Recipient (you)</a:t>
            </a:r>
          </a:p>
          <a:p>
            <a:pPr lvl="0"/>
            <a:r>
              <a:rPr lang="en-US" dirty="0" smtClean="0"/>
              <a:t>HRSA Project Officer (PO)</a:t>
            </a:r>
          </a:p>
          <a:p>
            <a:pPr lvl="0"/>
            <a:r>
              <a:rPr lang="en-US" dirty="0" smtClean="0"/>
              <a:t>HRSA Grants Management Specialist (GMS)</a:t>
            </a:r>
          </a:p>
          <a:p>
            <a:pPr lvl="0"/>
            <a:r>
              <a:rPr lang="en-US" dirty="0" smtClean="0"/>
              <a:t>Payment Management System (PMS) Account Representative</a:t>
            </a:r>
          </a:p>
          <a:p>
            <a:pPr lvl="0"/>
            <a:r>
              <a:rPr lang="en-US" dirty="0" smtClean="0"/>
              <a:t>HRSA Call Center Staff</a:t>
            </a:r>
          </a:p>
          <a:p>
            <a:pPr lvl="0"/>
            <a:endParaRPr lang="en-US"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Accessing FFR in EHB</a:t>
            </a:r>
            <a:endParaRPr lang="en-US" sz="3600" dirty="0"/>
          </a:p>
        </p:txBody>
      </p:sp>
      <p:sp>
        <p:nvSpPr>
          <p:cNvPr id="3" name="Content Placeholder 2"/>
          <p:cNvSpPr>
            <a:spLocks noGrp="1"/>
          </p:cNvSpPr>
          <p:nvPr>
            <p:ph idx="1"/>
          </p:nvPr>
        </p:nvSpPr>
        <p:spPr/>
        <p:txBody>
          <a:bodyPr>
            <a:normAutofit/>
          </a:bodyPr>
          <a:lstStyle/>
          <a:p>
            <a:pPr>
              <a:buNone/>
            </a:pPr>
            <a:r>
              <a:rPr lang="en-US" dirty="0" smtClean="0"/>
              <a:t>	</a:t>
            </a:r>
            <a:r>
              <a:rPr lang="en-US" sz="2800" dirty="0" smtClean="0"/>
              <a:t>Detail instructions for accessing the FFR in EHB can be found at the following link:</a:t>
            </a:r>
            <a:r>
              <a:rPr lang="en-US" sz="2000" dirty="0" smtClean="0"/>
              <a:t>                 </a:t>
            </a:r>
            <a:r>
              <a:rPr lang="en-US" sz="2000" u="sng" dirty="0" smtClean="0">
                <a:hlinkClick r:id="rId2" tooltip="http://www.hrsa.gov/grants/manage/technicalassistance/federalfinancialreport/ffrquickguide.pdf"/>
              </a:rPr>
              <a:t>http://www.hrsa.gov/grants/manage/technicalassistance/federalfinancialreport</a:t>
            </a:r>
          </a:p>
          <a:p>
            <a:endParaRPr lang="en-US" sz="28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EHB PRIOR APPROVAL INSTRUCTIONS</a:t>
            </a:r>
            <a:endParaRPr lang="en-US" dirty="0"/>
          </a:p>
        </p:txBody>
      </p:sp>
      <p:sp>
        <p:nvSpPr>
          <p:cNvPr id="3" name="Content Placeholder 2"/>
          <p:cNvSpPr>
            <a:spLocks noGrp="1"/>
          </p:cNvSpPr>
          <p:nvPr>
            <p:ph idx="1"/>
          </p:nvPr>
        </p:nvSpPr>
        <p:spPr>
          <a:xfrm>
            <a:off x="533400" y="1295400"/>
            <a:ext cx="8229600" cy="4525963"/>
          </a:xfrm>
        </p:spPr>
        <p:txBody>
          <a:bodyPr>
            <a:normAutofit fontScale="25000" lnSpcReduction="20000"/>
          </a:bodyPr>
          <a:lstStyle/>
          <a:p>
            <a:endParaRPr lang="en-US" b="1" u="sng" dirty="0" smtClean="0"/>
          </a:p>
          <a:p>
            <a:endParaRPr lang="en-US" sz="5500" b="1" u="sng" dirty="0" smtClean="0"/>
          </a:p>
          <a:p>
            <a:r>
              <a:rPr lang="en-US" sz="8800" b="1" u="sng" dirty="0" smtClean="0"/>
              <a:t>Prior Approval Request Instructions:</a:t>
            </a:r>
            <a:endParaRPr lang="en-US" sz="8800" dirty="0" smtClean="0"/>
          </a:p>
          <a:p>
            <a:pPr>
              <a:buNone/>
            </a:pPr>
            <a:endParaRPr lang="en-US" sz="8800" dirty="0" smtClean="0"/>
          </a:p>
          <a:p>
            <a:pPr marL="0" indent="0">
              <a:buNone/>
            </a:pPr>
            <a:r>
              <a:rPr lang="en-US" sz="8800" dirty="0" smtClean="0"/>
              <a:t>In order to submit a prior approval request in the EHBs, you must have Prior Approval Request privileges to the grant handbook. By default, the project director registered to the Grant Handbook has the privileges and can approve these privileges for others to view, edit, or submit a Prior Approval Request.</a:t>
            </a:r>
          </a:p>
          <a:p>
            <a:pPr marL="0" indent="0">
              <a:buNone/>
            </a:pPr>
            <a:r>
              <a:rPr lang="en-US" sz="8800" dirty="0" smtClean="0"/>
              <a:t> </a:t>
            </a:r>
          </a:p>
          <a:p>
            <a:pPr marL="0" indent="0">
              <a:buNone/>
            </a:pPr>
            <a:r>
              <a:rPr lang="en-US" sz="8800" dirty="0" smtClean="0"/>
              <a:t>Follow the steps below to submit a prior approval request through the EHBs:</a:t>
            </a:r>
          </a:p>
          <a:p>
            <a:pPr marL="0" indent="0">
              <a:buNone/>
            </a:pPr>
            <a:r>
              <a:rPr lang="en-US" sz="8800" dirty="0" smtClean="0"/>
              <a:t> </a:t>
            </a:r>
          </a:p>
          <a:p>
            <a:pPr marL="0" indent="0">
              <a:buNone/>
            </a:pPr>
            <a:r>
              <a:rPr lang="en-US" sz="8800" dirty="0" smtClean="0"/>
              <a:t>	1.  Login to the EHBs and click the View Portfolio link in  	     the left side menu.</a:t>
            </a:r>
          </a:p>
          <a:p>
            <a:pPr marL="0" indent="0">
              <a:buNone/>
            </a:pPr>
            <a:r>
              <a:rPr lang="en-US" sz="8800" dirty="0" smtClean="0"/>
              <a:t> </a:t>
            </a:r>
          </a:p>
          <a:p>
            <a:pPr marL="0" indent="0">
              <a:buNone/>
            </a:pPr>
            <a:r>
              <a:rPr lang="en-US" sz="8800" dirty="0" smtClean="0"/>
              <a:t>	</a:t>
            </a:r>
          </a:p>
          <a:p>
            <a:pPr marL="0" indent="0">
              <a:buNone/>
            </a:pPr>
            <a:endParaRPr lang="en-US" sz="8800" dirty="0"/>
          </a:p>
          <a:p>
            <a:pPr marL="0" indent="0">
              <a:buNone/>
            </a:pPr>
            <a:endParaRPr lang="en-US" sz="8800" dirty="0" smtClean="0"/>
          </a:p>
          <a:p>
            <a:pPr marL="0" indent="0">
              <a:buNone/>
            </a:pPr>
            <a:endParaRPr lang="en-US" sz="8800" dirty="0"/>
          </a:p>
          <a:p>
            <a:pPr marL="0" indent="0">
              <a:buNone/>
            </a:pPr>
            <a:endParaRPr lang="en-US" sz="8800" dirty="0" smtClean="0"/>
          </a:p>
          <a:p>
            <a:pPr marL="0" indent="0">
              <a:buNone/>
            </a:pPr>
            <a:endParaRPr lang="en-US" sz="8800" dirty="0"/>
          </a:p>
          <a:p>
            <a:pPr marL="0" indent="0">
              <a:buNone/>
            </a:pPr>
            <a:endParaRPr lang="en-US" sz="88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EHB PRIOR APPROVAL INSTRUCTIONS</a:t>
            </a:r>
            <a:endParaRPr lang="en-US" dirty="0"/>
          </a:p>
        </p:txBody>
      </p:sp>
      <p:sp>
        <p:nvSpPr>
          <p:cNvPr id="3" name="Content Placeholder 2"/>
          <p:cNvSpPr>
            <a:spLocks noGrp="1"/>
          </p:cNvSpPr>
          <p:nvPr>
            <p:ph idx="1"/>
          </p:nvPr>
        </p:nvSpPr>
        <p:spPr/>
        <p:txBody>
          <a:bodyPr/>
          <a:lstStyle/>
          <a:p>
            <a:endParaRPr lang="en-US" sz="1200" dirty="0" smtClean="0"/>
          </a:p>
          <a:p>
            <a:pPr marL="914400" lvl="2" indent="0">
              <a:buNone/>
            </a:pPr>
            <a:r>
              <a:rPr lang="en-US" sz="2200" dirty="0"/>
              <a:t>6</a:t>
            </a:r>
            <a:r>
              <a:rPr lang="en-US" sz="2200" dirty="0" smtClean="0"/>
              <a:t>. </a:t>
            </a:r>
            <a:r>
              <a:rPr lang="en-US" sz="2200" dirty="0"/>
              <a:t>The prior approval request will consist of two sections - </a:t>
            </a:r>
            <a:r>
              <a:rPr lang="en-US" sz="2200" dirty="0" smtClean="0"/>
              <a:t>       General </a:t>
            </a:r>
            <a:r>
              <a:rPr lang="en-US" sz="2200" dirty="0"/>
              <a:t>Information and Detailed Information. Complete all of the required </a:t>
            </a:r>
            <a:r>
              <a:rPr lang="en-US" sz="2200" dirty="0" smtClean="0"/>
              <a:t>fields </a:t>
            </a:r>
            <a:r>
              <a:rPr lang="en-US" sz="2200" dirty="0"/>
              <a:t>marked with a red asterisk and upload any required documents for the type of Prior Approval Request</a:t>
            </a:r>
            <a:r>
              <a:rPr lang="en-US" sz="2200" dirty="0" smtClean="0"/>
              <a:t>.</a:t>
            </a:r>
          </a:p>
          <a:p>
            <a:pPr marL="914400" lvl="2" indent="0">
              <a:buNone/>
            </a:pPr>
            <a:endParaRPr lang="en-US" sz="1200" dirty="0"/>
          </a:p>
          <a:p>
            <a:pPr marL="914400" lvl="2" indent="0">
              <a:buNone/>
            </a:pPr>
            <a:r>
              <a:rPr lang="en-US" sz="2200" dirty="0" smtClean="0"/>
              <a:t>7</a:t>
            </a:r>
            <a:r>
              <a:rPr lang="en-US" sz="2200" dirty="0"/>
              <a:t>.  Once all fields have been completed and all </a:t>
            </a:r>
            <a:r>
              <a:rPr lang="en-US" sz="2200" dirty="0" smtClean="0"/>
              <a:t>           documents have </a:t>
            </a:r>
            <a:r>
              <a:rPr lang="en-US" sz="2200" dirty="0"/>
              <a:t>been uploaded, submit the Prior Approval Request to HRSA. You will receive a confirmation that the Prior Approval Request was submitted successfully</a:t>
            </a:r>
            <a:r>
              <a:rPr lang="en-US" sz="2200" dirty="0" smtClean="0"/>
              <a:t>. You will also receive </a:t>
            </a:r>
            <a:r>
              <a:rPr lang="en-US" sz="2200" dirty="0"/>
              <a:t>a tracking </a:t>
            </a:r>
            <a:r>
              <a:rPr lang="en-US" sz="2200" dirty="0" smtClean="0"/>
              <a:t>number to use in communicating </a:t>
            </a:r>
            <a:r>
              <a:rPr lang="en-US" sz="2200" dirty="0"/>
              <a:t>with HRSA once the request </a:t>
            </a:r>
            <a:r>
              <a:rPr lang="en-US" sz="2200" dirty="0" smtClean="0"/>
              <a:t>has </a:t>
            </a:r>
            <a:r>
              <a:rPr lang="en-US" sz="2200" dirty="0"/>
              <a:t>been </a:t>
            </a:r>
            <a:r>
              <a:rPr lang="en-US" sz="2200" dirty="0" smtClean="0"/>
              <a:t>submitted</a:t>
            </a:r>
          </a:p>
          <a:p>
            <a:endParaRPr lang="en-US" dirty="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Grp="1" noChangeArrowheads="1"/>
          </p:cNvSpPr>
          <p:nvPr>
            <p:ph type="ctrTitle" idx="4294967295"/>
          </p:nvPr>
        </p:nvSpPr>
        <p:spPr>
          <a:xfrm>
            <a:off x="0" y="762000"/>
            <a:ext cx="7772400" cy="1470025"/>
          </a:xfrm>
        </p:spPr>
        <p:txBody>
          <a:bodyPr/>
          <a:lstStyle/>
          <a:p>
            <a:r>
              <a:rPr lang="en-US" dirty="0" smtClean="0">
                <a:latin typeface="Tahoma" pitchFamily="34" charset="0"/>
              </a:rPr>
              <a:t>QUESTIONS?</a:t>
            </a:r>
          </a:p>
        </p:txBody>
      </p:sp>
      <p:pic>
        <p:nvPicPr>
          <p:cNvPr id="30730" name="Picture 10" descr="MP900382649[1]"/>
          <p:cNvPicPr>
            <a:picLocks noChangeAspect="1" noChangeArrowheads="1"/>
          </p:cNvPicPr>
          <p:nvPr/>
        </p:nvPicPr>
        <p:blipFill>
          <a:blip r:embed="rId2" cstate="print"/>
          <a:srcRect/>
          <a:stretch>
            <a:fillRect/>
          </a:stretch>
        </p:blipFill>
        <p:spPr bwMode="auto">
          <a:xfrm>
            <a:off x="3276600" y="2209800"/>
            <a:ext cx="2449513" cy="3429000"/>
          </a:xfrm>
          <a:prstGeom prst="rect">
            <a:avLst/>
          </a:prstGeom>
          <a:noFill/>
        </p:spPr>
      </p:pic>
    </p:spTree>
    <p:extLst>
      <p:ext uri="{BB962C8B-B14F-4D97-AF65-F5344CB8AC3E}">
        <p14:creationId xmlns:p14="http://schemas.microsoft.com/office/powerpoint/2010/main" val="24561377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698625"/>
          </a:xfrm>
        </p:spPr>
        <p:txBody>
          <a:bodyPr/>
          <a:lstStyle/>
          <a:p>
            <a:r>
              <a:rPr lang="en-US" sz="5400" dirty="0" smtClean="0"/>
              <a:t>Thank You!</a:t>
            </a:r>
            <a:endParaRPr lang="en-US" sz="5400" dirty="0"/>
          </a:p>
        </p:txBody>
      </p:sp>
      <p:sp>
        <p:nvSpPr>
          <p:cNvPr id="3" name="Subtitle 2"/>
          <p:cNvSpPr>
            <a:spLocks noGrp="1"/>
          </p:cNvSpPr>
          <p:nvPr>
            <p:ph type="subTitle" idx="1"/>
          </p:nvPr>
        </p:nvSpPr>
        <p:spPr>
          <a:xfrm>
            <a:off x="1295400" y="3124200"/>
            <a:ext cx="6400800" cy="2133600"/>
          </a:xfrm>
        </p:spPr>
        <p:txBody>
          <a:bodyPr/>
          <a:lstStyle/>
          <a:p>
            <a:r>
              <a:rPr lang="en-US" dirty="0" smtClean="0"/>
              <a:t>The Division of Grants Management Operations looks forward to serving you.</a:t>
            </a:r>
            <a:endParaRPr lang="en-US" dirty="0"/>
          </a:p>
        </p:txBody>
      </p:sp>
    </p:spTree>
    <p:extLst>
      <p:ext uri="{BB962C8B-B14F-4D97-AF65-F5344CB8AC3E}">
        <p14:creationId xmlns:p14="http://schemas.microsoft.com/office/powerpoint/2010/main" val="26228835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pPr eaLnBrk="1" hangingPunct="1"/>
            <a:r>
              <a:rPr lang="en-US" dirty="0" smtClean="0"/>
              <a:t>Grants Management Contact Information</a:t>
            </a:r>
          </a:p>
        </p:txBody>
      </p:sp>
      <p:sp>
        <p:nvSpPr>
          <p:cNvPr id="5123" name="Rectangle 3"/>
          <p:cNvSpPr>
            <a:spLocks noGrp="1" noChangeArrowheads="1"/>
          </p:cNvSpPr>
          <p:nvPr>
            <p:ph type="body" idx="1"/>
          </p:nvPr>
        </p:nvSpPr>
        <p:spPr>
          <a:xfrm>
            <a:off x="533400" y="1981200"/>
            <a:ext cx="8229600" cy="3733800"/>
          </a:xfrm>
        </p:spPr>
        <p:txBody>
          <a:bodyPr>
            <a:noAutofit/>
          </a:bodyPr>
          <a:lstStyle/>
          <a:p>
            <a:pPr algn="ctr" eaLnBrk="1" hangingPunct="1">
              <a:buFontTx/>
              <a:buNone/>
            </a:pPr>
            <a:r>
              <a:rPr lang="en-US" sz="2000" dirty="0" smtClean="0"/>
              <a:t>Nancy Gaines</a:t>
            </a:r>
          </a:p>
          <a:p>
            <a:pPr algn="ctr" eaLnBrk="1" hangingPunct="1">
              <a:buFontTx/>
              <a:buNone/>
            </a:pPr>
            <a:r>
              <a:rPr lang="en-US" sz="2000" dirty="0" smtClean="0"/>
              <a:t>301-443-5382</a:t>
            </a:r>
          </a:p>
          <a:p>
            <a:pPr algn="ctr" eaLnBrk="1" hangingPunct="1">
              <a:buFontTx/>
              <a:buNone/>
            </a:pPr>
            <a:r>
              <a:rPr lang="en-US" sz="2000" dirty="0" smtClean="0"/>
              <a:t>NGaines@hrsa.gov</a:t>
            </a:r>
          </a:p>
          <a:p>
            <a:pPr algn="ctr" eaLnBrk="1" hangingPunct="1">
              <a:buFontTx/>
              <a:buNone/>
            </a:pPr>
            <a:endParaRPr lang="en-US" sz="2000" dirty="0" smtClean="0"/>
          </a:p>
          <a:p>
            <a:pPr algn="ctr" eaLnBrk="1" hangingPunct="1">
              <a:buFontTx/>
              <a:buNone/>
            </a:pPr>
            <a:endParaRPr lang="en-US" sz="2000" dirty="0" smtClean="0"/>
          </a:p>
          <a:p>
            <a:pPr algn="ctr" eaLnBrk="1" hangingPunct="1">
              <a:buFontTx/>
              <a:buNone/>
            </a:pPr>
            <a:r>
              <a:rPr lang="en-US" sz="2000" dirty="0" smtClean="0"/>
              <a:t>Josephine Lyght</a:t>
            </a:r>
          </a:p>
          <a:p>
            <a:pPr algn="ctr" eaLnBrk="1" hangingPunct="1">
              <a:buFontTx/>
              <a:buNone/>
            </a:pPr>
            <a:r>
              <a:rPr lang="en-US" sz="2000" dirty="0" smtClean="0"/>
              <a:t>301 443-3569</a:t>
            </a:r>
          </a:p>
          <a:p>
            <a:pPr algn="ctr" eaLnBrk="1" hangingPunct="1">
              <a:buFontTx/>
              <a:buNone/>
            </a:pPr>
            <a:r>
              <a:rPr lang="en-US" sz="2000" dirty="0" smtClean="0"/>
              <a:t>Jlyght@hrsa.gov</a:t>
            </a:r>
          </a:p>
          <a:p>
            <a:pPr eaLnBrk="1" hangingPunct="1">
              <a:buFontTx/>
              <a:buNone/>
            </a:pPr>
            <a:endParaRPr lang="en-US" sz="2000" dirty="0" smtClean="0"/>
          </a:p>
          <a:p>
            <a:pPr algn="ctr" eaLnBrk="1" hangingPunct="1">
              <a:buFontTx/>
              <a:buNone/>
            </a:pPr>
            <a:endParaRPr lang="en-US" sz="2000" dirty="0" smtClean="0"/>
          </a:p>
        </p:txBody>
      </p:sp>
    </p:spTree>
    <p:extLst>
      <p:ext uri="{BB962C8B-B14F-4D97-AF65-F5344CB8AC3E}">
        <p14:creationId xmlns:p14="http://schemas.microsoft.com/office/powerpoint/2010/main" val="20189062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Recipient</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As a HRSA grant recipient, you are responsible for;</a:t>
            </a:r>
          </a:p>
          <a:p>
            <a:endParaRPr lang="en-US" dirty="0" smtClean="0"/>
          </a:p>
          <a:p>
            <a:r>
              <a:rPr lang="en-US" dirty="0" smtClean="0"/>
              <a:t>Assuring that approved project goals and objectives are achieved in an efficient and timely manner. </a:t>
            </a:r>
          </a:p>
          <a:p>
            <a:r>
              <a:rPr lang="en-US" dirty="0" smtClean="0"/>
              <a:t>Ensure compliance with all HRSA regulations for managing federal grant funds</a:t>
            </a:r>
          </a:p>
          <a:p>
            <a:r>
              <a:rPr lang="en-US" dirty="0" smtClean="0"/>
              <a:t>Register your organization in the PMS, complete regular draws of funds correlating to award expenditures, submitting quarterly disbursement reports, and submitting required performance and financial reports in EHBs on time as required in the Notice of Award (NoA) “Terms and Conditions”. </a:t>
            </a:r>
          </a:p>
          <a:p>
            <a:r>
              <a:rPr lang="en-US" dirty="0" smtClean="0"/>
              <a:t>Recipients must ensure that key project staff attend and participate in HRSA sponsored workshops and meetings and work collaboratively with the assigned GMS and PO.</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Officer (PO)</a:t>
            </a:r>
            <a:endParaRPr lang="en-US" dirty="0"/>
          </a:p>
        </p:txBody>
      </p:sp>
      <p:sp>
        <p:nvSpPr>
          <p:cNvPr id="3" name="Content Placeholder 2"/>
          <p:cNvSpPr>
            <a:spLocks noGrp="1"/>
          </p:cNvSpPr>
          <p:nvPr>
            <p:ph idx="1"/>
          </p:nvPr>
        </p:nvSpPr>
        <p:spPr/>
        <p:txBody>
          <a:bodyPr/>
          <a:lstStyle/>
          <a:p>
            <a:pPr>
              <a:buNone/>
            </a:pPr>
            <a:r>
              <a:rPr lang="en-US" dirty="0" smtClean="0"/>
              <a:t>The Project Officer (PO) is responsible for;</a:t>
            </a:r>
          </a:p>
          <a:p>
            <a:pPr>
              <a:buNone/>
            </a:pPr>
            <a:endParaRPr lang="en-US" dirty="0" smtClean="0"/>
          </a:p>
          <a:p>
            <a:r>
              <a:rPr lang="en-US" dirty="0" smtClean="0"/>
              <a:t>the technical aspect of defining and providing programmatic objectives,</a:t>
            </a:r>
          </a:p>
          <a:p>
            <a:r>
              <a:rPr lang="en-US" dirty="0" smtClean="0"/>
              <a:t> oversight of project  performance. </a:t>
            </a:r>
          </a:p>
          <a:p>
            <a:r>
              <a:rPr lang="en-US" dirty="0" smtClean="0"/>
              <a:t>Collaborating with grants management staff on the disposition of prior approval and other grant related issues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Grants Management </a:t>
            </a:r>
            <a:br>
              <a:rPr lang="en-US" dirty="0" smtClean="0"/>
            </a:br>
            <a:r>
              <a:rPr lang="en-US" dirty="0" smtClean="0"/>
              <a:t>Specialist </a:t>
            </a:r>
            <a:endParaRPr lang="en-US" dirty="0"/>
          </a:p>
        </p:txBody>
      </p:sp>
      <p:sp>
        <p:nvSpPr>
          <p:cNvPr id="3" name="Content Placeholder 2"/>
          <p:cNvSpPr>
            <a:spLocks noGrp="1"/>
          </p:cNvSpPr>
          <p:nvPr>
            <p:ph idx="1"/>
          </p:nvPr>
        </p:nvSpPr>
        <p:spPr/>
        <p:txBody>
          <a:bodyPr>
            <a:normAutofit fontScale="70000" lnSpcReduction="20000"/>
          </a:bodyPr>
          <a:lstStyle/>
          <a:p>
            <a:pPr>
              <a:buNone/>
            </a:pPr>
            <a:endParaRPr lang="en-US" dirty="0" smtClean="0"/>
          </a:p>
          <a:p>
            <a:pPr>
              <a:buNone/>
            </a:pPr>
            <a:endParaRPr lang="en-US" dirty="0" smtClean="0"/>
          </a:p>
          <a:p>
            <a:pPr>
              <a:buNone/>
            </a:pPr>
            <a:r>
              <a:rPr lang="en-US" dirty="0" smtClean="0"/>
              <a:t>The Grants Management Specialist (GMS) is responsible for;</a:t>
            </a:r>
          </a:p>
          <a:p>
            <a:pPr>
              <a:buNone/>
            </a:pPr>
            <a:endParaRPr lang="en-US" dirty="0" smtClean="0"/>
          </a:p>
          <a:p>
            <a:r>
              <a:rPr lang="en-US" dirty="0" smtClean="0"/>
              <a:t>Authorization of all business management matters associated with review, negotiations, award, administration and clarification on award regulations, policy and financial aspects of the project</a:t>
            </a:r>
          </a:p>
          <a:p>
            <a:r>
              <a:rPr lang="en-US" dirty="0" smtClean="0"/>
              <a:t>Reviewing and making recommendations on continued Federal support, monitor compliance with award requirements and cost policies, and receipt and review of all required financial reports</a:t>
            </a:r>
          </a:p>
          <a:p>
            <a:r>
              <a:rPr lang="en-US" dirty="0" smtClean="0"/>
              <a:t>Collaborating with program staff on the disposition of prior approval and other grant related issues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Grants Management </a:t>
            </a:r>
            <a:br>
              <a:rPr lang="en-US" dirty="0" smtClean="0"/>
            </a:br>
            <a:r>
              <a:rPr lang="en-US" dirty="0" smtClean="0"/>
              <a:t>Specialist </a:t>
            </a:r>
            <a:endParaRPr lang="en-US" dirty="0"/>
          </a:p>
        </p:txBody>
      </p:sp>
      <p:sp>
        <p:nvSpPr>
          <p:cNvPr id="3" name="Content Placeholder 2"/>
          <p:cNvSpPr>
            <a:spLocks noGrp="1"/>
          </p:cNvSpPr>
          <p:nvPr>
            <p:ph idx="1"/>
          </p:nvPr>
        </p:nvSpPr>
        <p:spPr/>
        <p:txBody>
          <a:bodyPr>
            <a:normAutofit fontScale="92500" lnSpcReduction="10000"/>
          </a:bodyPr>
          <a:lstStyle/>
          <a:p>
            <a:pPr>
              <a:buNone/>
            </a:pPr>
            <a:endParaRPr lang="en-US" dirty="0" smtClean="0"/>
          </a:p>
          <a:p>
            <a:pPr>
              <a:buNone/>
            </a:pPr>
            <a:r>
              <a:rPr lang="en-US" dirty="0" smtClean="0"/>
              <a:t>The Grants Management Officer (GMO) is the official whose signature authorizes awards and administrative prior approval actions.</a:t>
            </a:r>
          </a:p>
          <a:p>
            <a:pPr>
              <a:buNone/>
            </a:pPr>
            <a:r>
              <a:rPr lang="en-US" dirty="0" smtClean="0"/>
              <a:t>Only responses, such as a signed NoA, provided by the GMO are to be considered valid. Recipients that proceed on the basis of actions by unauthorized officials do so at their own risk, and HRSA is not bound by such responses.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Payment Management System (PMS) Representative </a:t>
            </a:r>
            <a:endParaRPr lang="en-US" sz="3200" dirty="0"/>
          </a:p>
        </p:txBody>
      </p:sp>
      <p:sp>
        <p:nvSpPr>
          <p:cNvPr id="3" name="Content Placeholder 2"/>
          <p:cNvSpPr>
            <a:spLocks noGrp="1"/>
          </p:cNvSpPr>
          <p:nvPr>
            <p:ph idx="1"/>
          </p:nvPr>
        </p:nvSpPr>
        <p:spPr/>
        <p:txBody>
          <a:bodyPr>
            <a:normAutofit lnSpcReduction="10000"/>
          </a:bodyPr>
          <a:lstStyle/>
          <a:p>
            <a:endParaRPr lang="en-US" sz="2000" dirty="0" smtClean="0"/>
          </a:p>
          <a:p>
            <a:pPr>
              <a:buNone/>
            </a:pPr>
            <a:r>
              <a:rPr lang="en-US" sz="2000" dirty="0" smtClean="0"/>
              <a:t>Once a NoA is processed, the recipient is assigned to a PMS Account</a:t>
            </a:r>
          </a:p>
          <a:p>
            <a:pPr>
              <a:buNone/>
            </a:pPr>
            <a:r>
              <a:rPr lang="en-US" sz="2000" dirty="0" smtClean="0"/>
              <a:t> Representative, which is responsible for:</a:t>
            </a:r>
          </a:p>
          <a:p>
            <a:pPr>
              <a:buNone/>
            </a:pPr>
            <a:endParaRPr lang="en-US" sz="2000" dirty="0" smtClean="0"/>
          </a:p>
          <a:p>
            <a:r>
              <a:rPr lang="en-US" sz="2000" dirty="0" smtClean="0"/>
              <a:t>Managing the recipient’s account in the PMS</a:t>
            </a:r>
          </a:p>
          <a:p>
            <a:r>
              <a:rPr lang="en-US" sz="2000" dirty="0" smtClean="0"/>
              <a:t>Registration of Personal Identification Number (PIN)  </a:t>
            </a:r>
          </a:p>
          <a:p>
            <a:r>
              <a:rPr lang="en-US" sz="2000" dirty="0" smtClean="0"/>
              <a:t>Managing the cash flow by reviewing, approving and monitoring  draw-down of funds</a:t>
            </a:r>
          </a:p>
          <a:p>
            <a:r>
              <a:rPr lang="en-US" sz="2000" dirty="0" smtClean="0"/>
              <a:t>Review and approval of the Federal Financial Report (FFR) submitted to the PMS</a:t>
            </a:r>
          </a:p>
          <a:p>
            <a:r>
              <a:rPr lang="en-US" sz="2000" dirty="0" smtClean="0"/>
              <a:t>Account reconciliation for closeout.  </a:t>
            </a:r>
          </a:p>
          <a:p>
            <a:r>
              <a:rPr lang="en-US" sz="2000" dirty="0" smtClean="0"/>
              <a:t>In addition to these responsibilities the PMS Account Representative provides the awarding agencies with disbursement reports and oversees debt collection.  </a:t>
            </a:r>
          </a:p>
          <a:p>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HRSA Call Center </a:t>
            </a:r>
            <a:endParaRPr lang="en-US" dirty="0"/>
          </a:p>
        </p:txBody>
      </p:sp>
      <p:sp>
        <p:nvSpPr>
          <p:cNvPr id="3" name="Content Placeholder 2"/>
          <p:cNvSpPr>
            <a:spLocks noGrp="1"/>
          </p:cNvSpPr>
          <p:nvPr>
            <p:ph idx="1"/>
          </p:nvPr>
        </p:nvSpPr>
        <p:spPr/>
        <p:txBody>
          <a:bodyPr>
            <a:normAutofit fontScale="92500" lnSpcReduction="10000"/>
          </a:bodyPr>
          <a:lstStyle/>
          <a:p>
            <a:pPr eaLnBrk="1" hangingPunct="1">
              <a:buFontTx/>
              <a:buNone/>
            </a:pPr>
            <a:r>
              <a:rPr lang="en-US" dirty="0" smtClean="0"/>
              <a:t> 	The HRSA Contact Center is the help desk for recipients and HRSA staff regarding all EHB Information Technology (IT) issues by: </a:t>
            </a:r>
          </a:p>
          <a:p>
            <a:pPr eaLnBrk="1" hangingPunct="1">
              <a:buFontTx/>
              <a:buNone/>
            </a:pPr>
            <a:endParaRPr lang="en-US" dirty="0" smtClean="0"/>
          </a:p>
          <a:p>
            <a:pPr eaLnBrk="1" hangingPunct="1"/>
            <a:r>
              <a:rPr lang="en-US" dirty="0" smtClean="0"/>
              <a:t>Providing step-by-step instructions for navigating all areas of the EHB system</a:t>
            </a:r>
          </a:p>
          <a:p>
            <a:pPr eaLnBrk="1" hangingPunct="1"/>
            <a:r>
              <a:rPr lang="en-US" dirty="0" smtClean="0"/>
              <a:t>Assisting with internal and external EHB IT issues</a:t>
            </a:r>
          </a:p>
          <a:p>
            <a:pPr eaLnBrk="1" hangingPunct="1"/>
            <a:r>
              <a:rPr lang="en-US" dirty="0" smtClean="0"/>
              <a:t>Helping with contact information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HRSABlueAccessibleVersion">
  <a:themeElements>
    <a:clrScheme name="HRS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RSA">
      <a:majorFont>
        <a:latin typeface="Arial Unicode MS"/>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HRS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RS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RS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RS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RS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RS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RS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RS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RS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RS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RS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RS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HRSABlueAccessibleVersion</Template>
  <TotalTime>1671</TotalTime>
  <Words>1265</Words>
  <Application>Microsoft Office PowerPoint</Application>
  <PresentationFormat>On-screen Show (4:3)</PresentationFormat>
  <Paragraphs>242</Paragraphs>
  <Slides>35</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 Unicode MS</vt:lpstr>
      <vt:lpstr>Arial</vt:lpstr>
      <vt:lpstr>Calibri</vt:lpstr>
      <vt:lpstr>CopprplGoth Bd BT</vt:lpstr>
      <vt:lpstr>Tahoma</vt:lpstr>
      <vt:lpstr>HRSABlueAccessibleVersion</vt:lpstr>
      <vt:lpstr>ADMINISTRATIVE MANAGEMENT OF HRSA GRANTS</vt:lpstr>
      <vt:lpstr>Objectives</vt:lpstr>
      <vt:lpstr>Roles and Responsibilities</vt:lpstr>
      <vt:lpstr>Recipient</vt:lpstr>
      <vt:lpstr>Project Officer (PO)</vt:lpstr>
      <vt:lpstr>Grants Management  Specialist </vt:lpstr>
      <vt:lpstr>Grants Management  Specialist </vt:lpstr>
      <vt:lpstr>Payment Management System (PMS) Representative </vt:lpstr>
      <vt:lpstr>HRSA Call Center </vt:lpstr>
      <vt:lpstr>Grant Terms and Conditions </vt:lpstr>
      <vt:lpstr>HRSA Reporting Requirements</vt:lpstr>
      <vt:lpstr>HRSA Financial Reporting Requirements</vt:lpstr>
      <vt:lpstr>HRSA Financial Reporting Requirements</vt:lpstr>
      <vt:lpstr>HRSA Financial Reporting Requirements</vt:lpstr>
      <vt:lpstr>Procurement</vt:lpstr>
      <vt:lpstr>Procurement</vt:lpstr>
      <vt:lpstr>Post Award Changes</vt:lpstr>
      <vt:lpstr> Programmatic Non Prior Approval Post Award Changes </vt:lpstr>
      <vt:lpstr>Budgetary Non Prior Approval Post Award Changes</vt:lpstr>
      <vt:lpstr>Post Award Changes</vt:lpstr>
      <vt:lpstr>Actions Requiring HRSA Prior Approval </vt:lpstr>
      <vt:lpstr>Common Prior Approval Request</vt:lpstr>
      <vt:lpstr>Common Prior Approval Request</vt:lpstr>
      <vt:lpstr>Common Prior Approval Request </vt:lpstr>
      <vt:lpstr>Common Prior Approval Request </vt:lpstr>
      <vt:lpstr>Prior Approval Procedures </vt:lpstr>
      <vt:lpstr>Manage Your Grant</vt:lpstr>
      <vt:lpstr>HRSA Contact Center</vt:lpstr>
      <vt:lpstr>PMS Contact Information</vt:lpstr>
      <vt:lpstr>Accessing FFR in EHB</vt:lpstr>
      <vt:lpstr>EHB PRIOR APPROVAL INSTRUCTIONS</vt:lpstr>
      <vt:lpstr>EHB PRIOR APPROVAL INSTRUCTIONS</vt:lpstr>
      <vt:lpstr>QUESTIONS?</vt:lpstr>
      <vt:lpstr>Thank You!</vt:lpstr>
      <vt:lpstr>Grants Management Contact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HRSA</dc:creator>
  <cp:lastModifiedBy>Matthew Strycker</cp:lastModifiedBy>
  <cp:revision>154</cp:revision>
  <dcterms:created xsi:type="dcterms:W3CDTF">2010-04-14T16:21:03Z</dcterms:created>
  <dcterms:modified xsi:type="dcterms:W3CDTF">2014-02-13T19:46:47Z</dcterms:modified>
</cp:coreProperties>
</file>