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2" r:id="rId2"/>
    <p:sldId id="263" r:id="rId3"/>
    <p:sldId id="276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29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5E2137-AAF8-A241-9D74-2DE0F0ADBFCE}" type="doc">
      <dgm:prSet loTypeId="urn:microsoft.com/office/officeart/2005/8/layout/cycle3" loCatId="cycle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50871F71-9C4C-204E-A0B1-26D08708761B}">
      <dgm:prSet phldrT="[Text]"/>
      <dgm:spPr/>
      <dgm:t>
        <a:bodyPr/>
        <a:lstStyle/>
        <a:p>
          <a:r>
            <a:rPr lang="en-US" dirty="0" smtClean="0"/>
            <a:t>Community Need	</a:t>
          </a:r>
          <a:endParaRPr lang="en-US" dirty="0"/>
        </a:p>
      </dgm:t>
    </dgm:pt>
    <dgm:pt modelId="{15683064-3557-4E41-BBEE-70031381BA1F}" type="parTrans" cxnId="{FB7E0957-AACD-FE45-932D-F799A2DB0C7C}">
      <dgm:prSet/>
      <dgm:spPr/>
      <dgm:t>
        <a:bodyPr/>
        <a:lstStyle/>
        <a:p>
          <a:endParaRPr lang="en-US"/>
        </a:p>
      </dgm:t>
    </dgm:pt>
    <dgm:pt modelId="{CDDF5BC0-A37F-A446-8187-34BB6E35390F}" type="sibTrans" cxnId="{FB7E0957-AACD-FE45-932D-F799A2DB0C7C}">
      <dgm:prSet/>
      <dgm:spPr/>
      <dgm:t>
        <a:bodyPr/>
        <a:lstStyle/>
        <a:p>
          <a:endParaRPr lang="en-US"/>
        </a:p>
      </dgm:t>
    </dgm:pt>
    <dgm:pt modelId="{9EC0CA2F-77CC-8346-94B5-EB314AF68E30}">
      <dgm:prSet phldrT="[Text]"/>
      <dgm:spPr/>
      <dgm:t>
        <a:bodyPr/>
        <a:lstStyle/>
        <a:p>
          <a:r>
            <a:rPr lang="en-US" dirty="0" smtClean="0"/>
            <a:t>Outreach Funding</a:t>
          </a:r>
          <a:endParaRPr lang="en-US" dirty="0"/>
        </a:p>
      </dgm:t>
    </dgm:pt>
    <dgm:pt modelId="{0A6C37CE-F1F0-A14C-9AB4-0D76E0249AB4}" type="parTrans" cxnId="{6FD8E0C6-97DE-7147-B779-88FEDE916C58}">
      <dgm:prSet/>
      <dgm:spPr/>
      <dgm:t>
        <a:bodyPr/>
        <a:lstStyle/>
        <a:p>
          <a:endParaRPr lang="en-US"/>
        </a:p>
      </dgm:t>
    </dgm:pt>
    <dgm:pt modelId="{A51BC3A3-27F2-2348-A762-25BCB08C8D30}" type="sibTrans" cxnId="{6FD8E0C6-97DE-7147-B779-88FEDE916C58}">
      <dgm:prSet/>
      <dgm:spPr/>
      <dgm:t>
        <a:bodyPr/>
        <a:lstStyle/>
        <a:p>
          <a:endParaRPr lang="en-US"/>
        </a:p>
      </dgm:t>
    </dgm:pt>
    <dgm:pt modelId="{E5CC9A6C-6E9E-3D43-AE5D-5421D1581DE3}">
      <dgm:prSet phldrT="[Text]"/>
      <dgm:spPr/>
      <dgm:t>
        <a:bodyPr/>
        <a:lstStyle/>
        <a:p>
          <a:r>
            <a:rPr lang="en-US" dirty="0" smtClean="0"/>
            <a:t>Outreach Tools</a:t>
          </a:r>
          <a:endParaRPr lang="en-US" dirty="0"/>
        </a:p>
      </dgm:t>
    </dgm:pt>
    <dgm:pt modelId="{F3F604BD-8937-304E-8743-F75871FAD748}" type="parTrans" cxnId="{11FF9BA8-392E-9848-8F69-657C879E952D}">
      <dgm:prSet/>
      <dgm:spPr/>
      <dgm:t>
        <a:bodyPr/>
        <a:lstStyle/>
        <a:p>
          <a:endParaRPr lang="en-US"/>
        </a:p>
      </dgm:t>
    </dgm:pt>
    <dgm:pt modelId="{0BA979FF-6E4B-564C-908D-83B6C139BDA3}" type="sibTrans" cxnId="{11FF9BA8-392E-9848-8F69-657C879E952D}">
      <dgm:prSet/>
      <dgm:spPr/>
      <dgm:t>
        <a:bodyPr/>
        <a:lstStyle/>
        <a:p>
          <a:endParaRPr lang="en-US"/>
        </a:p>
      </dgm:t>
    </dgm:pt>
    <dgm:pt modelId="{904B4A41-C693-6F42-A2BE-239015AE8129}">
      <dgm:prSet phldrT="[Text]"/>
      <dgm:spPr/>
      <dgm:t>
        <a:bodyPr/>
        <a:lstStyle/>
        <a:p>
          <a:r>
            <a:rPr lang="en-US" dirty="0" smtClean="0"/>
            <a:t>Performance Data/Outcomes</a:t>
          </a:r>
          <a:endParaRPr lang="en-US" dirty="0"/>
        </a:p>
      </dgm:t>
    </dgm:pt>
    <dgm:pt modelId="{77C6BF9A-F6E1-3C4C-8796-24A0C73E4326}" type="parTrans" cxnId="{9CD661DB-8C86-494F-9152-C20446FA8C59}">
      <dgm:prSet/>
      <dgm:spPr/>
      <dgm:t>
        <a:bodyPr/>
        <a:lstStyle/>
        <a:p>
          <a:endParaRPr lang="en-US"/>
        </a:p>
      </dgm:t>
    </dgm:pt>
    <dgm:pt modelId="{36D38AD9-3355-5641-B6A7-DD52AB3B670B}" type="sibTrans" cxnId="{9CD661DB-8C86-494F-9152-C20446FA8C59}">
      <dgm:prSet/>
      <dgm:spPr/>
      <dgm:t>
        <a:bodyPr/>
        <a:lstStyle/>
        <a:p>
          <a:endParaRPr lang="en-US"/>
        </a:p>
      </dgm:t>
    </dgm:pt>
    <dgm:pt modelId="{42553A9A-1B2E-7243-A6DF-D6D83C03D5B8}">
      <dgm:prSet phldrT="[Text]"/>
      <dgm:spPr/>
      <dgm:t>
        <a:bodyPr/>
        <a:lstStyle/>
        <a:p>
          <a:r>
            <a:rPr lang="en-US" dirty="0" smtClean="0"/>
            <a:t>Build the Rural Evidence Base</a:t>
          </a:r>
          <a:endParaRPr lang="en-US" dirty="0"/>
        </a:p>
      </dgm:t>
    </dgm:pt>
    <dgm:pt modelId="{F4F4BB67-74BF-BA41-9231-BFA44AC29862}" type="parTrans" cxnId="{B07EB77C-CF1B-6C46-B774-8DC9B55EE258}">
      <dgm:prSet/>
      <dgm:spPr/>
      <dgm:t>
        <a:bodyPr/>
        <a:lstStyle/>
        <a:p>
          <a:endParaRPr lang="en-US"/>
        </a:p>
      </dgm:t>
    </dgm:pt>
    <dgm:pt modelId="{5FC11528-F50E-1C47-AD0A-DE4556BC60AF}" type="sibTrans" cxnId="{B07EB77C-CF1B-6C46-B774-8DC9B55EE258}">
      <dgm:prSet/>
      <dgm:spPr/>
      <dgm:t>
        <a:bodyPr/>
        <a:lstStyle/>
        <a:p>
          <a:endParaRPr lang="en-US"/>
        </a:p>
      </dgm:t>
    </dgm:pt>
    <dgm:pt modelId="{1F7AD818-963D-3C4D-891C-588094C686B5}" type="pres">
      <dgm:prSet presAssocID="{545E2137-AAF8-A241-9D74-2DE0F0ADBF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66199C-78CF-6A4A-B722-41E2BBD1525D}" type="pres">
      <dgm:prSet presAssocID="{545E2137-AAF8-A241-9D74-2DE0F0ADBFCE}" presName="cycle" presStyleCnt="0"/>
      <dgm:spPr/>
      <dgm:t>
        <a:bodyPr/>
        <a:lstStyle/>
        <a:p>
          <a:endParaRPr lang="en-US"/>
        </a:p>
      </dgm:t>
    </dgm:pt>
    <dgm:pt modelId="{2AD05704-86BE-B343-B573-6CC47DA2A967}" type="pres">
      <dgm:prSet presAssocID="{50871F71-9C4C-204E-A0B1-26D08708761B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47A02-ED49-7540-B1A6-3C907500EFB6}" type="pres">
      <dgm:prSet presAssocID="{CDDF5BC0-A37F-A446-8187-34BB6E35390F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FBD74B64-B7F6-744B-BAB6-E0FA5EB23320}" type="pres">
      <dgm:prSet presAssocID="{9EC0CA2F-77CC-8346-94B5-EB314AF68E30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6B6F3-5248-C84C-85B4-4EA7553B1AD7}" type="pres">
      <dgm:prSet presAssocID="{E5CC9A6C-6E9E-3D43-AE5D-5421D1581DE3}" presName="nodeFollowingNodes" presStyleLbl="node1" presStyleIdx="2" presStyleCnt="5" custRadScaleRad="103799" custRadScaleInc="-18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F2D16-BA6F-5B49-B9DA-D3162253D80A}" type="pres">
      <dgm:prSet presAssocID="{904B4A41-C693-6F42-A2BE-239015AE8129}" presName="nodeFollowingNodes" presStyleLbl="node1" presStyleIdx="3" presStyleCnt="5" custRadScaleRad="103799" custRadScaleInc="18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71DDA-650D-FF47-831F-5702046472A3}" type="pres">
      <dgm:prSet presAssocID="{42553A9A-1B2E-7243-A6DF-D6D83C03D5B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A0B71-530E-41CD-A608-3772CF39E725}" type="presOf" srcId="{9EC0CA2F-77CC-8346-94B5-EB314AF68E30}" destId="{FBD74B64-B7F6-744B-BAB6-E0FA5EB23320}" srcOrd="0" destOrd="0" presId="urn:microsoft.com/office/officeart/2005/8/layout/cycle3"/>
    <dgm:cxn modelId="{11FF9BA8-392E-9848-8F69-657C879E952D}" srcId="{545E2137-AAF8-A241-9D74-2DE0F0ADBFCE}" destId="{E5CC9A6C-6E9E-3D43-AE5D-5421D1581DE3}" srcOrd="2" destOrd="0" parTransId="{F3F604BD-8937-304E-8743-F75871FAD748}" sibTransId="{0BA979FF-6E4B-564C-908D-83B6C139BDA3}"/>
    <dgm:cxn modelId="{16CD11DE-3391-4F0D-8F56-89472493A141}" type="presOf" srcId="{CDDF5BC0-A37F-A446-8187-34BB6E35390F}" destId="{AEF47A02-ED49-7540-B1A6-3C907500EFB6}" srcOrd="0" destOrd="0" presId="urn:microsoft.com/office/officeart/2005/8/layout/cycle3"/>
    <dgm:cxn modelId="{B07EB77C-CF1B-6C46-B774-8DC9B55EE258}" srcId="{545E2137-AAF8-A241-9D74-2DE0F0ADBFCE}" destId="{42553A9A-1B2E-7243-A6DF-D6D83C03D5B8}" srcOrd="4" destOrd="0" parTransId="{F4F4BB67-74BF-BA41-9231-BFA44AC29862}" sibTransId="{5FC11528-F50E-1C47-AD0A-DE4556BC60AF}"/>
    <dgm:cxn modelId="{EE10A4D1-19FB-4F5D-919D-F70681E4A479}" type="presOf" srcId="{E5CC9A6C-6E9E-3D43-AE5D-5421D1581DE3}" destId="{D146B6F3-5248-C84C-85B4-4EA7553B1AD7}" srcOrd="0" destOrd="0" presId="urn:microsoft.com/office/officeart/2005/8/layout/cycle3"/>
    <dgm:cxn modelId="{159EDF58-82EC-4854-A4D3-7DE97D5A2343}" type="presOf" srcId="{50871F71-9C4C-204E-A0B1-26D08708761B}" destId="{2AD05704-86BE-B343-B573-6CC47DA2A967}" srcOrd="0" destOrd="0" presId="urn:microsoft.com/office/officeart/2005/8/layout/cycle3"/>
    <dgm:cxn modelId="{9CD661DB-8C86-494F-9152-C20446FA8C59}" srcId="{545E2137-AAF8-A241-9D74-2DE0F0ADBFCE}" destId="{904B4A41-C693-6F42-A2BE-239015AE8129}" srcOrd="3" destOrd="0" parTransId="{77C6BF9A-F6E1-3C4C-8796-24A0C73E4326}" sibTransId="{36D38AD9-3355-5641-B6A7-DD52AB3B670B}"/>
    <dgm:cxn modelId="{A24B8FE6-A4BC-4F68-B05A-CAE5CE5A1F0D}" type="presOf" srcId="{545E2137-AAF8-A241-9D74-2DE0F0ADBFCE}" destId="{1F7AD818-963D-3C4D-891C-588094C686B5}" srcOrd="0" destOrd="0" presId="urn:microsoft.com/office/officeart/2005/8/layout/cycle3"/>
    <dgm:cxn modelId="{10D805F5-8C4F-4C45-A67F-B6F355F52322}" type="presOf" srcId="{904B4A41-C693-6F42-A2BE-239015AE8129}" destId="{815F2D16-BA6F-5B49-B9DA-D3162253D80A}" srcOrd="0" destOrd="0" presId="urn:microsoft.com/office/officeart/2005/8/layout/cycle3"/>
    <dgm:cxn modelId="{FB7E0957-AACD-FE45-932D-F799A2DB0C7C}" srcId="{545E2137-AAF8-A241-9D74-2DE0F0ADBFCE}" destId="{50871F71-9C4C-204E-A0B1-26D08708761B}" srcOrd="0" destOrd="0" parTransId="{15683064-3557-4E41-BBEE-70031381BA1F}" sibTransId="{CDDF5BC0-A37F-A446-8187-34BB6E35390F}"/>
    <dgm:cxn modelId="{6FD8E0C6-97DE-7147-B779-88FEDE916C58}" srcId="{545E2137-AAF8-A241-9D74-2DE0F0ADBFCE}" destId="{9EC0CA2F-77CC-8346-94B5-EB314AF68E30}" srcOrd="1" destOrd="0" parTransId="{0A6C37CE-F1F0-A14C-9AB4-0D76E0249AB4}" sibTransId="{A51BC3A3-27F2-2348-A762-25BCB08C8D30}"/>
    <dgm:cxn modelId="{7326D2EC-3401-45F9-AACD-22B0E8989A4C}" type="presOf" srcId="{42553A9A-1B2E-7243-A6DF-D6D83C03D5B8}" destId="{1F071DDA-650D-FF47-831F-5702046472A3}" srcOrd="0" destOrd="0" presId="urn:microsoft.com/office/officeart/2005/8/layout/cycle3"/>
    <dgm:cxn modelId="{2F607723-B702-4181-9A0D-B8B210BBC558}" type="presParOf" srcId="{1F7AD818-963D-3C4D-891C-588094C686B5}" destId="{A566199C-78CF-6A4A-B722-41E2BBD1525D}" srcOrd="0" destOrd="0" presId="urn:microsoft.com/office/officeart/2005/8/layout/cycle3"/>
    <dgm:cxn modelId="{0872C4E2-F767-4D9E-9DEF-CFA81718EB7E}" type="presParOf" srcId="{A566199C-78CF-6A4A-B722-41E2BBD1525D}" destId="{2AD05704-86BE-B343-B573-6CC47DA2A967}" srcOrd="0" destOrd="0" presId="urn:microsoft.com/office/officeart/2005/8/layout/cycle3"/>
    <dgm:cxn modelId="{2B9F87C5-9C7C-4548-B711-9530AF12FE23}" type="presParOf" srcId="{A566199C-78CF-6A4A-B722-41E2BBD1525D}" destId="{AEF47A02-ED49-7540-B1A6-3C907500EFB6}" srcOrd="1" destOrd="0" presId="urn:microsoft.com/office/officeart/2005/8/layout/cycle3"/>
    <dgm:cxn modelId="{72CEFC40-2137-46BD-BD5A-800F119EA38E}" type="presParOf" srcId="{A566199C-78CF-6A4A-B722-41E2BBD1525D}" destId="{FBD74B64-B7F6-744B-BAB6-E0FA5EB23320}" srcOrd="2" destOrd="0" presId="urn:microsoft.com/office/officeart/2005/8/layout/cycle3"/>
    <dgm:cxn modelId="{1FE4590D-CCFB-4682-AA2B-9B71A333FB3B}" type="presParOf" srcId="{A566199C-78CF-6A4A-B722-41E2BBD1525D}" destId="{D146B6F3-5248-C84C-85B4-4EA7553B1AD7}" srcOrd="3" destOrd="0" presId="urn:microsoft.com/office/officeart/2005/8/layout/cycle3"/>
    <dgm:cxn modelId="{C0CC898C-A3B5-4895-AF4F-70C25D525611}" type="presParOf" srcId="{A566199C-78CF-6A4A-B722-41E2BBD1525D}" destId="{815F2D16-BA6F-5B49-B9DA-D3162253D80A}" srcOrd="4" destOrd="0" presId="urn:microsoft.com/office/officeart/2005/8/layout/cycle3"/>
    <dgm:cxn modelId="{71F37E43-3538-40F7-A83A-B46C874093A2}" type="presParOf" srcId="{A566199C-78CF-6A4A-B722-41E2BBD1525D}" destId="{1F071DDA-650D-FF47-831F-5702046472A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A4DA1-E908-44EF-B597-BC8938D4666F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A316D-CF9A-4A18-AAC8-4A7A33E34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40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A316D-CF9A-4A18-AAC8-4A7A33E34C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92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-15 staff, 10</a:t>
            </a:r>
            <a:r>
              <a:rPr lang="en-US" baseline="0" dirty="0" smtClean="0"/>
              <a:t> grant program</a:t>
            </a:r>
          </a:p>
          <a:p>
            <a:pPr eaLnBrk="1" hangingPunct="1"/>
            <a:r>
              <a:rPr lang="en-US" baseline="0" dirty="0" smtClean="0"/>
              <a:t>-grants go directly to rural communities to focus on service delivery, infrastructure development, quality improvement activities</a:t>
            </a:r>
          </a:p>
          <a:p>
            <a:pPr eaLnBrk="1" hangingPunct="1"/>
            <a:r>
              <a:rPr lang="en-US" baseline="0" dirty="0" smtClean="0"/>
              <a:t>-demonstrate need in community and development program around that</a:t>
            </a:r>
          </a:p>
          <a:p>
            <a:pPr eaLnBrk="1" hangingPunct="1"/>
            <a:r>
              <a:rPr lang="en-US" baseline="0" dirty="0" smtClean="0"/>
              <a:t>-short term project periods (3 years) and smaller funding amounts in previous years, but increase in funding lately due to our approach</a:t>
            </a:r>
          </a:p>
          <a:p>
            <a:pPr eaLnBrk="1" hangingPunct="1"/>
            <a:r>
              <a:rPr lang="en-US" baseline="0" dirty="0" smtClean="0"/>
              <a:t>-focus for last couple of years and now is how to help our grantees sustain and how can we identify and develop a warehouse of information with EVB so rural communities do not have to reinvent the wheel.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E52714-77B0-4056-A144-A21F3CFF8C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8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56C899-6BDC-40E5-8DE6-790FBA84F9EE}" type="datetimeFigureOut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549C53-43CF-4748-9BF7-52F1ED8E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ruralhealth/about/community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aferrero@hrsa.gov" TargetMode="External"/><Relationship Id="rId3" Type="http://schemas.openxmlformats.org/officeDocument/2006/relationships/hyperlink" Target="mailto:kumali@hrsa.gov" TargetMode="External"/><Relationship Id="rId7" Type="http://schemas.openxmlformats.org/officeDocument/2006/relationships/hyperlink" Target="mailto:jmompoint@hrsa.gov" TargetMode="External"/><Relationship Id="rId2" Type="http://schemas.openxmlformats.org/officeDocument/2006/relationships/hyperlink" Target="mailto:npatel@hrs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darden@hrsa.gov" TargetMode="External"/><Relationship Id="rId5" Type="http://schemas.openxmlformats.org/officeDocument/2006/relationships/hyperlink" Target="mailto:lkwon@hrsa.gov" TargetMode="External"/><Relationship Id="rId4" Type="http://schemas.openxmlformats.org/officeDocument/2006/relationships/hyperlink" Target="mailto:lmanning@hrs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SORH New Director Meeting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Community-Based Division (CBD) Update</a:t>
            </a:r>
          </a:p>
          <a:p>
            <a:pPr marL="0" indent="0" algn="ctr">
              <a:buNone/>
            </a:pPr>
            <a:r>
              <a:rPr lang="en-US" sz="2400" dirty="0" smtClean="0"/>
              <a:t>September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2013</a:t>
            </a:r>
          </a:p>
          <a:p>
            <a:pPr marL="0" indent="0" algn="ctr">
              <a:buNone/>
            </a:pPr>
            <a:r>
              <a:rPr lang="en-US" sz="2400" dirty="0" smtClean="0"/>
              <a:t>Nisha Patel, Director, CBD</a:t>
            </a:r>
          </a:p>
          <a:p>
            <a:pPr marL="0" indent="0" algn="ctr">
              <a:buNone/>
            </a:pPr>
            <a:r>
              <a:rPr lang="en-US" sz="2400" dirty="0" smtClean="0"/>
              <a:t>Kathryn </a:t>
            </a:r>
            <a:r>
              <a:rPr lang="en-US" sz="2400" dirty="0" err="1" smtClean="0"/>
              <a:t>Umali</a:t>
            </a:r>
            <a:r>
              <a:rPr lang="en-US" sz="2400" dirty="0" smtClean="0"/>
              <a:t>, Deputy Director &amp; Outreach </a:t>
            </a:r>
            <a:r>
              <a:rPr lang="en-US" sz="2400" smtClean="0"/>
              <a:t>Program Coordinator, </a:t>
            </a:r>
            <a:r>
              <a:rPr lang="en-US" sz="2400" dirty="0" smtClean="0"/>
              <a:t>CBD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98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Community-Based Division (CBD)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11 grant programs &amp; 14 staff</a:t>
            </a:r>
          </a:p>
          <a:p>
            <a:pPr lvl="1"/>
            <a:r>
              <a:rPr lang="en-US" dirty="0" smtClean="0">
                <a:hlinkClick r:id="rId3"/>
              </a:rPr>
              <a:t>http://www.hrsa.gov/ruralhealth/about/community/index.html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2 primary categories:</a:t>
            </a:r>
          </a:p>
          <a:p>
            <a:pPr lvl="1"/>
            <a:r>
              <a:rPr lang="en-US" dirty="0" smtClean="0"/>
              <a:t>Infrastructure development/capacity building</a:t>
            </a:r>
          </a:p>
          <a:p>
            <a:pPr lvl="1"/>
            <a:r>
              <a:rPr lang="en-US" dirty="0" smtClean="0"/>
              <a:t>Health care services delivery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Funding:</a:t>
            </a:r>
          </a:p>
          <a:p>
            <a:pPr lvl="1"/>
            <a:r>
              <a:rPr lang="en-US" dirty="0" smtClean="0"/>
              <a:t>Primarily demonstration programs</a:t>
            </a:r>
          </a:p>
          <a:p>
            <a:pPr lvl="1"/>
            <a:r>
              <a:rPr lang="en-US" dirty="0" smtClean="0"/>
              <a:t>Funding goes directly to rural communities</a:t>
            </a:r>
          </a:p>
          <a:p>
            <a:pPr lvl="1"/>
            <a:r>
              <a:rPr lang="en-US" dirty="0" smtClean="0"/>
              <a:t>All programs are 3-years with the exception of 1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3962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1900" dirty="0" smtClean="0"/>
              <a:t>Programs under Section 330a of Public Health Service Act:</a:t>
            </a:r>
          </a:p>
          <a:p>
            <a:pPr lvl="1"/>
            <a:r>
              <a:rPr lang="en-US" sz="1900" dirty="0" smtClean="0"/>
              <a:t>Rural Health Outreach</a:t>
            </a:r>
          </a:p>
          <a:p>
            <a:pPr lvl="1"/>
            <a:r>
              <a:rPr lang="en-US" sz="1900" dirty="0" smtClean="0"/>
              <a:t>Rural Network Development</a:t>
            </a:r>
          </a:p>
          <a:p>
            <a:pPr lvl="1"/>
            <a:r>
              <a:rPr lang="en-US" sz="1900" dirty="0" smtClean="0"/>
              <a:t>Rural Network Planning</a:t>
            </a:r>
          </a:p>
          <a:p>
            <a:pPr lvl="1"/>
            <a:r>
              <a:rPr lang="en-US" sz="1900" dirty="0" smtClean="0"/>
              <a:t>Quality Improvement</a:t>
            </a:r>
          </a:p>
          <a:p>
            <a:pPr lvl="1"/>
            <a:r>
              <a:rPr lang="en-US" sz="1900" dirty="0" smtClean="0"/>
              <a:t>Rural Workforce Development</a:t>
            </a:r>
          </a:p>
          <a:p>
            <a:pPr lvl="1"/>
            <a:r>
              <a:rPr lang="en-US" sz="1900" dirty="0" smtClean="0"/>
              <a:t>Rural HIT</a:t>
            </a:r>
          </a:p>
          <a:p>
            <a:pPr lvl="1"/>
            <a:r>
              <a:rPr lang="en-US" sz="1900" dirty="0" smtClean="0"/>
              <a:t>Rural HIT/Workforce </a:t>
            </a:r>
          </a:p>
          <a:p>
            <a:pPr lvl="1"/>
            <a:r>
              <a:rPr lang="en-US" sz="1900" dirty="0" smtClean="0"/>
              <a:t>Delta States Program</a:t>
            </a:r>
          </a:p>
          <a:p>
            <a:pPr marL="365760" lvl="1" indent="0">
              <a:buNone/>
            </a:pPr>
            <a:endParaRPr lang="en-US" sz="1900" dirty="0"/>
          </a:p>
          <a:p>
            <a:pPr lvl="1"/>
            <a:r>
              <a:rPr lang="en-US" sz="1900" dirty="0" smtClean="0"/>
              <a:t>Black Lung &amp; Radiation Exposure Screening Education</a:t>
            </a:r>
          </a:p>
          <a:p>
            <a:pPr lvl="1"/>
            <a:r>
              <a:rPr lang="en-US" sz="1900" dirty="0" smtClean="0"/>
              <a:t>Rural Access Emergency Devices (RAED)</a:t>
            </a:r>
          </a:p>
          <a:p>
            <a:pPr lvl="1">
              <a:buNone/>
            </a:pPr>
            <a:endParaRPr lang="en-US" sz="1900" dirty="0" smtClean="0"/>
          </a:p>
          <a:p>
            <a:r>
              <a:rPr lang="en-US" sz="1900" dirty="0" smtClean="0"/>
              <a:t>2013 Focus:</a:t>
            </a:r>
          </a:p>
          <a:p>
            <a:pPr lvl="1"/>
            <a:r>
              <a:rPr lang="en-US" sz="1900" dirty="0" smtClean="0"/>
              <a:t>Identify Evidence-based/Best Practice Models</a:t>
            </a:r>
          </a:p>
          <a:p>
            <a:pPr lvl="1"/>
            <a:r>
              <a:rPr lang="en-US" sz="1900" dirty="0" smtClean="0"/>
              <a:t>Push for Sustainability</a:t>
            </a:r>
          </a:p>
          <a:p>
            <a:pPr lvl="1"/>
            <a:r>
              <a:rPr lang="en-US" sz="1900" dirty="0" smtClean="0"/>
              <a:t>Measure Performance</a:t>
            </a:r>
          </a:p>
          <a:p>
            <a:pPr lvl="1"/>
            <a:endParaRPr lang="en-US" sz="16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4114800" y="2362200"/>
          <a:ext cx="4648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CBD Priorities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State Office of Rural Health Role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SORH language under Section 330a PHS Act:</a:t>
            </a:r>
          </a:p>
          <a:p>
            <a:pPr lvl="1"/>
            <a:r>
              <a:rPr lang="en-US" dirty="0" smtClean="0"/>
              <a:t>“To be eligible to receive a grant, an eligible entity, in consultation with the appropriate SORH or another State entity, shall prepare and submit to the Secretary an application…”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SORH language in 330a program funding opportunity announcements (FOA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/>
              <a:t>Applicants are required to notify the State Office of Rural Health (SORH) of their intent to apply to this program.</a:t>
            </a:r>
          </a:p>
          <a:p>
            <a:pPr lvl="1"/>
            <a:r>
              <a:rPr lang="en-US" dirty="0"/>
              <a:t>Applicants must include a copy of the letter or email sent to the SORH, and any response to the letter that has been received, that was submitted to the SORH describing their project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1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&amp; Education 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Assistance Workshops via webinar</a:t>
            </a:r>
          </a:p>
          <a:p>
            <a:r>
              <a:rPr lang="en-US" dirty="0" smtClean="0"/>
              <a:t>Sharing Information with regional liaisons</a:t>
            </a:r>
          </a:p>
          <a:p>
            <a:r>
              <a:rPr lang="en-US" dirty="0" smtClean="0"/>
              <a:t>Sharing information with SORHs</a:t>
            </a:r>
          </a:p>
          <a:p>
            <a:pPr lvl="1"/>
            <a:r>
              <a:rPr lang="en-US" dirty="0" smtClean="0"/>
              <a:t>Upcoming funding opportunity announcements</a:t>
            </a:r>
          </a:p>
          <a:p>
            <a:pPr lvl="1"/>
            <a:r>
              <a:rPr lang="en-US" dirty="0" smtClean="0"/>
              <a:t>List of new grantees </a:t>
            </a:r>
          </a:p>
          <a:p>
            <a:r>
              <a:rPr lang="en-US" dirty="0" smtClean="0"/>
              <a:t>NOSORH Webinars </a:t>
            </a:r>
          </a:p>
          <a:p>
            <a:pPr lvl="1"/>
            <a:r>
              <a:rPr lang="en-US" dirty="0" smtClean="0"/>
              <a:t>Presentations on upcoming funding opportunity</a:t>
            </a:r>
          </a:p>
          <a:p>
            <a:pPr lvl="1"/>
            <a:r>
              <a:rPr lang="en-US" dirty="0" smtClean="0"/>
              <a:t>Presentations on programmatic changes </a:t>
            </a:r>
          </a:p>
          <a:p>
            <a:pPr lvl="1"/>
            <a:r>
              <a:rPr lang="en-US" dirty="0" smtClean="0"/>
              <a:t>Presentation on SORH role and involvement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Nisha Patel, </a:t>
            </a:r>
            <a:r>
              <a:rPr lang="en-US" sz="2000" dirty="0" smtClean="0">
                <a:hlinkClick r:id="rId2"/>
              </a:rPr>
              <a:t>npatel@hrsa.gov</a:t>
            </a:r>
            <a:r>
              <a:rPr lang="en-US" sz="2000" dirty="0" smtClean="0"/>
              <a:t> or 301-443-6894</a:t>
            </a:r>
          </a:p>
          <a:p>
            <a:pPr marL="0" indent="0">
              <a:buNone/>
            </a:pPr>
            <a:r>
              <a:rPr lang="en-US" sz="2000" dirty="0" smtClean="0"/>
              <a:t>Outreach Program: Kathryn </a:t>
            </a:r>
            <a:r>
              <a:rPr lang="en-US" sz="2000" dirty="0" err="1" smtClean="0"/>
              <a:t>Umali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3"/>
              </a:rPr>
              <a:t>kumali@hrsa.gov</a:t>
            </a:r>
            <a:r>
              <a:rPr lang="en-US" sz="2000" dirty="0" smtClean="0"/>
              <a:t>, 301-443-7444</a:t>
            </a:r>
          </a:p>
          <a:p>
            <a:pPr marL="0" indent="0">
              <a:buNone/>
            </a:pPr>
            <a:r>
              <a:rPr lang="en-US" sz="2000" dirty="0" smtClean="0"/>
              <a:t>Network Development Program: Leticia Manning, </a:t>
            </a:r>
            <a:r>
              <a:rPr lang="en-US" sz="2000" dirty="0" smtClean="0">
                <a:hlinkClick r:id="rId4"/>
              </a:rPr>
              <a:t>lmanning@hrsa.gov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Network Development Planning Program: Linda Kwon, </a:t>
            </a:r>
            <a:r>
              <a:rPr lang="en-US" sz="2000" dirty="0" smtClean="0">
                <a:hlinkClick r:id="rId5"/>
              </a:rPr>
              <a:t>lkwon@hrsa.gov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Delta States Program: Valerie Darden, </a:t>
            </a:r>
            <a:r>
              <a:rPr lang="en-US" sz="2000" dirty="0" smtClean="0">
                <a:hlinkClick r:id="rId6"/>
              </a:rPr>
              <a:t>vdarden@hrsa.gov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HIT/Workforce: Janice </a:t>
            </a:r>
            <a:r>
              <a:rPr lang="en-US" sz="2000" dirty="0" err="1" smtClean="0"/>
              <a:t>Mompoint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7"/>
              </a:rPr>
              <a:t>jmompoint@hrsa.gov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Quality Program: Ann Ferrero, </a:t>
            </a:r>
            <a:r>
              <a:rPr lang="en-US" sz="2000" dirty="0" smtClean="0">
                <a:hlinkClick r:id="rId8"/>
              </a:rPr>
              <a:t>aferrero@hrsa.gov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383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571</TotalTime>
  <Words>470</Words>
  <Application>Microsoft Office PowerPoint</Application>
  <PresentationFormat>On-screen Show (4:3)</PresentationFormat>
  <Paragraphs>78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Wingdings</vt:lpstr>
      <vt:lpstr>Wingdings 2</vt:lpstr>
      <vt:lpstr>Median</vt:lpstr>
      <vt:lpstr>SORH New Director Meeting</vt:lpstr>
      <vt:lpstr>Community-Based Division (CBD)</vt:lpstr>
      <vt:lpstr>CBD Priorities</vt:lpstr>
      <vt:lpstr>State Office of Rural Health Role  </vt:lpstr>
      <vt:lpstr>Outreach &amp; Education on Programs</vt:lpstr>
      <vt:lpstr>Questions or 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Educators Institute</dc:title>
  <dc:creator>kumali</dc:creator>
  <cp:lastModifiedBy>Matthew Strycker</cp:lastModifiedBy>
  <cp:revision>61</cp:revision>
  <dcterms:created xsi:type="dcterms:W3CDTF">2012-10-01T21:12:35Z</dcterms:created>
  <dcterms:modified xsi:type="dcterms:W3CDTF">2014-02-13T19:45:06Z</dcterms:modified>
</cp:coreProperties>
</file>